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6"/>
  </p:notesMasterIdLst>
  <p:sldIdLst>
    <p:sldId id="256" r:id="rId2"/>
    <p:sldId id="320" r:id="rId3"/>
    <p:sldId id="266" r:id="rId4"/>
    <p:sldId id="270" r:id="rId5"/>
    <p:sldId id="292" r:id="rId6"/>
    <p:sldId id="289" r:id="rId7"/>
    <p:sldId id="271" r:id="rId8"/>
    <p:sldId id="278" r:id="rId9"/>
    <p:sldId id="281" r:id="rId10"/>
    <p:sldId id="282" r:id="rId11"/>
    <p:sldId id="284" r:id="rId12"/>
    <p:sldId id="285" r:id="rId13"/>
    <p:sldId id="286" r:id="rId14"/>
    <p:sldId id="287" r:id="rId15"/>
    <p:sldId id="288" r:id="rId16"/>
    <p:sldId id="280" r:id="rId17"/>
    <p:sldId id="290" r:id="rId18"/>
    <p:sldId id="272" r:id="rId19"/>
    <p:sldId id="291" r:id="rId20"/>
    <p:sldId id="273" r:id="rId21"/>
    <p:sldId id="293" r:id="rId22"/>
    <p:sldId id="294" r:id="rId23"/>
    <p:sldId id="295" r:id="rId24"/>
    <p:sldId id="321" r:id="rId25"/>
    <p:sldId id="296" r:id="rId26"/>
    <p:sldId id="297" r:id="rId27"/>
    <p:sldId id="299" r:id="rId28"/>
    <p:sldId id="274" r:id="rId29"/>
    <p:sldId id="300" r:id="rId30"/>
    <p:sldId id="275" r:id="rId31"/>
    <p:sldId id="301" r:id="rId32"/>
    <p:sldId id="276" r:id="rId33"/>
    <p:sldId id="302" r:id="rId34"/>
    <p:sldId id="303" r:id="rId35"/>
    <p:sldId id="304" r:id="rId36"/>
    <p:sldId id="305" r:id="rId37"/>
    <p:sldId id="306" r:id="rId38"/>
    <p:sldId id="316" r:id="rId39"/>
    <p:sldId id="307" r:id="rId40"/>
    <p:sldId id="308" r:id="rId41"/>
    <p:sldId id="309" r:id="rId42"/>
    <p:sldId id="310" r:id="rId43"/>
    <p:sldId id="311" r:id="rId44"/>
    <p:sldId id="312" r:id="rId45"/>
    <p:sldId id="313" r:id="rId46"/>
    <p:sldId id="277" r:id="rId47"/>
    <p:sldId id="323" r:id="rId48"/>
    <p:sldId id="318" r:id="rId49"/>
    <p:sldId id="322" r:id="rId50"/>
    <p:sldId id="324" r:id="rId51"/>
    <p:sldId id="325" r:id="rId52"/>
    <p:sldId id="326" r:id="rId53"/>
    <p:sldId id="314" r:id="rId54"/>
    <p:sldId id="315" r:id="rId5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45" d="100"/>
          <a:sy n="45" d="100"/>
        </p:scale>
        <p:origin x="1900" y="5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153586-B8EA-4C3A-8DAE-D42D42A93AB4}" type="datetimeFigureOut">
              <a:rPr lang="en-US" smtClean="0"/>
              <a:pPr/>
              <a:t>5/20/2023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9C30AA-43CA-42E7-B15D-4F2AC4A1EFA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the</a:t>
            </a:r>
            <a:r>
              <a:rPr lang="en-US" baseline="0" dirty="0" smtClean="0"/>
              <a:t> second of three lectures on solving </a:t>
            </a:r>
            <a:r>
              <a:rPr lang="en-US" baseline="0" smtClean="0"/>
              <a:t>non-linear problems.</a:t>
            </a:r>
            <a:endParaRPr lang="en-US" baseline="0" dirty="0" smtClean="0"/>
          </a:p>
          <a:p>
            <a:r>
              <a:rPr lang="en-US" baseline="0" dirty="0" smtClean="0"/>
              <a:t>Today’s methods are more algebraically-complex than last lectures,</a:t>
            </a:r>
          </a:p>
          <a:p>
            <a:r>
              <a:rPr lang="en-US" baseline="0" dirty="0" smtClean="0"/>
              <a:t>but the are qualitatively </a:t>
            </a:r>
            <a:r>
              <a:rPr lang="en-US" baseline="0" dirty="0" err="1" smtClean="0"/>
              <a:t>straightforwards</a:t>
            </a:r>
            <a:r>
              <a:rPr lang="en-US" baseline="0" dirty="0" smtClean="0"/>
              <a:t> and intuitive.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Putting everything together,</a:t>
            </a:r>
          </a:p>
          <a:p>
            <a:r>
              <a:rPr lang="en-US" dirty="0" smtClean="0"/>
              <a:t>we</a:t>
            </a:r>
            <a:r>
              <a:rPr lang="en-US" baseline="0" dirty="0" smtClean="0"/>
              <a:t> achieve a recursion formula for m.</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that contains</a:t>
            </a:r>
            <a:r>
              <a:rPr lang="en-US" baseline="0" dirty="0" smtClean="0"/>
              <a:t> something that looks like a least-squares generalized inverse,</a:t>
            </a:r>
          </a:p>
          <a:p>
            <a:r>
              <a:rPr lang="en-US" baseline="0" dirty="0" smtClean="0"/>
              <a:t>except that it contains the </a:t>
            </a:r>
            <a:r>
              <a:rPr lang="en-US" baseline="0" dirty="0" err="1" smtClean="0"/>
              <a:t>linearized</a:t>
            </a:r>
            <a:r>
              <a:rPr lang="en-US" baseline="0" dirty="0" smtClean="0"/>
              <a:t> data kernel.</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Somehow,</a:t>
            </a:r>
            <a:r>
              <a:rPr lang="en-US" baseline="0" dirty="0" smtClean="0"/>
              <a:t> you need to compute b and B.</a:t>
            </a:r>
          </a:p>
          <a:p>
            <a:r>
              <a:rPr lang="en-US" baseline="0" dirty="0" smtClean="0"/>
              <a:t>If you can’t analytically differentiate the theory</a:t>
            </a:r>
          </a:p>
          <a:p>
            <a:r>
              <a:rPr lang="en-US" baseline="0" dirty="0" smtClean="0"/>
              <a:t>you could use finite difference derivatives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We’ve seen</a:t>
            </a:r>
            <a:r>
              <a:rPr lang="en-US" baseline="0" dirty="0" smtClean="0"/>
              <a:t> this approximation of the derivative before, in the “gap-filling problem”.</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a:t>
            </a:r>
            <a:r>
              <a:rPr lang="en-US" baseline="0" dirty="0" smtClean="0"/>
              <a:t> must be able to choose a sensible delta-m to use it.</a:t>
            </a:r>
          </a:p>
          <a:p>
            <a:r>
              <a:rPr lang="en-US" baseline="0" dirty="0" smtClean="0"/>
              <a:t>You must also evaluate the function M+1 times, so its computationally expensive.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second derivative requires even more computations.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So, given the choice between building </a:t>
            </a:r>
            <a:r>
              <a:rPr lang="en-US" baseline="0" dirty="0" err="1" smtClean="0"/>
              <a:t>b,B</a:t>
            </a:r>
            <a:r>
              <a:rPr lang="en-US" baseline="0" dirty="0" smtClean="0"/>
              <a:t> from the first and second derivatives of E</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or from the first derivative if g,</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you choose the latter.</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But you don’t always have a choice.</a:t>
            </a:r>
            <a:endParaRPr lang="en-US" dirty="0" smtClean="0"/>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Newton’s method is based on local information about the error surface.</a:t>
            </a:r>
          </a:p>
          <a:p>
            <a:r>
              <a:rPr lang="en-US" dirty="0" smtClean="0"/>
              <a:t>You</a:t>
            </a:r>
            <a:r>
              <a:rPr lang="en-US" baseline="0" dirty="0" smtClean="0"/>
              <a:t> can find a minimum in E, but you have no idea whether it’s the deepest.</a:t>
            </a:r>
          </a:p>
          <a:p>
            <a:r>
              <a:rPr lang="en-US" baseline="0" dirty="0" smtClean="0"/>
              <a:t>That requires global information about the surface.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Here, the solution will converge to the local minimum.</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Fig. 9.8.</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ea typeface="Cambria Math" pitchFamily="18" charset="0"/>
                <a:cs typeface="Times New Roman" pitchFamily="18" charset="0"/>
              </a:rPr>
              <a:t>If the trial solution, </a:t>
            </a:r>
            <a:r>
              <a:rPr lang="en-US" sz="1200" i="1" dirty="0" err="1" smtClean="0">
                <a:latin typeface="Cambria Math" pitchFamily="18" charset="0"/>
                <a:ea typeface="Cambria Math" pitchFamily="18" charset="0"/>
                <a:cs typeface="Times New Roman" pitchFamily="18" charset="0"/>
              </a:rPr>
              <a:t>m</a:t>
            </a:r>
            <a:r>
              <a:rPr lang="en-US" sz="1200" i="1" baseline="-25000" dirty="0" err="1" smtClean="0">
                <a:latin typeface="Cambria Math" pitchFamily="18" charset="0"/>
                <a:ea typeface="Cambria Math" pitchFamily="18" charset="0"/>
                <a:cs typeface="Times New Roman" pitchFamily="18" charset="0"/>
              </a:rPr>
              <a:t>n</a:t>
            </a:r>
            <a:r>
              <a:rPr lang="en-US" sz="1200" i="1" baseline="30000" dirty="0" err="1" smtClean="0">
                <a:latin typeface="Cambria Math" pitchFamily="18" charset="0"/>
                <a:ea typeface="Cambria Math" pitchFamily="18" charset="0"/>
                <a:cs typeface="Times New Roman" pitchFamily="18" charset="0"/>
              </a:rPr>
              <a:t>est</a:t>
            </a:r>
            <a:r>
              <a:rPr lang="en-US" sz="1200" dirty="0" smtClean="0">
                <a:latin typeface="Times New Roman" pitchFamily="18" charset="0"/>
                <a:ea typeface="Cambria Math" pitchFamily="18" charset="0"/>
                <a:cs typeface="Times New Roman" pitchFamily="18" charset="0"/>
              </a:rPr>
              <a:t>, is too far from the global minimum, </a:t>
            </a:r>
            <a:r>
              <a:rPr lang="en-US" sz="1200" i="1" dirty="0" err="1" smtClean="0">
                <a:latin typeface="Cambria Math" pitchFamily="18" charset="0"/>
                <a:ea typeface="Cambria Math" pitchFamily="18" charset="0"/>
                <a:cs typeface="Times New Roman" pitchFamily="18" charset="0"/>
              </a:rPr>
              <a:t>m</a:t>
            </a:r>
            <a:r>
              <a:rPr lang="en-US" sz="1200" i="1" baseline="30000" dirty="0" err="1" smtClean="0">
                <a:latin typeface="Cambria Math" pitchFamily="18" charset="0"/>
                <a:ea typeface="Cambria Math" pitchFamily="18" charset="0"/>
                <a:cs typeface="Times New Roman" pitchFamily="18" charset="0"/>
              </a:rPr>
              <a:t>GM</a:t>
            </a:r>
            <a:r>
              <a:rPr lang="en-US" sz="1200" dirty="0" smtClean="0">
                <a:latin typeface="Times New Roman" pitchFamily="18" charset="0"/>
                <a:ea typeface="Cambria Math" pitchFamily="18" charset="0"/>
                <a:cs typeface="Times New Roman" pitchFamily="18" charset="0"/>
              </a:rPr>
              <a:t>, the method may converge to a local minimum. </a:t>
            </a:r>
            <a:r>
              <a:rPr lang="en-US" sz="1200" i="1" dirty="0" err="1" smtClean="0">
                <a:latin typeface="Times New Roman" pitchFamily="18" charset="0"/>
                <a:ea typeface="Cambria Math" pitchFamily="18" charset="0"/>
                <a:cs typeface="Times New Roman" pitchFamily="18" charset="0"/>
              </a:rPr>
              <a:t>MatLab</a:t>
            </a:r>
            <a:r>
              <a:rPr lang="en-US" sz="1200" dirty="0" smtClean="0">
                <a:latin typeface="Times New Roman" pitchFamily="18" charset="0"/>
                <a:ea typeface="Cambria Math" pitchFamily="18" charset="0"/>
                <a:cs typeface="Times New Roman" pitchFamily="18" charset="0"/>
              </a:rPr>
              <a:t> script gda09_10.</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we do an example, using the same non-linear</a:t>
            </a:r>
            <a:r>
              <a:rPr lang="en-US" baseline="0" dirty="0" smtClean="0"/>
              <a:t> relationship between data and model parameters</a:t>
            </a:r>
          </a:p>
          <a:p>
            <a:r>
              <a:rPr lang="en-US" baseline="0" dirty="0" smtClean="0"/>
              <a:t>that we used in the Grid Search and Monte Carlo examples.</a:t>
            </a:r>
          </a:p>
          <a:p>
            <a:r>
              <a:rPr lang="en-US" baseline="0" dirty="0" smtClean="0"/>
              <a:t>Note that we can analytically differentiate g(m)</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The solution converges in about 5 iterations.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That</a:t>
            </a:r>
            <a:r>
              <a:rPr lang="en-US" sz="1200" baseline="0" dirty="0" smtClean="0">
                <a:latin typeface="Times New Roman" pitchFamily="18" charset="0"/>
                <a:cs typeface="Times New Roman" pitchFamily="18" charset="0"/>
              </a:rPr>
              <a:t> compares to 10,000 needed for the grid search</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and 2000 for the relatively lousy Monte Carlo solution.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Of course, we’re doing a bit more work during each iteration.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Evaluating the gradient and solving a least-squares problem.</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9.9.  Newton’s Method (</a:t>
            </a:r>
            <a:r>
              <a:rPr lang="en-US" sz="1200" dirty="0" err="1" smtClean="0">
                <a:latin typeface="Times New Roman" pitchFamily="18" charset="0"/>
                <a:cs typeface="Times New Roman" pitchFamily="18" charset="0"/>
              </a:rPr>
              <a:t>linearized</a:t>
            </a:r>
            <a:r>
              <a:rPr lang="en-US" sz="1200" dirty="0" smtClean="0">
                <a:latin typeface="Times New Roman" pitchFamily="18" charset="0"/>
                <a:cs typeface="Times New Roman" pitchFamily="18" charset="0"/>
              </a:rPr>
              <a:t> least squares)  is used to solve the same non-linear curve fitting problem as in Figure 9.5. (A) The observed data (black circles) are computed from the true data (black curve) by adding random noise.  The predicted data (red curve) are based on the results of the method.  (B) Error surface (colors), showing true solution (green circle), and a series of improved solutions (white circles connected by red lines) determined by the method. (C) Plot of error,</a:t>
            </a:r>
            <a:r>
              <a:rPr lang="en-US" sz="1200" i="1" dirty="0" smtClean="0">
                <a:latin typeface="Cambria Math" pitchFamily="18" charset="0"/>
                <a:ea typeface="Cambria Math" pitchFamily="18" charset="0"/>
                <a:cs typeface="Times New Roman" pitchFamily="18" charset="0"/>
              </a:rPr>
              <a:t> E</a:t>
            </a:r>
            <a:r>
              <a:rPr lang="en-US" sz="1200" dirty="0" smtClean="0">
                <a:latin typeface="Times New Roman" pitchFamily="18" charset="0"/>
                <a:cs typeface="Times New Roman" pitchFamily="18" charset="0"/>
              </a:rPr>
              <a:t>, and model parameters,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dirty="0" smtClean="0">
                <a:latin typeface="Times New Roman" pitchFamily="18" charset="0"/>
                <a:cs typeface="Times New Roman" pitchFamily="18" charset="0"/>
              </a:rPr>
              <a:t> and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as a function of iteration number.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gda09_11.</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first</a:t>
            </a:r>
            <a:r>
              <a:rPr lang="en-US" baseline="0" dirty="0" smtClean="0"/>
              <a:t> section introduces a new problem and applies it in the </a:t>
            </a:r>
            <a:r>
              <a:rPr lang="en-US" baseline="0" dirty="0" err="1" smtClean="0"/>
              <a:t>overdetermined</a:t>
            </a:r>
            <a:r>
              <a:rPr lang="en-US" baseline="0" dirty="0" smtClean="0"/>
              <a:t> case.</a:t>
            </a:r>
          </a:p>
          <a:p>
            <a:r>
              <a:rPr lang="en-US" baseline="0" dirty="0" smtClean="0"/>
              <a:t>The second section generalizes it.</a:t>
            </a:r>
          </a:p>
          <a:p>
            <a:r>
              <a:rPr lang="en-US" baseline="0" dirty="0" smtClean="0"/>
              <a:t>The third introduces a different method, the gradient method,</a:t>
            </a:r>
          </a:p>
          <a:p>
            <a:r>
              <a:rPr lang="en-US" baseline="0" dirty="0" smtClean="0"/>
              <a:t>distinct from Newton’s Method but with some underlying similarities.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the initial guess is a good one, the solution very often converges in just</a:t>
            </a:r>
            <a:r>
              <a:rPr lang="en-US" baseline="0" dirty="0" smtClean="0"/>
              <a:t> a handful of iterations.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the</a:t>
            </a:r>
            <a:r>
              <a:rPr lang="en-US" baseline="0" dirty="0" smtClean="0"/>
              <a:t> solution is too far from the global minimum,</a:t>
            </a:r>
          </a:p>
          <a:p>
            <a:r>
              <a:rPr lang="en-US" baseline="0" dirty="0" smtClean="0"/>
              <a:t>Newton’s Method will fail.</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hard</a:t>
            </a:r>
            <a:r>
              <a:rPr lang="en-US" baseline="0" dirty="0" smtClean="0"/>
              <a:t> part of the code is the middle part that calculates the </a:t>
            </a:r>
            <a:r>
              <a:rPr lang="en-US" baseline="0" dirty="0" smtClean="0"/>
              <a:t>data kernel.</a:t>
            </a:r>
            <a:endParaRPr lang="en-US" baseline="0" dirty="0" smtClean="0"/>
          </a:p>
          <a:p>
            <a:r>
              <a:rPr lang="en-US" baseline="0" dirty="0" smtClean="0"/>
              <a:t>Here we were lucky and could do them analytically.</a:t>
            </a:r>
          </a:p>
          <a:p>
            <a:r>
              <a:rPr lang="en-US" baseline="0" dirty="0" smtClean="0"/>
              <a:t>If we have to resort to finite difference derivatives, the code</a:t>
            </a:r>
          </a:p>
          <a:p>
            <a:r>
              <a:rPr lang="en-US" baseline="0" dirty="0" smtClean="0"/>
              <a:t>   gets more complicated.</a:t>
            </a:r>
          </a:p>
        </p:txBody>
      </p:sp>
      <p:sp>
        <p:nvSpPr>
          <p:cNvPr id="4" name="Slide Number Placeholder 3"/>
          <p:cNvSpPr>
            <a:spLocks noGrp="1"/>
          </p:cNvSpPr>
          <p:nvPr>
            <p:ph type="sldNum" sz="quarter" idx="10"/>
          </p:nvPr>
        </p:nvSpPr>
        <p:spPr/>
        <p:txBody>
          <a:bodyPr/>
          <a:lstStyle/>
          <a:p>
            <a:fld id="{909C30AA-43CA-42E7-B15D-4F2AC4A1EFAC}" type="slidenum">
              <a:rPr lang="en-US" smtClean="0"/>
              <a:pPr/>
              <a:t>23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hard</a:t>
            </a:r>
            <a:r>
              <a:rPr lang="en-US" baseline="0" dirty="0" smtClean="0"/>
              <a:t> part of the code is the middle part that calculates the </a:t>
            </a:r>
            <a:r>
              <a:rPr lang="en-US" baseline="0" dirty="0" smtClean="0"/>
              <a:t>data </a:t>
            </a:r>
            <a:r>
              <a:rPr lang="en-US" baseline="0" dirty="0" err="1" smtClean="0"/>
              <a:t>kernell</a:t>
            </a:r>
            <a:r>
              <a:rPr lang="en-US" baseline="0" dirty="0" smtClean="0"/>
              <a:t>.</a:t>
            </a:r>
            <a:endParaRPr lang="en-US" baseline="0" dirty="0" smtClean="0"/>
          </a:p>
          <a:p>
            <a:r>
              <a:rPr lang="en-US" baseline="0" dirty="0" smtClean="0"/>
              <a:t>Here we were lucky and could do them analytically.</a:t>
            </a:r>
          </a:p>
          <a:p>
            <a:r>
              <a:rPr lang="en-US" baseline="0" dirty="0" smtClean="0"/>
              <a:t>If we have to resort to finite difference derivatives, the code</a:t>
            </a:r>
          </a:p>
          <a:p>
            <a:r>
              <a:rPr lang="en-US" baseline="0" dirty="0" smtClean="0"/>
              <a:t>   gets more complicated.</a:t>
            </a:r>
          </a:p>
        </p:txBody>
      </p:sp>
      <p:sp>
        <p:nvSpPr>
          <p:cNvPr id="4" name="Slide Number Placeholder 3"/>
          <p:cNvSpPr>
            <a:spLocks noGrp="1"/>
          </p:cNvSpPr>
          <p:nvPr>
            <p:ph type="sldNum" sz="quarter" idx="10"/>
          </p:nvPr>
        </p:nvSpPr>
        <p:spPr/>
        <p:txBody>
          <a:bodyPr/>
          <a:lstStyle/>
          <a:p>
            <a:fld id="{909C30AA-43CA-42E7-B15D-4F2AC4A1EFAC}" type="slidenum">
              <a:rPr lang="en-US" smtClean="0"/>
              <a:pPr/>
              <a:t>24</a:t>
            </a:fld>
            <a:endParaRPr lang="en-US"/>
          </a:p>
        </p:txBody>
      </p:sp>
    </p:spTree>
    <p:extLst>
      <p:ext uri="{BB962C8B-B14F-4D97-AF65-F5344CB8AC3E}">
        <p14:creationId xmlns:p14="http://schemas.microsoft.com/office/powerpoint/2010/main" val="5091816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is a straight forward extension to the case of an implicit theory that includes a priori information.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25</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Gaussian of course.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26</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 we did when</a:t>
            </a:r>
            <a:r>
              <a:rPr lang="en-US" baseline="0" dirty="0" smtClean="0"/>
              <a:t> we studied the linear problem, we group data and model parameters into a vector x.</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27</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We’ve shown this diagram</a:t>
            </a:r>
            <a:r>
              <a:rPr lang="en-US" sz="1200" baseline="0" dirty="0" smtClean="0">
                <a:latin typeface="Times New Roman" pitchFamily="18" charset="0"/>
                <a:ea typeface="Cambria Math" pitchFamily="18" charset="0"/>
                <a:cs typeface="Times New Roman" pitchFamily="18" charset="0"/>
              </a:rPr>
              <a:t> in previous lectures.  It’s nothing new.</a:t>
            </a:r>
            <a:endParaRPr lang="en-US" sz="1200" dirty="0" smtClean="0">
              <a:latin typeface="Times New Roman" pitchFamily="18" charset="0"/>
              <a:ea typeface="Cambria Math"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Without</a:t>
            </a:r>
            <a:r>
              <a:rPr lang="en-US" sz="1200" baseline="0" dirty="0" smtClean="0">
                <a:latin typeface="Times New Roman" pitchFamily="18" charset="0"/>
                <a:ea typeface="Cambria Math" pitchFamily="18" charset="0"/>
                <a:cs typeface="Times New Roman" pitchFamily="18" charset="0"/>
              </a:rPr>
              <a:t> any information about the theory,</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The</a:t>
            </a:r>
            <a:r>
              <a:rPr lang="en-US" sz="1200" baseline="0" dirty="0" smtClean="0">
                <a:latin typeface="Times New Roman" pitchFamily="18" charset="0"/>
                <a:ea typeface="Cambria Math" pitchFamily="18" charset="0"/>
                <a:cs typeface="Times New Roman" pitchFamily="18" charset="0"/>
              </a:rPr>
              <a:t> state of information is a cloud of probability</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ea typeface="Cambria Math" pitchFamily="18" charset="0"/>
                <a:cs typeface="Times New Roman" pitchFamily="18" charset="0"/>
              </a:rPr>
              <a:t>centered at the observed data and the a priori model parameters.</a:t>
            </a:r>
            <a:endParaRPr lang="en-US" sz="1200" dirty="0" smtClean="0">
              <a:latin typeface="Times New Roman" pitchFamily="18" charset="0"/>
              <a:ea typeface="Cambria Math"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Fig. 9.10. The data and model parameters are grouped together in a vector, </a:t>
            </a:r>
            <a:r>
              <a:rPr lang="en-US" sz="1200" b="1" dirty="0" smtClean="0">
                <a:latin typeface="Cambria Math" pitchFamily="18" charset="0"/>
                <a:ea typeface="Cambria Math" pitchFamily="18" charset="0"/>
                <a:cs typeface="Times New Roman" pitchFamily="18" charset="0"/>
              </a:rPr>
              <a:t>x</a:t>
            </a:r>
            <a:r>
              <a:rPr lang="en-US" sz="1200" dirty="0" smtClean="0">
                <a:latin typeface="Times New Roman" pitchFamily="18" charset="0"/>
                <a:ea typeface="Cambria Math" pitchFamily="18" charset="0"/>
                <a:cs typeface="Times New Roman" pitchFamily="18" charset="0"/>
              </a:rPr>
              <a:t>.  The prior information for </a:t>
            </a:r>
            <a:r>
              <a:rPr lang="en-US" sz="1200" b="1" dirty="0" smtClean="0">
                <a:latin typeface="Cambria Math" pitchFamily="18" charset="0"/>
                <a:ea typeface="Cambria Math" pitchFamily="18" charset="0"/>
                <a:cs typeface="Times New Roman" pitchFamily="18" charset="0"/>
              </a:rPr>
              <a:t>x</a:t>
            </a:r>
            <a:r>
              <a:rPr lang="en-US" sz="1200" dirty="0" smtClean="0">
                <a:latin typeface="Times New Roman" pitchFamily="18" charset="0"/>
                <a:ea typeface="Cambria Math" pitchFamily="18" charset="0"/>
                <a:cs typeface="Times New Roman" pitchFamily="18" charset="0"/>
              </a:rPr>
              <a:t> is then represented as a probability density function (colors) in the </a:t>
            </a:r>
            <a:r>
              <a:rPr lang="en-US" sz="1200" i="1" dirty="0" smtClean="0">
                <a:latin typeface="Cambria Math" pitchFamily="18" charset="0"/>
                <a:ea typeface="Cambria Math" pitchFamily="18" charset="0"/>
                <a:cs typeface="Times New Roman" pitchFamily="18" charset="0"/>
              </a:rPr>
              <a:t>(M+N)-</a:t>
            </a:r>
            <a:r>
              <a:rPr lang="en-US" sz="1200" dirty="0" smtClean="0">
                <a:latin typeface="Times New Roman" pitchFamily="18" charset="0"/>
                <a:ea typeface="Cambria Math" pitchFamily="18" charset="0"/>
                <a:cs typeface="Times New Roman" pitchFamily="18" charset="0"/>
              </a:rPr>
              <a:t>dimensional space, </a:t>
            </a:r>
            <a:r>
              <a:rPr lang="en-US" sz="1200" i="1" dirty="0" smtClean="0">
                <a:latin typeface="Cambria Math" pitchFamily="18" charset="0"/>
                <a:ea typeface="Cambria Math" pitchFamily="18" charset="0"/>
                <a:cs typeface="Times New Roman" pitchFamily="18" charset="0"/>
              </a:rPr>
              <a:t>S</a:t>
            </a:r>
            <a:r>
              <a:rPr lang="en-US" sz="1200" dirty="0" smtClean="0">
                <a:latin typeface="Cambria Math" pitchFamily="18" charset="0"/>
                <a:ea typeface="Cambria Math" pitchFamily="18" charset="0"/>
                <a:cs typeface="Times New Roman" pitchFamily="18" charset="0"/>
              </a:rPr>
              <a:t>(</a:t>
            </a:r>
            <a:r>
              <a:rPr lang="en-US" sz="1200" b="1" dirty="0" smtClean="0">
                <a:latin typeface="Cambria Math" pitchFamily="18" charset="0"/>
                <a:ea typeface="Cambria Math" pitchFamily="18" charset="0"/>
                <a:cs typeface="Times New Roman" pitchFamily="18" charset="0"/>
              </a:rPr>
              <a:t>x</a:t>
            </a:r>
            <a:r>
              <a:rPr lang="en-US" sz="1200" dirty="0" smtClean="0">
                <a:latin typeface="Cambria Math" pitchFamily="18" charset="0"/>
                <a:ea typeface="Cambria Math" pitchFamily="18" charset="0"/>
                <a:cs typeface="Times New Roman" pitchFamily="18" charset="0"/>
              </a:rPr>
              <a:t>)</a:t>
            </a:r>
            <a:r>
              <a:rPr lang="en-US" sz="1200" dirty="0" smtClean="0">
                <a:latin typeface="Times New Roman" pitchFamily="18" charset="0"/>
                <a:ea typeface="Cambria Math" pitchFamily="18" charset="0"/>
                <a:cs typeface="Times New Roman" pitchFamily="18" charset="0"/>
              </a:rPr>
              <a:t>. </a:t>
            </a:r>
            <a:r>
              <a:rPr lang="en-US" sz="1200" i="1" dirty="0" err="1" smtClean="0">
                <a:latin typeface="Times New Roman" pitchFamily="18" charset="0"/>
                <a:ea typeface="Cambria Math" pitchFamily="18" charset="0"/>
                <a:cs typeface="Times New Roman" pitchFamily="18" charset="0"/>
              </a:rPr>
              <a:t>MatLab</a:t>
            </a:r>
            <a:r>
              <a:rPr lang="en-US" sz="1200" dirty="0" smtClean="0">
                <a:latin typeface="Times New Roman" pitchFamily="18" charset="0"/>
                <a:ea typeface="Cambria Math" pitchFamily="18" charset="0"/>
                <a:cs typeface="Times New Roman" pitchFamily="18" charset="0"/>
              </a:rPr>
              <a:t> script gda09_12.</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28</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theory is surface</a:t>
            </a:r>
            <a:r>
              <a:rPr lang="en-US" baseline="0" dirty="0" smtClean="0"/>
              <a:t> through the space of x.</a:t>
            </a:r>
          </a:p>
          <a:p>
            <a:r>
              <a:rPr lang="en-US" baseline="0" dirty="0" smtClean="0"/>
              <a:t>So apply the principle of maximum likelihood and</a:t>
            </a:r>
          </a:p>
          <a:p>
            <a:r>
              <a:rPr lang="en-US" baseline="0" dirty="0" smtClean="0"/>
              <a:t>find the point on the surface where the probability is the highest.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29</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Graphical example.</a:t>
            </a:r>
          </a:p>
          <a:p>
            <a:pPr marL="228600" marR="0" indent="-228600" algn="l" defTabSz="914400" rtl="0" eaLnBrk="1" fontAlgn="auto" latinLnBrk="0" hangingPunct="1">
              <a:lnSpc>
                <a:spcPct val="100000"/>
              </a:lnSpc>
              <a:spcBef>
                <a:spcPts val="0"/>
              </a:spcBef>
              <a:spcAft>
                <a:spcPts val="0"/>
              </a:spcAft>
              <a:buClrTx/>
              <a:buSzTx/>
              <a:buFontTx/>
              <a:buAutoNum type="alphaUcParenBoth"/>
              <a:tabLst/>
              <a:defRPr/>
            </a:pPr>
            <a:r>
              <a:rPr lang="en-US" sz="1200" baseline="0" dirty="0" smtClean="0">
                <a:latin typeface="Times New Roman" pitchFamily="18" charset="0"/>
                <a:ea typeface="Cambria Math" pitchFamily="18" charset="0"/>
                <a:cs typeface="Times New Roman" pitchFamily="18" charset="0"/>
              </a:rPr>
              <a:t>The white curve is the theory.  Evaluate the probability along this curve and you get (B).</a:t>
            </a:r>
          </a:p>
          <a:p>
            <a:pPr marL="228600" marR="0" indent="-22860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ea typeface="Cambria Math" pitchFamily="18" charset="0"/>
                <a:cs typeface="Times New Roman" pitchFamily="18" charset="0"/>
              </a:rPr>
              <a:t>Find the maximum likelihood point and that’s the solution.</a:t>
            </a:r>
            <a:endParaRPr lang="en-US" sz="1200" dirty="0" smtClean="0">
              <a:latin typeface="Times New Roman" pitchFamily="18" charset="0"/>
              <a:ea typeface="Cambria Math"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Fig. 9.11. A) The estimated solution, </a:t>
            </a:r>
            <a:r>
              <a:rPr lang="en-US" sz="1200" b="1" dirty="0" err="1" smtClean="0">
                <a:latin typeface="Cambria Math" pitchFamily="18" charset="0"/>
                <a:ea typeface="Cambria Math" pitchFamily="18" charset="0"/>
                <a:cs typeface="Times New Roman" pitchFamily="18" charset="0"/>
              </a:rPr>
              <a:t>x</a:t>
            </a:r>
            <a:r>
              <a:rPr lang="en-US" sz="1200" i="1" baseline="30000" dirty="0" err="1" smtClean="0">
                <a:latin typeface="Cambria Math" pitchFamily="18" charset="0"/>
                <a:ea typeface="Cambria Math" pitchFamily="18" charset="0"/>
                <a:cs typeface="Times New Roman" pitchFamily="18" charset="0"/>
              </a:rPr>
              <a:t>est</a:t>
            </a:r>
            <a:r>
              <a:rPr lang="en-US" sz="1200" dirty="0" smtClean="0">
                <a:latin typeface="Times New Roman" pitchFamily="18" charset="0"/>
                <a:ea typeface="Cambria Math" pitchFamily="18" charset="0"/>
                <a:cs typeface="Times New Roman" pitchFamily="18" charset="0"/>
              </a:rPr>
              <a:t>, (black circle) is at the point on the surface, </a:t>
            </a:r>
            <a:r>
              <a:rPr lang="en-US" sz="1200" b="1" dirty="0" smtClean="0">
                <a:latin typeface="Cambria Math" pitchFamily="18" charset="0"/>
                <a:ea typeface="Cambria Math" pitchFamily="18" charset="0"/>
                <a:cs typeface="Times New Roman" pitchFamily="18" charset="0"/>
              </a:rPr>
              <a:t>f</a:t>
            </a:r>
            <a:r>
              <a:rPr lang="en-US" sz="1200" i="1" dirty="0" smtClean="0">
                <a:latin typeface="Cambria Math" pitchFamily="18" charset="0"/>
                <a:ea typeface="Cambria Math" pitchFamily="18" charset="0"/>
                <a:cs typeface="Times New Roman" pitchFamily="18" charset="0"/>
              </a:rPr>
              <a:t>(</a:t>
            </a:r>
            <a:r>
              <a:rPr lang="en-US" sz="1200" b="1" dirty="0" smtClean="0">
                <a:latin typeface="Cambria Math" pitchFamily="18" charset="0"/>
                <a:ea typeface="Cambria Math" pitchFamily="18" charset="0"/>
                <a:cs typeface="Times New Roman" pitchFamily="18" charset="0"/>
              </a:rPr>
              <a:t>x</a:t>
            </a:r>
            <a:r>
              <a:rPr lang="en-US" sz="1200" i="1" dirty="0" smtClean="0">
                <a:latin typeface="Cambria Math" pitchFamily="18" charset="0"/>
                <a:ea typeface="Cambria Math" pitchFamily="18" charset="0"/>
                <a:cs typeface="Times New Roman" pitchFamily="18" charset="0"/>
              </a:rPr>
              <a:t>)=0</a:t>
            </a:r>
            <a:r>
              <a:rPr lang="en-US" sz="1200" dirty="0" smtClean="0">
                <a:latin typeface="Times New Roman" pitchFamily="18" charset="0"/>
                <a:ea typeface="Cambria Math" pitchFamily="18" charset="0"/>
                <a:cs typeface="Times New Roman" pitchFamily="18" charset="0"/>
              </a:rPr>
              <a:t> (white curve) where the </a:t>
            </a:r>
            <a:r>
              <a:rPr lang="en-US" sz="1200" i="1" dirty="0" smtClean="0">
                <a:latin typeface="Times New Roman" pitchFamily="18" charset="0"/>
                <a:ea typeface="Cambria Math" pitchFamily="18" charset="0"/>
                <a:cs typeface="Times New Roman" pitchFamily="18" charset="0"/>
              </a:rPr>
              <a:t>a priori</a:t>
            </a:r>
            <a:r>
              <a:rPr lang="en-US" sz="1200" dirty="0" smtClean="0">
                <a:latin typeface="Times New Roman" pitchFamily="18" charset="0"/>
                <a:ea typeface="Cambria Math" pitchFamily="18" charset="0"/>
                <a:cs typeface="Times New Roman" pitchFamily="18" charset="0"/>
              </a:rPr>
              <a:t> probability density function (colors) attains its largest value. B) The probability density function, </a:t>
            </a:r>
            <a:r>
              <a:rPr lang="en-US" sz="1200" i="1" dirty="0" smtClean="0">
                <a:latin typeface="Cambria Math" pitchFamily="18" charset="0"/>
                <a:ea typeface="Cambria Math" pitchFamily="18" charset="0"/>
                <a:cs typeface="Times New Roman" pitchFamily="18" charset="0"/>
              </a:rPr>
              <a:t>p(x</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a:t>
            </a:r>
            <a:r>
              <a:rPr lang="en-US" sz="1200" dirty="0" smtClean="0">
                <a:latin typeface="Times New Roman" pitchFamily="18" charset="0"/>
                <a:ea typeface="Cambria Math" pitchFamily="18" charset="0"/>
                <a:cs typeface="Times New Roman" pitchFamily="18" charset="0"/>
              </a:rPr>
              <a:t>, evaluated along the surface, as a function of position, </a:t>
            </a:r>
            <a:r>
              <a:rPr lang="en-US" sz="1200" i="1" dirty="0" smtClean="0">
                <a:latin typeface="Cambria Math" pitchFamily="18" charset="0"/>
                <a:ea typeface="Cambria Math" pitchFamily="18" charset="0"/>
                <a:cs typeface="Times New Roman" pitchFamily="18" charset="0"/>
              </a:rPr>
              <a:t>x</a:t>
            </a:r>
            <a:r>
              <a:rPr lang="en-US" sz="1200" i="1" baseline="-25000" dirty="0" smtClean="0">
                <a:latin typeface="Cambria Math" pitchFamily="18" charset="0"/>
                <a:ea typeface="Cambria Math" pitchFamily="18" charset="0"/>
                <a:cs typeface="Times New Roman" pitchFamily="18" charset="0"/>
              </a:rPr>
              <a:t>1</a:t>
            </a:r>
            <a:r>
              <a:rPr lang="en-US" sz="1200" dirty="0" smtClean="0">
                <a:latin typeface="Times New Roman" pitchFamily="18" charset="0"/>
                <a:ea typeface="Cambria Math" pitchFamily="18" charset="0"/>
                <a:cs typeface="Times New Roman" pitchFamily="18" charset="0"/>
              </a:rPr>
              <a:t>. Since the function is non-Normal, its mean, </a:t>
            </a:r>
            <a:r>
              <a:rPr lang="en-US" sz="1200" i="1" dirty="0" smtClean="0">
                <a:latin typeface="Cambria Math" pitchFamily="18" charset="0"/>
                <a:ea typeface="Cambria Math" pitchFamily="18" charset="0"/>
                <a:cs typeface="Times New Roman" pitchFamily="18" charset="0"/>
              </a:rPr>
              <a:t>&lt;x</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&gt;,  </a:t>
            </a:r>
            <a:r>
              <a:rPr lang="en-US" sz="1200" dirty="0" smtClean="0">
                <a:latin typeface="Times New Roman" pitchFamily="18" charset="0"/>
                <a:ea typeface="Cambria Math" pitchFamily="18" charset="0"/>
                <a:cs typeface="Times New Roman" pitchFamily="18" charset="0"/>
              </a:rPr>
              <a:t>may be distinct from its mode, </a:t>
            </a:r>
            <a:r>
              <a:rPr lang="en-US" sz="1200" i="1" dirty="0" smtClean="0">
                <a:latin typeface="Cambria Math" pitchFamily="18" charset="0"/>
                <a:ea typeface="Cambria Math" pitchFamily="18" charset="0"/>
                <a:cs typeface="Times New Roman" pitchFamily="18" charset="0"/>
              </a:rPr>
              <a:t>x</a:t>
            </a:r>
            <a:r>
              <a:rPr lang="en-US" sz="1200" i="1" baseline="-25000" dirty="0" smtClean="0">
                <a:latin typeface="Cambria Math" pitchFamily="18" charset="0"/>
                <a:ea typeface="Cambria Math" pitchFamily="18" charset="0"/>
                <a:cs typeface="Times New Roman" pitchFamily="18" charset="0"/>
              </a:rPr>
              <a:t>1</a:t>
            </a:r>
            <a:r>
              <a:rPr lang="en-US" sz="1200" i="1" baseline="30000" dirty="0" smtClean="0">
                <a:latin typeface="Cambria Math" pitchFamily="18" charset="0"/>
                <a:ea typeface="Cambria Math" pitchFamily="18" charset="0"/>
                <a:cs typeface="Times New Roman" pitchFamily="18" charset="0"/>
              </a:rPr>
              <a:t>ML</a:t>
            </a:r>
            <a:r>
              <a:rPr lang="en-US" sz="1200" dirty="0" smtClean="0">
                <a:latin typeface="Times New Roman" pitchFamily="18" charset="0"/>
                <a:ea typeface="Cambria Math" pitchFamily="18" charset="0"/>
                <a:cs typeface="Times New Roman" pitchFamily="18" charset="0"/>
              </a:rPr>
              <a:t> (although in this case they are similar). </a:t>
            </a:r>
            <a:r>
              <a:rPr lang="en-US" sz="1200" i="1" dirty="0" err="1" smtClean="0">
                <a:latin typeface="Times New Roman" pitchFamily="18" charset="0"/>
                <a:ea typeface="Cambria Math" pitchFamily="18" charset="0"/>
                <a:cs typeface="Times New Roman" pitchFamily="18" charset="0"/>
              </a:rPr>
              <a:t>MatLab</a:t>
            </a:r>
            <a:r>
              <a:rPr lang="en-US" sz="1200" dirty="0" smtClean="0">
                <a:latin typeface="Times New Roman" pitchFamily="18" charset="0"/>
                <a:ea typeface="Cambria Math" pitchFamily="18" charset="0"/>
                <a:cs typeface="Times New Roman" pitchFamily="18" charset="0"/>
              </a:rPr>
              <a:t> script gda09_13.</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Newton</a:t>
            </a:r>
            <a:r>
              <a:rPr lang="en-US" baseline="0" dirty="0" smtClean="0"/>
              <a:t> as in Sir Isaac.  The method has been around for a long time.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Could get</a:t>
            </a:r>
            <a:r>
              <a:rPr lang="en-US" baseline="0" dirty="0" smtClean="0"/>
              <a:t> complicated if the theory is a very wiggly surface.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31</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In</a:t>
            </a:r>
            <a:r>
              <a:rPr lang="en-US" sz="1200" baseline="0" dirty="0" smtClean="0">
                <a:latin typeface="Times New Roman" pitchFamily="18" charset="0"/>
                <a:ea typeface="Cambria Math" pitchFamily="18" charset="0"/>
                <a:cs typeface="Times New Roman" pitchFamily="18" charset="0"/>
              </a:rPr>
              <a:t> that case, the might be many local maxima on the surface,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ea typeface="Cambria Math" pitchFamily="18" charset="0"/>
                <a:cs typeface="Times New Roman" pitchFamily="18" charset="0"/>
              </a:rPr>
              <a:t>only the highest of which is the global maximum.</a:t>
            </a:r>
            <a:endParaRPr lang="en-US" sz="1200" dirty="0" smtClean="0">
              <a:latin typeface="Times New Roman" pitchFamily="18" charset="0"/>
              <a:ea typeface="Cambria Math"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Fig. 9.12. A) A highly non-linear inverse problem corresponds to a complicated surface, </a:t>
            </a:r>
            <a:r>
              <a:rPr lang="en-US" sz="1200" b="1" dirty="0" smtClean="0">
                <a:latin typeface="Cambria Math" pitchFamily="18" charset="0"/>
                <a:ea typeface="Cambria Math" pitchFamily="18" charset="0"/>
                <a:cs typeface="Times New Roman" pitchFamily="18" charset="0"/>
              </a:rPr>
              <a:t>f</a:t>
            </a:r>
            <a:r>
              <a:rPr lang="en-US" sz="1200" i="1" dirty="0" smtClean="0">
                <a:latin typeface="Cambria Math" pitchFamily="18" charset="0"/>
                <a:ea typeface="Cambria Math" pitchFamily="18" charset="0"/>
                <a:cs typeface="Times New Roman" pitchFamily="18" charset="0"/>
              </a:rPr>
              <a:t>(</a:t>
            </a:r>
            <a:r>
              <a:rPr lang="en-US" sz="1200" b="1" dirty="0" smtClean="0">
                <a:latin typeface="Cambria Math" pitchFamily="18" charset="0"/>
                <a:ea typeface="Cambria Math" pitchFamily="18" charset="0"/>
                <a:cs typeface="Times New Roman" pitchFamily="18" charset="0"/>
              </a:rPr>
              <a:t>x</a:t>
            </a:r>
            <a:r>
              <a:rPr lang="en-US" sz="1200" i="1" dirty="0" smtClean="0">
                <a:latin typeface="Cambria Math" pitchFamily="18" charset="0"/>
                <a:ea typeface="Cambria Math" pitchFamily="18" charset="0"/>
                <a:cs typeface="Times New Roman" pitchFamily="18" charset="0"/>
              </a:rPr>
              <a:t>)=0</a:t>
            </a:r>
            <a:r>
              <a:rPr lang="en-US" sz="1200" dirty="0" smtClean="0">
                <a:latin typeface="Times New Roman" pitchFamily="18" charset="0"/>
                <a:ea typeface="Cambria Math" pitchFamily="18" charset="0"/>
                <a:cs typeface="Times New Roman" pitchFamily="18" charset="0"/>
              </a:rPr>
              <a:t> (white curve). B) The probability density function, </a:t>
            </a:r>
            <a:r>
              <a:rPr lang="en-US" sz="1200" i="1" dirty="0" smtClean="0">
                <a:latin typeface="Cambria Math" pitchFamily="18" charset="0"/>
                <a:ea typeface="Cambria Math" pitchFamily="18" charset="0"/>
                <a:cs typeface="Times New Roman" pitchFamily="18" charset="0"/>
              </a:rPr>
              <a:t>p(x</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a:t>
            </a:r>
            <a:r>
              <a:rPr lang="en-US" sz="1200" dirty="0" smtClean="0">
                <a:latin typeface="Times New Roman" pitchFamily="18" charset="0"/>
                <a:ea typeface="Cambria Math" pitchFamily="18" charset="0"/>
                <a:cs typeface="Times New Roman" pitchFamily="18" charset="0"/>
              </a:rPr>
              <a:t>, evaluated along the surface, as a function of position, </a:t>
            </a:r>
            <a:r>
              <a:rPr lang="en-US" sz="1200" i="1" dirty="0" smtClean="0">
                <a:latin typeface="Cambria Math" pitchFamily="18" charset="0"/>
                <a:ea typeface="Cambria Math" pitchFamily="18" charset="0"/>
                <a:cs typeface="Times New Roman" pitchFamily="18" charset="0"/>
              </a:rPr>
              <a:t>x</a:t>
            </a:r>
            <a:r>
              <a:rPr lang="en-US" sz="1200" i="1" baseline="-25000" dirty="0" smtClean="0">
                <a:latin typeface="Cambria Math" pitchFamily="18" charset="0"/>
                <a:ea typeface="Cambria Math" pitchFamily="18" charset="0"/>
                <a:cs typeface="Times New Roman" pitchFamily="18" charset="0"/>
              </a:rPr>
              <a:t>1</a:t>
            </a:r>
            <a:r>
              <a:rPr lang="en-US" sz="1200" dirty="0" smtClean="0">
                <a:latin typeface="Times New Roman" pitchFamily="18" charset="0"/>
                <a:ea typeface="Cambria Math" pitchFamily="18" charset="0"/>
                <a:cs typeface="Times New Roman" pitchFamily="18" charset="0"/>
              </a:rPr>
              <a:t>. It may have several peaks, and since it is non-Normal, its mean, </a:t>
            </a:r>
            <a:r>
              <a:rPr lang="en-US" sz="1200" i="1" dirty="0" smtClean="0">
                <a:latin typeface="Cambria Math" pitchFamily="18" charset="0"/>
                <a:ea typeface="Cambria Math" pitchFamily="18" charset="0"/>
                <a:cs typeface="Times New Roman" pitchFamily="18" charset="0"/>
              </a:rPr>
              <a:t>&lt;x</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&gt;,  </a:t>
            </a:r>
            <a:r>
              <a:rPr lang="en-US" sz="1200" dirty="0" smtClean="0">
                <a:latin typeface="Times New Roman" pitchFamily="18" charset="0"/>
                <a:ea typeface="Cambria Math" pitchFamily="18" charset="0"/>
                <a:cs typeface="Times New Roman" pitchFamily="18" charset="0"/>
              </a:rPr>
              <a:t>may be distinct from its mode, </a:t>
            </a:r>
            <a:r>
              <a:rPr lang="en-US" sz="1200" i="1" dirty="0" smtClean="0">
                <a:latin typeface="Cambria Math" pitchFamily="18" charset="0"/>
                <a:ea typeface="Cambria Math" pitchFamily="18" charset="0"/>
                <a:cs typeface="Times New Roman" pitchFamily="18" charset="0"/>
              </a:rPr>
              <a:t>x</a:t>
            </a:r>
            <a:r>
              <a:rPr lang="en-US" sz="1200" i="1" baseline="-25000" dirty="0" smtClean="0">
                <a:latin typeface="Cambria Math" pitchFamily="18" charset="0"/>
                <a:ea typeface="Cambria Math" pitchFamily="18" charset="0"/>
                <a:cs typeface="Times New Roman" pitchFamily="18" charset="0"/>
              </a:rPr>
              <a:t>1</a:t>
            </a:r>
            <a:r>
              <a:rPr lang="en-US" sz="1200" i="1" baseline="30000" dirty="0" smtClean="0">
                <a:latin typeface="Cambria Math" pitchFamily="18" charset="0"/>
                <a:ea typeface="Cambria Math" pitchFamily="18" charset="0"/>
                <a:cs typeface="Times New Roman" pitchFamily="18" charset="0"/>
              </a:rPr>
              <a:t>ML</a:t>
            </a:r>
            <a:r>
              <a:rPr lang="en-US" sz="1200" dirty="0" smtClean="0">
                <a:latin typeface="Times New Roman" pitchFamily="18" charset="0"/>
                <a:ea typeface="Cambria Math" pitchFamily="18" charset="0"/>
                <a:cs typeface="Times New Roman" pitchFamily="18" charset="0"/>
              </a:rPr>
              <a:t>. </a:t>
            </a:r>
            <a:r>
              <a:rPr lang="en-US" sz="1200" i="1" dirty="0" err="1" smtClean="0">
                <a:latin typeface="Times New Roman" pitchFamily="18" charset="0"/>
                <a:ea typeface="Cambria Math" pitchFamily="18" charset="0"/>
                <a:cs typeface="Times New Roman" pitchFamily="18" charset="0"/>
              </a:rPr>
              <a:t>MatLab</a:t>
            </a:r>
            <a:r>
              <a:rPr lang="en-US" sz="1200" dirty="0" smtClean="0">
                <a:latin typeface="Times New Roman" pitchFamily="18" charset="0"/>
                <a:ea typeface="Cambria Math" pitchFamily="18" charset="0"/>
                <a:cs typeface="Times New Roman" pitchFamily="18" charset="0"/>
              </a:rPr>
              <a:t> script gda09_14.</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32</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omit here</a:t>
            </a:r>
            <a:r>
              <a:rPr lang="en-US" baseline="0" dirty="0" smtClean="0"/>
              <a:t> all the math.</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33</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Looks like a minimum length type solution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34</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But will be hard to</a:t>
            </a:r>
            <a:r>
              <a:rPr lang="en-US" baseline="0" dirty="0" smtClean="0"/>
              <a:t> solve, since the unknown x appears in three places.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35</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But the formula can be iterated.</a:t>
            </a:r>
          </a:p>
          <a:p>
            <a:r>
              <a:rPr lang="en-US" dirty="0" smtClean="0"/>
              <a:t>Now it starts</a:t>
            </a:r>
            <a:r>
              <a:rPr lang="en-US" baseline="0" dirty="0" smtClean="0"/>
              <a:t> to look like Newton’s Method.</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36</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fact, if we work</a:t>
            </a:r>
            <a:r>
              <a:rPr lang="en-US" baseline="0" dirty="0" smtClean="0"/>
              <a:t> out the special case where the theory is </a:t>
            </a:r>
            <a:r>
              <a:rPr lang="en-US" baseline="0" dirty="0" err="1" smtClean="0"/>
              <a:t>explict</a:t>
            </a:r>
            <a:r>
              <a:rPr lang="en-US" baseline="0" dirty="0" smtClean="0"/>
              <a:t>,</a:t>
            </a:r>
          </a:p>
          <a:p>
            <a:r>
              <a:rPr lang="en-US" baseline="0" dirty="0" smtClean="0"/>
              <a:t>we find that it its more-or-less Newton’s method,</a:t>
            </a:r>
          </a:p>
          <a:p>
            <a:r>
              <a:rPr lang="en-US" baseline="0" dirty="0" smtClean="0"/>
              <a:t>with a few embellishments.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37</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generalized</a:t>
            </a:r>
            <a:r>
              <a:rPr lang="en-US" baseline="0" dirty="0" smtClean="0"/>
              <a:t> inverse is now not simple least squares,</a:t>
            </a:r>
          </a:p>
          <a:p>
            <a:r>
              <a:rPr lang="en-US" baseline="0" dirty="0" smtClean="0"/>
              <a:t>but instead, weighted least squares.</a:t>
            </a:r>
          </a:p>
          <a:p>
            <a:r>
              <a:rPr lang="en-US" baseline="0" dirty="0" smtClean="0"/>
              <a:t>That makes sense, for we introduced a priori information</a:t>
            </a:r>
          </a:p>
          <a:p>
            <a:r>
              <a:rPr lang="en-US" baseline="0" dirty="0" smtClean="0"/>
              <a:t>and covariance matrices that allowed different quantities to have </a:t>
            </a:r>
            <a:r>
              <a:rPr lang="en-US" baseline="0" smtClean="0"/>
              <a:t>different error.</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38</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recursion is pretty much</a:t>
            </a:r>
            <a:r>
              <a:rPr lang="en-US" baseline="0" dirty="0" smtClean="0"/>
              <a:t> the same as before,</a:t>
            </a:r>
          </a:p>
          <a:p>
            <a:r>
              <a:rPr lang="en-US" baseline="0" dirty="0" smtClean="0"/>
              <a:t>except that the solution is being driven to a point that minimizes E+L</a:t>
            </a:r>
          </a:p>
          <a:p>
            <a:r>
              <a:rPr lang="en-US" baseline="0" dirty="0" smtClean="0"/>
              <a:t>not just 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39</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 to a new method.</a:t>
            </a:r>
          </a:p>
          <a:p>
            <a:r>
              <a:rPr lang="en-US" dirty="0" smtClean="0"/>
              <a:t>Suppose</a:t>
            </a:r>
            <a:r>
              <a:rPr lang="en-US" baseline="0" dirty="0" smtClean="0"/>
              <a:t> that you only knew the slope (gradient, first derivative) of the error at the trial solution.</a:t>
            </a:r>
          </a:p>
          <a:p>
            <a:r>
              <a:rPr lang="en-US" baseline="0" dirty="0" smtClean="0"/>
              <a:t>Not its curvature (second derivative).</a:t>
            </a:r>
          </a:p>
          <a:p>
            <a:r>
              <a:rPr lang="en-US" baseline="0" dirty="0" smtClean="0"/>
              <a:t>You still know what direction is downhill.</a:t>
            </a:r>
            <a:endParaRPr lang="en-US" baseline="0" dirty="0"/>
          </a:p>
          <a:p>
            <a:r>
              <a:rPr lang="en-US" baseline="0" dirty="0" smtClean="0"/>
              <a:t>So you should be able to achieve a solution.</a:t>
            </a:r>
          </a:p>
        </p:txBody>
      </p:sp>
      <p:sp>
        <p:nvSpPr>
          <p:cNvPr id="4" name="Slide Number Placeholder 3"/>
          <p:cNvSpPr>
            <a:spLocks noGrp="1"/>
          </p:cNvSpPr>
          <p:nvPr>
            <p:ph type="sldNum" sz="quarter" idx="10"/>
          </p:nvPr>
        </p:nvSpPr>
        <p:spPr/>
        <p:txBody>
          <a:bodyPr/>
          <a:lstStyle/>
          <a:p>
            <a:fld id="{909C30AA-43CA-42E7-B15D-4F2AC4A1EFAC}" type="slidenum">
              <a:rPr lang="en-US" smtClean="0"/>
              <a:pPr/>
              <a:t>40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criticism</a:t>
            </a:r>
            <a:r>
              <a:rPr lang="en-US" baseline="0" dirty="0" smtClean="0"/>
              <a:t> of the two methods introduced last lecture,</a:t>
            </a:r>
          </a:p>
          <a:p>
            <a:r>
              <a:rPr lang="en-US" baseline="0" dirty="0" smtClean="0"/>
              <a:t>Grid Search and Monte Carlo, is that they are completely “undirected”.</a:t>
            </a:r>
          </a:p>
          <a:p>
            <a:r>
              <a:rPr lang="en-US" baseline="0" dirty="0" smtClean="0"/>
              <a:t>The space of possible models is searched exhaustively.</a:t>
            </a:r>
          </a:p>
          <a:p>
            <a:r>
              <a:rPr lang="en-US" baseline="0" dirty="0" smtClean="0"/>
              <a:t>The methods do not rely on any notion of where in the model space the solution might be.</a:t>
            </a:r>
          </a:p>
          <a:p>
            <a:r>
              <a:rPr lang="en-US" baseline="0" dirty="0" smtClean="0"/>
              <a:t>The alternative is a method that uses the local properties of the error surface</a:t>
            </a:r>
          </a:p>
          <a:p>
            <a:r>
              <a:rPr lang="en-US" baseline="0" dirty="0" smtClean="0"/>
              <a:t>to make an estimate of where the solution might be.</a:t>
            </a:r>
          </a:p>
          <a:p>
            <a:endParaRPr lang="en-US" baseline="0" dirty="0" smtClean="0"/>
          </a:p>
        </p:txBody>
      </p:sp>
      <p:sp>
        <p:nvSpPr>
          <p:cNvPr id="4" name="Slide Number Placeholder 3"/>
          <p:cNvSpPr>
            <a:spLocks noGrp="1"/>
          </p:cNvSpPr>
          <p:nvPr>
            <p:ph type="sldNum" sz="quarter" idx="10"/>
          </p:nvPr>
        </p:nvSpPr>
        <p:spPr/>
        <p:txBody>
          <a:bodyPr/>
          <a:lstStyle/>
          <a:p>
            <a:fld id="{909C30AA-43CA-42E7-B15D-4F2AC4A1EFAC}" type="slidenum">
              <a:rPr lang="en-US" smtClean="0"/>
              <a:pPr/>
              <a:t>5</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Sometimes its</a:t>
            </a:r>
            <a:r>
              <a:rPr lang="en-US" baseline="0" dirty="0" smtClean="0"/>
              <a:t> easier to compute the gradient of error than anything else.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41</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Graphically, all you know</a:t>
            </a:r>
            <a:r>
              <a:rPr lang="en-US" sz="1200" baseline="0" dirty="0" smtClean="0">
                <a:latin typeface="Times New Roman" pitchFamily="18" charset="0"/>
                <a:ea typeface="Cambria Math" pitchFamily="18" charset="0"/>
                <a:cs typeface="Times New Roman" pitchFamily="18" charset="0"/>
              </a:rPr>
              <a:t> is the slope (red).</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ea typeface="Cambria Math" pitchFamily="18" charset="0"/>
                <a:cs typeface="Times New Roman" pitchFamily="18" charset="0"/>
              </a:rPr>
              <a:t>You know what direction to go to move towards the minimum.</a:t>
            </a:r>
          </a:p>
        </p:txBody>
      </p:sp>
      <p:sp>
        <p:nvSpPr>
          <p:cNvPr id="4" name="Slide Number Placeholder 3"/>
          <p:cNvSpPr>
            <a:spLocks noGrp="1"/>
          </p:cNvSpPr>
          <p:nvPr>
            <p:ph type="sldNum" sz="quarter" idx="10"/>
          </p:nvPr>
        </p:nvSpPr>
        <p:spPr/>
        <p:txBody>
          <a:bodyPr/>
          <a:lstStyle/>
          <a:p>
            <a:fld id="{909C30AA-43CA-42E7-B15D-4F2AC4A1EFAC}" type="slidenum">
              <a:rPr lang="en-US" smtClean="0"/>
              <a:pPr/>
              <a:t>42</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But you don’t know</a:t>
            </a:r>
            <a:r>
              <a:rPr lang="en-US" sz="1200" baseline="0" dirty="0" smtClean="0">
                <a:latin typeface="Times New Roman" pitchFamily="18" charset="0"/>
                <a:ea typeface="Cambria Math" pitchFamily="18" charset="0"/>
                <a:cs typeface="Times New Roman" pitchFamily="18" charset="0"/>
              </a:rPr>
              <a:t> how far away the minimum is.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ea typeface="Cambria Math" pitchFamily="18" charset="0"/>
                <a:cs typeface="Times New Roman" pitchFamily="18" charset="0"/>
              </a:rPr>
              <a:t>You jump to the right ... but how big a jump do you take.</a:t>
            </a:r>
            <a:endParaRPr lang="en-US" sz="1200" dirty="0" smtClean="0">
              <a:latin typeface="Times New Roman" pitchFamily="18" charset="0"/>
              <a:ea typeface="Cambria Math"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ea typeface="Cambria Math"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Fig. 9.7.</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ea typeface="Cambria Math" pitchFamily="18" charset="0"/>
                <a:cs typeface="Times New Roman" pitchFamily="18" charset="0"/>
              </a:rPr>
              <a:t>The iterative method locates the global minimum, </a:t>
            </a:r>
            <a:r>
              <a:rPr lang="en-US" sz="1200" i="1" dirty="0" err="1" smtClean="0">
                <a:latin typeface="Cambria Math" pitchFamily="18" charset="0"/>
                <a:ea typeface="Cambria Math" pitchFamily="18" charset="0"/>
                <a:cs typeface="Times New Roman" pitchFamily="18" charset="0"/>
              </a:rPr>
              <a:t>m</a:t>
            </a:r>
            <a:r>
              <a:rPr lang="en-US" sz="1200" i="1" baseline="30000" dirty="0" err="1" smtClean="0">
                <a:latin typeface="Cambria Math" pitchFamily="18" charset="0"/>
                <a:ea typeface="Cambria Math" pitchFamily="18" charset="0"/>
                <a:cs typeface="Times New Roman" pitchFamily="18" charset="0"/>
              </a:rPr>
              <a:t>GM</a:t>
            </a:r>
            <a:r>
              <a:rPr lang="en-US" sz="1200" dirty="0" smtClean="0">
                <a:latin typeface="Times New Roman" pitchFamily="18" charset="0"/>
                <a:ea typeface="Cambria Math" pitchFamily="18" charset="0"/>
                <a:cs typeface="Times New Roman" pitchFamily="18" charset="0"/>
              </a:rPr>
              <a:t>, of the error, </a:t>
            </a:r>
            <a:r>
              <a:rPr lang="en-US" sz="1200" i="1" dirty="0" smtClean="0">
                <a:latin typeface="Cambria Math" pitchFamily="18" charset="0"/>
                <a:ea typeface="Cambria Math" pitchFamily="18" charset="0"/>
                <a:cs typeface="Times New Roman" pitchFamily="18" charset="0"/>
              </a:rPr>
              <a:t>E(m)</a:t>
            </a:r>
            <a:r>
              <a:rPr lang="en-US" sz="1200" dirty="0" smtClean="0">
                <a:latin typeface="Times New Roman" pitchFamily="18" charset="0"/>
                <a:ea typeface="Cambria Math" pitchFamily="18" charset="0"/>
                <a:cs typeface="Times New Roman" pitchFamily="18" charset="0"/>
              </a:rPr>
              <a:t>, (black curve) by determining the </a:t>
            </a:r>
            <a:r>
              <a:rPr lang="en-US" sz="1200" dirty="0" err="1" smtClean="0">
                <a:latin typeface="Times New Roman" pitchFamily="18" charset="0"/>
                <a:ea typeface="Cambria Math" pitchFamily="18" charset="0"/>
                <a:cs typeface="Times New Roman" pitchFamily="18" charset="0"/>
              </a:rPr>
              <a:t>paraboloid</a:t>
            </a:r>
            <a:r>
              <a:rPr lang="en-US" sz="1200" dirty="0" smtClean="0">
                <a:latin typeface="Times New Roman" pitchFamily="18" charset="0"/>
                <a:ea typeface="Cambria Math" pitchFamily="18" charset="0"/>
                <a:cs typeface="Times New Roman" pitchFamily="18" charset="0"/>
              </a:rPr>
              <a:t> (red curve) that is tangent to </a:t>
            </a:r>
            <a:r>
              <a:rPr lang="en-US" sz="1200" i="1" dirty="0" smtClean="0">
                <a:latin typeface="Cambria Math" pitchFamily="18" charset="0"/>
                <a:ea typeface="Cambria Math" pitchFamily="18" charset="0"/>
                <a:cs typeface="Times New Roman" pitchFamily="18" charset="0"/>
              </a:rPr>
              <a:t>E</a:t>
            </a:r>
            <a:r>
              <a:rPr lang="en-US" sz="1200" dirty="0" smtClean="0">
                <a:latin typeface="Times New Roman" pitchFamily="18" charset="0"/>
                <a:ea typeface="Cambria Math" pitchFamily="18" charset="0"/>
                <a:cs typeface="Times New Roman" pitchFamily="18" charset="0"/>
              </a:rPr>
              <a:t> at the trial solution, </a:t>
            </a:r>
            <a:r>
              <a:rPr lang="en-US" sz="1200" i="1" dirty="0" err="1" smtClean="0">
                <a:latin typeface="Cambria Math" pitchFamily="18" charset="0"/>
                <a:ea typeface="Cambria Math" pitchFamily="18" charset="0"/>
                <a:cs typeface="Times New Roman" pitchFamily="18" charset="0"/>
              </a:rPr>
              <a:t>m</a:t>
            </a:r>
            <a:r>
              <a:rPr lang="en-US" sz="1200" i="1" baseline="-25000" dirty="0" err="1" smtClean="0">
                <a:latin typeface="Cambria Math" pitchFamily="18" charset="0"/>
                <a:ea typeface="Cambria Math" pitchFamily="18" charset="0"/>
                <a:cs typeface="Times New Roman" pitchFamily="18" charset="0"/>
              </a:rPr>
              <a:t>n</a:t>
            </a:r>
            <a:r>
              <a:rPr lang="en-US" sz="1200" i="1" baseline="30000" dirty="0" err="1" smtClean="0">
                <a:latin typeface="Cambria Math" pitchFamily="18" charset="0"/>
                <a:ea typeface="Cambria Math" pitchFamily="18" charset="0"/>
                <a:cs typeface="Times New Roman" pitchFamily="18" charset="0"/>
              </a:rPr>
              <a:t>est</a:t>
            </a:r>
            <a:r>
              <a:rPr lang="en-US" sz="1200" dirty="0" smtClean="0">
                <a:latin typeface="Times New Roman" pitchFamily="18" charset="0"/>
                <a:ea typeface="Cambria Math" pitchFamily="18" charset="0"/>
                <a:cs typeface="Times New Roman" pitchFamily="18" charset="0"/>
              </a:rPr>
              <a:t>.  The improved solution,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n+1</a:t>
            </a:r>
            <a:r>
              <a:rPr lang="en-US" sz="1200" i="1" baseline="30000" dirty="0" smtClean="0">
                <a:latin typeface="Cambria Math" pitchFamily="18" charset="0"/>
                <a:ea typeface="Cambria Math" pitchFamily="18" charset="0"/>
                <a:cs typeface="Times New Roman" pitchFamily="18" charset="0"/>
              </a:rPr>
              <a:t>est</a:t>
            </a:r>
            <a:r>
              <a:rPr lang="en-US" sz="1200" dirty="0" smtClean="0">
                <a:latin typeface="Times New Roman" pitchFamily="18" charset="0"/>
                <a:ea typeface="Cambria Math" pitchFamily="18" charset="0"/>
                <a:cs typeface="Times New Roman" pitchFamily="18" charset="0"/>
              </a:rPr>
              <a:t>, is at the minimum (red circle) of this </a:t>
            </a:r>
            <a:r>
              <a:rPr lang="en-US" sz="1200" dirty="0" err="1" smtClean="0">
                <a:latin typeface="Times New Roman" pitchFamily="18" charset="0"/>
                <a:ea typeface="Cambria Math" pitchFamily="18" charset="0"/>
                <a:cs typeface="Times New Roman" pitchFamily="18" charset="0"/>
              </a:rPr>
              <a:t>paraboloid</a:t>
            </a:r>
            <a:r>
              <a:rPr lang="en-US" sz="1200" dirty="0" smtClean="0">
                <a:latin typeface="Times New Roman" pitchFamily="18" charset="0"/>
                <a:ea typeface="Cambria Math" pitchFamily="18" charset="0"/>
                <a:cs typeface="Times New Roman" pitchFamily="18" charset="0"/>
              </a:rPr>
              <a:t>, and, under favorable conditions, can be closer to the solution corresponding to the global minimum than is the trial solution. </a:t>
            </a:r>
            <a:r>
              <a:rPr lang="en-US" sz="1200" i="1" dirty="0" err="1" smtClean="0">
                <a:latin typeface="Times New Roman" pitchFamily="18" charset="0"/>
                <a:ea typeface="Cambria Math" pitchFamily="18" charset="0"/>
                <a:cs typeface="Times New Roman" pitchFamily="18" charset="0"/>
              </a:rPr>
              <a:t>MatLab</a:t>
            </a:r>
            <a:r>
              <a:rPr lang="en-US" sz="1200" dirty="0" smtClean="0">
                <a:latin typeface="Times New Roman" pitchFamily="18" charset="0"/>
                <a:ea typeface="Cambria Math" pitchFamily="18" charset="0"/>
                <a:cs typeface="Times New Roman" pitchFamily="18" charset="0"/>
              </a:rPr>
              <a:t> script gda09_09.</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43</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Mathematically,</a:t>
            </a:r>
            <a:r>
              <a:rPr lang="en-US" baseline="0" dirty="0" smtClean="0"/>
              <a:t> you know a direction, nu.</a:t>
            </a:r>
          </a:p>
          <a:p>
            <a:r>
              <a:rPr lang="en-US" baseline="0" dirty="0" smtClean="0"/>
              <a:t>If you also knew a length alpha, you could jump that length in that direction.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44</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Fortunately,</a:t>
            </a:r>
            <a:r>
              <a:rPr lang="en-US" baseline="0" dirty="0" smtClean="0"/>
              <a:t> there’s a rule for figuring out whether you jump is likely to be too big.</a:t>
            </a:r>
          </a:p>
          <a:p>
            <a:r>
              <a:rPr lang="en-US" baseline="0" dirty="0" smtClean="0"/>
              <a:t>So if a proposed jump is too big, you make it smaller.</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45</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Took several hundred</a:t>
            </a:r>
            <a:r>
              <a:rPr lang="en-US" sz="1200" baseline="0" dirty="0" smtClean="0">
                <a:latin typeface="Times New Roman" pitchFamily="18" charset="0"/>
                <a:cs typeface="Times New Roman" pitchFamily="18" charset="0"/>
              </a:rPr>
              <a:t> iterations.  Not nearly as good as Newton’s Method.</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9.13.  Gradient method is used to solve the same non-linear curve fitting problem as in Figure 9.5. (A) The observed data (black circles) are computed from the true data (black curve) by adding random noise.  The predicted data (red curve) are based on the results of the method.  (B) Error surface (colors), showing true solution (green circle), and a series of improved solutions (white circles) determined by the method. (C) Plot of error,</a:t>
            </a:r>
            <a:r>
              <a:rPr lang="en-US" sz="1200" i="1" dirty="0" smtClean="0">
                <a:latin typeface="Cambria Math" pitchFamily="18" charset="0"/>
                <a:ea typeface="Cambria Math" pitchFamily="18" charset="0"/>
                <a:cs typeface="Times New Roman" pitchFamily="18" charset="0"/>
              </a:rPr>
              <a:t> E</a:t>
            </a:r>
            <a:r>
              <a:rPr lang="en-US" sz="1200" dirty="0" smtClean="0">
                <a:latin typeface="Times New Roman" pitchFamily="18" charset="0"/>
                <a:cs typeface="Times New Roman" pitchFamily="18" charset="0"/>
              </a:rPr>
              <a:t>, and model parameters,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dirty="0" smtClean="0">
                <a:latin typeface="Times New Roman" pitchFamily="18" charset="0"/>
                <a:cs typeface="Times New Roman" pitchFamily="18" charset="0"/>
              </a:rPr>
              <a:t> and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as a function of iteration number.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gda09_15.</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46</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is the setup phase of the gradient method, which consists of defining an initial guess </a:t>
            </a:r>
            <a:r>
              <a:rPr lang="en-US" baseline="0" dirty="0" err="1" smtClean="0"/>
              <a:t>mgo</a:t>
            </a:r>
            <a:r>
              <a:rPr lang="en-US" baseline="0" dirty="0" smtClean="0"/>
              <a:t> for the solution,</a:t>
            </a:r>
          </a:p>
          <a:p>
            <a:r>
              <a:rPr lang="en-US" baseline="0" dirty="0" smtClean="0"/>
              <a:t>and calculating the gradient of the error at that point.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47</a:t>
            </a:fld>
            <a:endParaRPr lang="en-US"/>
          </a:p>
        </p:txBody>
      </p:sp>
    </p:spTree>
    <p:extLst>
      <p:ext uri="{BB962C8B-B14F-4D97-AF65-F5344CB8AC3E}">
        <p14:creationId xmlns:p14="http://schemas.microsoft.com/office/powerpoint/2010/main" val="328196607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main</a:t>
            </a:r>
            <a:r>
              <a:rPr lang="en-US" baseline="0" dirty="0" smtClean="0"/>
              <a:t> part of the gradient method consists of two nested loops.</a:t>
            </a:r>
          </a:p>
          <a:p>
            <a:r>
              <a:rPr lang="en-US" baseline="0" dirty="0" smtClean="0"/>
              <a:t>The outer loop marches the solution downhill by an amount proportional to a parameter alpha.</a:t>
            </a:r>
          </a:p>
          <a:p>
            <a:r>
              <a:rPr lang="en-US" baseline="0" dirty="0" smtClean="0"/>
              <a:t>The inner “</a:t>
            </a:r>
            <a:r>
              <a:rPr lang="en-US" baseline="0" dirty="0" err="1" smtClean="0"/>
              <a:t>backstep</a:t>
            </a:r>
            <a:r>
              <a:rPr lang="en-US" baseline="0" dirty="0" smtClean="0"/>
              <a:t>” loop adjusts the value of alpha.</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48</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outer</a:t>
            </a:r>
            <a:r>
              <a:rPr lang="en-US" baseline="0" dirty="0" smtClean="0"/>
              <a:t> loop terminates when the change in the model parameters between iterations becomes very small.</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49</a:t>
            </a:fld>
            <a:endParaRPr lang="en-US"/>
          </a:p>
        </p:txBody>
      </p:sp>
    </p:spTree>
    <p:extLst>
      <p:ext uri="{BB962C8B-B14F-4D97-AF65-F5344CB8AC3E}">
        <p14:creationId xmlns:p14="http://schemas.microsoft.com/office/powerpoint/2010/main" val="411465578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is the setup phase of the gradient method, which consists of defining an initial guess </a:t>
            </a:r>
            <a:r>
              <a:rPr lang="en-US" baseline="0" dirty="0" err="1" smtClean="0"/>
              <a:t>mgo</a:t>
            </a:r>
            <a:r>
              <a:rPr lang="en-US" baseline="0" dirty="0" smtClean="0"/>
              <a:t> for the solution,</a:t>
            </a:r>
          </a:p>
          <a:p>
            <a:r>
              <a:rPr lang="en-US" baseline="0" dirty="0" smtClean="0"/>
              <a:t>and calculating the gradient of the error at that point.</a:t>
            </a:r>
            <a:endParaRPr lang="en-US" dirty="0" smtClean="0"/>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50</a:t>
            </a:fld>
            <a:endParaRPr lang="en-US"/>
          </a:p>
        </p:txBody>
      </p:sp>
    </p:spTree>
    <p:extLst>
      <p:ext uri="{BB962C8B-B14F-4D97-AF65-F5344CB8AC3E}">
        <p14:creationId xmlns:p14="http://schemas.microsoft.com/office/powerpoint/2010/main" val="15812755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idea is to approximate the error surface with a parabola.</a:t>
            </a:r>
          </a:p>
          <a:p>
            <a:r>
              <a:rPr lang="en-US" dirty="0" smtClean="0"/>
              <a:t>To do this,</a:t>
            </a:r>
            <a:r>
              <a:rPr lang="en-US" baseline="0" dirty="0" smtClean="0"/>
              <a:t> you need to know the error and its first and second derivatives at a point.</a:t>
            </a:r>
          </a:p>
          <a:p>
            <a:r>
              <a:rPr lang="en-US" baseline="0" dirty="0" smtClean="0"/>
              <a:t>Once you have the parabola, you find its minimum, and assume it is close to the minimum in the error.</a:t>
            </a:r>
          </a:p>
          <a:p>
            <a:r>
              <a:rPr lang="en-US" baseline="0" dirty="0" smtClean="0"/>
              <a:t>Of course, it won’t be exactly the right point, so you iterate,</a:t>
            </a:r>
          </a:p>
          <a:p>
            <a:r>
              <a:rPr lang="en-US" baseline="0" dirty="0" smtClean="0"/>
              <a:t>Homing in on the solution.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main</a:t>
            </a:r>
            <a:r>
              <a:rPr lang="en-US" baseline="0" dirty="0" smtClean="0"/>
              <a:t> part of the gradient method consists of two nested loops.</a:t>
            </a:r>
          </a:p>
          <a:p>
            <a:r>
              <a:rPr lang="en-US" baseline="0" dirty="0" smtClean="0"/>
              <a:t>The outer loop marches the solution downhill by an amount proportional to a parameter alpha.</a:t>
            </a:r>
          </a:p>
          <a:p>
            <a:r>
              <a:rPr lang="en-US" baseline="0" dirty="0" smtClean="0"/>
              <a:t>The inner “</a:t>
            </a:r>
            <a:r>
              <a:rPr lang="en-US" baseline="0" dirty="0" err="1" smtClean="0"/>
              <a:t>backstep</a:t>
            </a:r>
            <a:r>
              <a:rPr lang="en-US" baseline="0" dirty="0" smtClean="0"/>
              <a:t>” loop adjusts the value of alpha.</a:t>
            </a:r>
            <a:endParaRPr lang="en-US" dirty="0" smtClean="0"/>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51</a:t>
            </a:fld>
            <a:endParaRPr lang="en-US"/>
          </a:p>
        </p:txBody>
      </p:sp>
    </p:spTree>
    <p:extLst>
      <p:ext uri="{BB962C8B-B14F-4D97-AF65-F5344CB8AC3E}">
        <p14:creationId xmlns:p14="http://schemas.microsoft.com/office/powerpoint/2010/main" val="346931123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outer</a:t>
            </a:r>
            <a:r>
              <a:rPr lang="en-US" baseline="0" dirty="0" smtClean="0"/>
              <a:t> loop terminates when the change in the model parameters between iterations becomes very small.</a:t>
            </a:r>
            <a:endParaRPr lang="en-US" dirty="0" smtClean="0"/>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52</a:t>
            </a:fld>
            <a:endParaRPr lang="en-US"/>
          </a:p>
        </p:txBody>
      </p:sp>
    </p:spTree>
    <p:extLst>
      <p:ext uri="{BB962C8B-B14F-4D97-AF65-F5344CB8AC3E}">
        <p14:creationId xmlns:p14="http://schemas.microsoft.com/office/powerpoint/2010/main" val="387743238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saw a bit of that in the example.</a:t>
            </a:r>
          </a:p>
          <a:p>
            <a:r>
              <a:rPr lang="en-US" dirty="0" smtClean="0"/>
              <a:t>The solution bounces back</a:t>
            </a:r>
            <a:r>
              <a:rPr lang="en-US" baseline="0" dirty="0" smtClean="0"/>
              <a:t> and forth across the valley walls, making something of a </a:t>
            </a:r>
            <a:r>
              <a:rPr lang="en-US" baseline="0" dirty="0" err="1" smtClean="0"/>
              <a:t>sawtooth</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54</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Graphical interpretation.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The </a:t>
            </a:r>
            <a:r>
              <a:rPr lang="en-US" sz="1200" dirty="0" err="1" smtClean="0">
                <a:latin typeface="Times New Roman" pitchFamily="18" charset="0"/>
                <a:ea typeface="Cambria Math" pitchFamily="18" charset="0"/>
                <a:cs typeface="Times New Roman" pitchFamily="18" charset="0"/>
              </a:rPr>
              <a:t>paraabola</a:t>
            </a:r>
            <a:r>
              <a:rPr lang="en-US" sz="1200" baseline="0" dirty="0" smtClean="0">
                <a:latin typeface="Times New Roman" pitchFamily="18" charset="0"/>
                <a:ea typeface="Cambria Math" pitchFamily="18" charset="0"/>
                <a:cs typeface="Times New Roman" pitchFamily="18" charset="0"/>
              </a:rPr>
              <a:t> touches the error curve at a point.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ea typeface="Cambria Math" pitchFamily="18" charset="0"/>
                <a:cs typeface="Times New Roman" pitchFamily="18" charset="0"/>
              </a:rPr>
              <a:t>At this point, the value and the first two derivatives match.</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ea typeface="Cambria Math" pitchFamily="18" charset="0"/>
                <a:cs typeface="Times New Roman" pitchFamily="18" charset="0"/>
              </a:rPr>
              <a:t>The minimum of the parabola is near the minimum in the error.</a:t>
            </a:r>
            <a:endParaRPr lang="en-US" sz="1200" dirty="0" smtClean="0">
              <a:latin typeface="Times New Roman" pitchFamily="18" charset="0"/>
              <a:ea typeface="Cambria Math"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ea typeface="Cambria Math"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ea typeface="Cambria Math"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Fig. 9.7.</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ea typeface="Cambria Math" pitchFamily="18" charset="0"/>
                <a:cs typeface="Times New Roman" pitchFamily="18" charset="0"/>
              </a:rPr>
              <a:t>The iterative method locates the global minimum, </a:t>
            </a:r>
            <a:r>
              <a:rPr lang="en-US" sz="1200" i="1" dirty="0" err="1" smtClean="0">
                <a:latin typeface="Cambria Math" pitchFamily="18" charset="0"/>
                <a:ea typeface="Cambria Math" pitchFamily="18" charset="0"/>
                <a:cs typeface="Times New Roman" pitchFamily="18" charset="0"/>
              </a:rPr>
              <a:t>m</a:t>
            </a:r>
            <a:r>
              <a:rPr lang="en-US" sz="1200" i="1" baseline="30000" dirty="0" err="1" smtClean="0">
                <a:latin typeface="Cambria Math" pitchFamily="18" charset="0"/>
                <a:ea typeface="Cambria Math" pitchFamily="18" charset="0"/>
                <a:cs typeface="Times New Roman" pitchFamily="18" charset="0"/>
              </a:rPr>
              <a:t>GM</a:t>
            </a:r>
            <a:r>
              <a:rPr lang="en-US" sz="1200" dirty="0" smtClean="0">
                <a:latin typeface="Times New Roman" pitchFamily="18" charset="0"/>
                <a:ea typeface="Cambria Math" pitchFamily="18" charset="0"/>
                <a:cs typeface="Times New Roman" pitchFamily="18" charset="0"/>
              </a:rPr>
              <a:t>, of the error, </a:t>
            </a:r>
            <a:r>
              <a:rPr lang="en-US" sz="1200" i="1" dirty="0" smtClean="0">
                <a:latin typeface="Cambria Math" pitchFamily="18" charset="0"/>
                <a:ea typeface="Cambria Math" pitchFamily="18" charset="0"/>
                <a:cs typeface="Times New Roman" pitchFamily="18" charset="0"/>
              </a:rPr>
              <a:t>E(m)</a:t>
            </a:r>
            <a:r>
              <a:rPr lang="en-US" sz="1200" dirty="0" smtClean="0">
                <a:latin typeface="Times New Roman" pitchFamily="18" charset="0"/>
                <a:ea typeface="Cambria Math" pitchFamily="18" charset="0"/>
                <a:cs typeface="Times New Roman" pitchFamily="18" charset="0"/>
              </a:rPr>
              <a:t>, (black curve) by determining the </a:t>
            </a:r>
            <a:r>
              <a:rPr lang="en-US" sz="1200" dirty="0" err="1" smtClean="0">
                <a:latin typeface="Times New Roman" pitchFamily="18" charset="0"/>
                <a:ea typeface="Cambria Math" pitchFamily="18" charset="0"/>
                <a:cs typeface="Times New Roman" pitchFamily="18" charset="0"/>
              </a:rPr>
              <a:t>paraboloid</a:t>
            </a:r>
            <a:r>
              <a:rPr lang="en-US" sz="1200" dirty="0" smtClean="0">
                <a:latin typeface="Times New Roman" pitchFamily="18" charset="0"/>
                <a:ea typeface="Cambria Math" pitchFamily="18" charset="0"/>
                <a:cs typeface="Times New Roman" pitchFamily="18" charset="0"/>
              </a:rPr>
              <a:t> (red curve) that is tangent to </a:t>
            </a:r>
            <a:r>
              <a:rPr lang="en-US" sz="1200" i="1" dirty="0" smtClean="0">
                <a:latin typeface="Cambria Math" pitchFamily="18" charset="0"/>
                <a:ea typeface="Cambria Math" pitchFamily="18" charset="0"/>
                <a:cs typeface="Times New Roman" pitchFamily="18" charset="0"/>
              </a:rPr>
              <a:t>E</a:t>
            </a:r>
            <a:r>
              <a:rPr lang="en-US" sz="1200" dirty="0" smtClean="0">
                <a:latin typeface="Times New Roman" pitchFamily="18" charset="0"/>
                <a:ea typeface="Cambria Math" pitchFamily="18" charset="0"/>
                <a:cs typeface="Times New Roman" pitchFamily="18" charset="0"/>
              </a:rPr>
              <a:t> at the trial solution, </a:t>
            </a:r>
            <a:r>
              <a:rPr lang="en-US" sz="1200" i="1" dirty="0" err="1" smtClean="0">
                <a:latin typeface="Cambria Math" pitchFamily="18" charset="0"/>
                <a:ea typeface="Cambria Math" pitchFamily="18" charset="0"/>
                <a:cs typeface="Times New Roman" pitchFamily="18" charset="0"/>
              </a:rPr>
              <a:t>m</a:t>
            </a:r>
            <a:r>
              <a:rPr lang="en-US" sz="1200" i="1" baseline="-25000" dirty="0" err="1" smtClean="0">
                <a:latin typeface="Cambria Math" pitchFamily="18" charset="0"/>
                <a:ea typeface="Cambria Math" pitchFamily="18" charset="0"/>
                <a:cs typeface="Times New Roman" pitchFamily="18" charset="0"/>
              </a:rPr>
              <a:t>n</a:t>
            </a:r>
            <a:r>
              <a:rPr lang="en-US" sz="1200" i="1" baseline="30000" dirty="0" err="1" smtClean="0">
                <a:latin typeface="Cambria Math" pitchFamily="18" charset="0"/>
                <a:ea typeface="Cambria Math" pitchFamily="18" charset="0"/>
                <a:cs typeface="Times New Roman" pitchFamily="18" charset="0"/>
              </a:rPr>
              <a:t>est</a:t>
            </a:r>
            <a:r>
              <a:rPr lang="en-US" sz="1200" dirty="0" smtClean="0">
                <a:latin typeface="Times New Roman" pitchFamily="18" charset="0"/>
                <a:ea typeface="Cambria Math" pitchFamily="18" charset="0"/>
                <a:cs typeface="Times New Roman" pitchFamily="18" charset="0"/>
              </a:rPr>
              <a:t>.  The improved solution,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n+1</a:t>
            </a:r>
            <a:r>
              <a:rPr lang="en-US" sz="1200" i="1" baseline="30000" dirty="0" smtClean="0">
                <a:latin typeface="Cambria Math" pitchFamily="18" charset="0"/>
                <a:ea typeface="Cambria Math" pitchFamily="18" charset="0"/>
                <a:cs typeface="Times New Roman" pitchFamily="18" charset="0"/>
              </a:rPr>
              <a:t>est</a:t>
            </a:r>
            <a:r>
              <a:rPr lang="en-US" sz="1200" dirty="0" smtClean="0">
                <a:latin typeface="Times New Roman" pitchFamily="18" charset="0"/>
                <a:ea typeface="Cambria Math" pitchFamily="18" charset="0"/>
                <a:cs typeface="Times New Roman" pitchFamily="18" charset="0"/>
              </a:rPr>
              <a:t>, is at the minimum (red circle) of this </a:t>
            </a:r>
            <a:r>
              <a:rPr lang="en-US" sz="1200" dirty="0" err="1" smtClean="0">
                <a:latin typeface="Times New Roman" pitchFamily="18" charset="0"/>
                <a:ea typeface="Cambria Math" pitchFamily="18" charset="0"/>
                <a:cs typeface="Times New Roman" pitchFamily="18" charset="0"/>
              </a:rPr>
              <a:t>paraboloid</a:t>
            </a:r>
            <a:r>
              <a:rPr lang="en-US" sz="1200" dirty="0" smtClean="0">
                <a:latin typeface="Times New Roman" pitchFamily="18" charset="0"/>
                <a:ea typeface="Cambria Math" pitchFamily="18" charset="0"/>
                <a:cs typeface="Times New Roman" pitchFamily="18" charset="0"/>
              </a:rPr>
              <a:t>, and, under favorable conditions, can be closer to the solution corresponding to the global minimum than is the trial solution. </a:t>
            </a:r>
            <a:r>
              <a:rPr lang="en-US" sz="1200" i="1" dirty="0" err="1" smtClean="0">
                <a:latin typeface="Times New Roman" pitchFamily="18" charset="0"/>
                <a:ea typeface="Cambria Math" pitchFamily="18" charset="0"/>
                <a:cs typeface="Times New Roman" pitchFamily="18" charset="0"/>
              </a:rPr>
              <a:t>MatLab</a:t>
            </a:r>
            <a:r>
              <a:rPr lang="en-US" sz="1200" dirty="0" smtClean="0">
                <a:latin typeface="Times New Roman" pitchFamily="18" charset="0"/>
                <a:ea typeface="Cambria Math" pitchFamily="18" charset="0"/>
                <a:cs typeface="Times New Roman" pitchFamily="18" charset="0"/>
              </a:rPr>
              <a:t> script gda09_09.</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Use a multi-dimensional</a:t>
            </a:r>
            <a:r>
              <a:rPr lang="en-US" baseline="0" dirty="0" smtClean="0"/>
              <a:t> Taylor Series to find the parabola.</a:t>
            </a:r>
          </a:p>
          <a:p>
            <a:r>
              <a:rPr lang="en-US" baseline="0" dirty="0" smtClean="0"/>
              <a:t>The derivatives are evaluated at a particular point m</a:t>
            </a:r>
            <a:r>
              <a:rPr lang="en-US" baseline="30000" dirty="0" smtClean="0"/>
              <a:t>(p)</a:t>
            </a:r>
          </a:p>
          <a:p>
            <a:r>
              <a:rPr lang="en-US" baseline="0" dirty="0" smtClean="0"/>
              <a:t>which is an initial guess for the solution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find the minimum of the parabola</a:t>
            </a:r>
            <a:r>
              <a:rPr lang="en-US" baseline="0" dirty="0" smtClean="0"/>
              <a:t> in the usual way.</a:t>
            </a:r>
          </a:p>
          <a:p>
            <a:r>
              <a:rPr lang="en-US" baseline="0" dirty="0" smtClean="0"/>
              <a:t>The formula for the improved solution </a:t>
            </a:r>
            <a:r>
              <a:rPr lang="en-US" baseline="0" dirty="0" err="1" smtClean="0"/>
              <a:t>involes</a:t>
            </a:r>
            <a:endParaRPr lang="en-US" baseline="0" dirty="0" smtClean="0"/>
          </a:p>
          <a:p>
            <a:r>
              <a:rPr lang="en-US" baseline="0" dirty="0" smtClean="0"/>
              <a:t>the vector of first </a:t>
            </a:r>
            <a:r>
              <a:rPr lang="en-US" baseline="0" dirty="0" err="1" smtClean="0"/>
              <a:t>devivatives</a:t>
            </a:r>
            <a:r>
              <a:rPr lang="en-US" baseline="0" dirty="0" smtClean="0"/>
              <a:t>, b</a:t>
            </a:r>
          </a:p>
          <a:p>
            <a:r>
              <a:rPr lang="en-US" baseline="0" dirty="0" smtClean="0"/>
              <a:t>and the matrix of second derivatives, B</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a:t>
            </a:r>
            <a:r>
              <a:rPr lang="en-US" baseline="0" dirty="0" smtClean="0"/>
              <a:t> relate the vector b and the matrix B to</a:t>
            </a:r>
          </a:p>
          <a:p>
            <a:r>
              <a:rPr lang="en-US" baseline="0" dirty="0" smtClean="0"/>
              <a:t>the observed data d and the predicted data g(m).</a:t>
            </a:r>
          </a:p>
          <a:p>
            <a:r>
              <a:rPr lang="en-US" baseline="0" dirty="0" smtClean="0"/>
              <a:t>Note that the formulas involve the derivative of g(m) with respect to m</a:t>
            </a:r>
          </a:p>
          <a:p>
            <a:r>
              <a:rPr lang="en-US" baseline="0" dirty="0" smtClean="0"/>
              <a:t>It’s a matrix G that acts like a data kernel.</a:t>
            </a:r>
          </a:p>
          <a:p>
            <a:r>
              <a:rPr lang="en-US" baseline="0" dirty="0" smtClean="0"/>
              <a:t>Note also that we have made an </a:t>
            </a:r>
            <a:r>
              <a:rPr lang="en-US" baseline="0" dirty="0" err="1" smtClean="0"/>
              <a:t>appoximation</a:t>
            </a:r>
            <a:r>
              <a:rPr lang="en-US" baseline="0" dirty="0" smtClean="0"/>
              <a:t> in the calculation of B</a:t>
            </a:r>
          </a:p>
          <a:p>
            <a:r>
              <a:rPr lang="en-US" baseline="0" dirty="0" smtClean="0"/>
              <a:t>It’s really B = db/dm = -2 [</a:t>
            </a:r>
            <a:r>
              <a:rPr lang="en-US" baseline="0" dirty="0" err="1" smtClean="0"/>
              <a:t>dG</a:t>
            </a:r>
            <a:r>
              <a:rPr lang="en-US" baseline="0" dirty="0" smtClean="0"/>
              <a:t>/dm]</a:t>
            </a:r>
            <a:r>
              <a:rPr lang="en-US" baseline="30000" dirty="0" smtClean="0"/>
              <a:t>T</a:t>
            </a:r>
            <a:r>
              <a:rPr lang="en-US" baseline="0" dirty="0" smtClean="0"/>
              <a:t> (d-gm) + 2G</a:t>
            </a:r>
            <a:r>
              <a:rPr lang="en-US" baseline="30000" dirty="0" smtClean="0"/>
              <a:t>T</a:t>
            </a:r>
            <a:r>
              <a:rPr lang="en-US" baseline="0" dirty="0" smtClean="0"/>
              <a:t>G</a:t>
            </a:r>
          </a:p>
          <a:p>
            <a:r>
              <a:rPr lang="en-US" baseline="0" dirty="0" smtClean="0"/>
              <a:t>and not B=2G</a:t>
            </a:r>
            <a:r>
              <a:rPr lang="en-US" baseline="30000" dirty="0" smtClean="0"/>
              <a:t>T</a:t>
            </a:r>
            <a:r>
              <a:rPr lang="en-US" baseline="0" dirty="0" smtClean="0"/>
              <a:t>G.</a:t>
            </a:r>
          </a:p>
          <a:p>
            <a:r>
              <a:rPr lang="en-US" baseline="0" dirty="0" smtClean="0"/>
              <a:t>if this were a linear problem, then G would be a constant,</a:t>
            </a:r>
          </a:p>
          <a:p>
            <a:r>
              <a:rPr lang="en-US" baseline="0" dirty="0" smtClean="0"/>
              <a:t>and its derivative would be exactly zero.  So we will hope</a:t>
            </a:r>
          </a:p>
          <a:p>
            <a:r>
              <a:rPr lang="en-US" baseline="0" dirty="0" smtClean="0"/>
              <a:t>that our problem is close to linear, so that the derivative </a:t>
            </a:r>
          </a:p>
          <a:p>
            <a:r>
              <a:rPr lang="en-US" baseline="0" dirty="0" smtClean="0"/>
              <a:t>of G is small enough to be ignored.</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B1B0D4-162B-4AAA-AA48-226D81917658}" type="datetimeFigureOut">
              <a:rPr lang="en-US" smtClean="0"/>
              <a:pPr/>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B1B0D4-162B-4AAA-AA48-226D81917658}" type="datetimeFigureOut">
              <a:rPr lang="en-US" smtClean="0"/>
              <a:pPr/>
              <a:t>5/20/2023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B1B0D4-162B-4AAA-AA48-226D81917658}" type="datetimeFigureOut">
              <a:rPr lang="en-US" smtClean="0"/>
              <a:pPr/>
              <a:t>5/20/2023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B1B0D4-162B-4AAA-AA48-226D81917658}" type="datetimeFigureOut">
              <a:rPr lang="en-US" smtClean="0"/>
              <a:pPr/>
              <a:t>5/20/2023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B1B0D4-162B-4AAA-AA48-226D81917658}" type="datetimeFigureOut">
              <a:rPr lang="en-US" smtClean="0"/>
              <a:pPr/>
              <a:t>5/20/2023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B1B0D4-162B-4AAA-AA48-226D81917658}" type="datetimeFigureOut">
              <a:rPr lang="en-US" smtClean="0"/>
              <a:pPr/>
              <a:t>5/20/2023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B1B0D4-162B-4AAA-AA48-226D81917658}" type="datetimeFigureOut">
              <a:rPr lang="en-US" smtClean="0"/>
              <a:pPr/>
              <a:t>5/20/2023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B1B0D4-162B-4AAA-AA48-226D81917658}" type="datetimeFigureOut">
              <a:rPr lang="en-US" smtClean="0"/>
              <a:pPr/>
              <a:t>5/20/2023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466F49-AC3B-4A22-99A5-36C8CF75877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17.emf"/><Relationship Id="rId4" Type="http://schemas.openxmlformats.org/officeDocument/2006/relationships/image" Target="../media/image16.emf"/></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6.xml"/><Relationship Id="rId1" Type="http://schemas.openxmlformats.org/officeDocument/2006/relationships/slideLayout" Target="../slideLayouts/slideLayout2.xml"/><Relationship Id="rId5" Type="http://schemas.openxmlformats.org/officeDocument/2006/relationships/image" Target="../media/image20.png"/><Relationship Id="rId4" Type="http://schemas.openxmlformats.org/officeDocument/2006/relationships/image" Target="../media/image19.png"/></Relationships>
</file>

<file path=ppt/slides/_rels/slide28.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23.emf"/></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25.emf"/></Relationships>
</file>

<file path=ppt/slides/_rels/slide33.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27.png"/></Relationships>
</file>

<file path=ppt/slides/_rels/slide34.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27.png"/></Relationships>
</file>

<file path=ppt/slides/_rels/slide35.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27.png"/></Relationships>
</file>

<file path=ppt/slides/_rels/slide36.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36.xml"/><Relationship Id="rId1" Type="http://schemas.openxmlformats.org/officeDocument/2006/relationships/slideLayout" Target="../slideLayouts/slideLayout2.xml"/><Relationship Id="rId6" Type="http://schemas.openxmlformats.org/officeDocument/2006/relationships/image" Target="../media/image32.png"/><Relationship Id="rId5" Type="http://schemas.openxmlformats.org/officeDocument/2006/relationships/image" Target="../media/image31.png"/><Relationship Id="rId4" Type="http://schemas.openxmlformats.org/officeDocument/2006/relationships/image" Target="../media/image30.png"/></Relationships>
</file>

<file path=ppt/slides/_rels/slide38.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37.xml"/><Relationship Id="rId1" Type="http://schemas.openxmlformats.org/officeDocument/2006/relationships/slideLayout" Target="../slideLayouts/slideLayout2.xml"/><Relationship Id="rId5" Type="http://schemas.openxmlformats.org/officeDocument/2006/relationships/image" Target="../media/image31.png"/><Relationship Id="rId4" Type="http://schemas.openxmlformats.org/officeDocument/2006/relationships/image" Target="../media/image30.png"/></Relationships>
</file>

<file path=ppt/slides/_rels/slide39.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38.xml"/><Relationship Id="rId1" Type="http://schemas.openxmlformats.org/officeDocument/2006/relationships/slideLayout" Target="../slideLayouts/slideLayout2.xml"/><Relationship Id="rId5" Type="http://schemas.openxmlformats.org/officeDocument/2006/relationships/image" Target="../media/image31.png"/><Relationship Id="rId4" Type="http://schemas.openxmlformats.org/officeDocument/2006/relationships/image" Target="../media/image30.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43.xml"/><Relationship Id="rId1" Type="http://schemas.openxmlformats.org/officeDocument/2006/relationships/slideLayout" Target="../slideLayouts/slideLayout2.xml"/><Relationship Id="rId4" Type="http://schemas.openxmlformats.org/officeDocument/2006/relationships/image" Target="../media/image34.png"/></Relationships>
</file>

<file path=ppt/slides/_rels/slide45.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36.emf"/><Relationship Id="rId2" Type="http://schemas.openxmlformats.org/officeDocument/2006/relationships/notesSlide" Target="../notesSlides/notesSlide45.xml"/><Relationship Id="rId1" Type="http://schemas.openxmlformats.org/officeDocument/2006/relationships/slideLayout" Target="../slideLayouts/slideLayout1.xml"/><Relationship Id="rId5" Type="http://schemas.openxmlformats.org/officeDocument/2006/relationships/image" Target="../media/image38.emf"/><Relationship Id="rId4" Type="http://schemas.openxmlformats.org/officeDocument/2006/relationships/image" Target="../media/image37.emf"/></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143000"/>
            <a:ext cx="9144000" cy="4267200"/>
          </a:xfrm>
        </p:spPr>
        <p:txBody>
          <a:bodyPr>
            <a:normAutofit/>
          </a:bodyPr>
          <a:lstStyle/>
          <a:p>
            <a:r>
              <a:rPr lang="en-US" dirty="0" smtClean="0">
                <a:latin typeface="Times New Roman" pitchFamily="18" charset="0"/>
                <a:cs typeface="Times New Roman" pitchFamily="18" charset="0"/>
              </a:rPr>
              <a:t>Lecture 16</a:t>
            </a:r>
            <a:br>
              <a:rPr lang="en-US" dirty="0" smtClean="0">
                <a:latin typeface="Times New Roman" pitchFamily="18" charset="0"/>
                <a:cs typeface="Times New Roman" pitchFamily="18" charset="0"/>
              </a:rPr>
            </a:b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smtClean="0">
                <a:latin typeface="Times New Roman" pitchFamily="18" charset="0"/>
                <a:cs typeface="Times New Roman" pitchFamily="18" charset="0"/>
              </a:rPr>
              <a:t> Nonlinear Problems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Newton’s Method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Times New Roman" pitchFamily="18" charset="0"/>
                <a:cs typeface="Times New Roman" pitchFamily="18" charset="0"/>
              </a:rPr>
              <a:t>relate </a:t>
            </a:r>
            <a:r>
              <a:rPr lang="en-US" b="1" dirty="0" smtClean="0">
                <a:latin typeface="Cambria Math" pitchFamily="18" charset="0"/>
                <a:ea typeface="Cambria Math" pitchFamily="18" charset="0"/>
                <a:cs typeface="Times New Roman" pitchFamily="18" charset="0"/>
              </a:rPr>
              <a:t>b</a:t>
            </a:r>
            <a:r>
              <a:rPr lang="en-US" dirty="0" smtClean="0">
                <a:latin typeface="Times New Roman" pitchFamily="18" charset="0"/>
                <a:cs typeface="Times New Roman" pitchFamily="18" charset="0"/>
              </a:rPr>
              <a:t> and </a:t>
            </a:r>
            <a:r>
              <a:rPr lang="en-US" b="1" dirty="0" smtClean="0">
                <a:latin typeface="Cambria Math" pitchFamily="18" charset="0"/>
                <a:ea typeface="Cambria Math" pitchFamily="18" charset="0"/>
                <a:cs typeface="Times New Roman" pitchFamily="18" charset="0"/>
              </a:rPr>
              <a:t>B </a:t>
            </a:r>
            <a:r>
              <a:rPr lang="en-US" b="1" dirty="0" smtClean="0">
                <a:latin typeface="Times New Roman" pitchFamily="18" charset="0"/>
                <a:ea typeface="Cambria Math" pitchFamily="18" charset="0"/>
                <a:cs typeface="Times New Roman" pitchFamily="18" charset="0"/>
              </a:rPr>
              <a:t>to</a:t>
            </a:r>
            <a:r>
              <a:rPr lang="en-US" b="1" dirty="0" smtClean="0">
                <a:latin typeface="Cambria Math" pitchFamily="18" charset="0"/>
                <a:ea typeface="Cambria Math" pitchFamily="18" charset="0"/>
                <a:cs typeface="Times New Roman" pitchFamily="18" charset="0"/>
              </a:rPr>
              <a:t> g</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m</a:t>
            </a:r>
            <a:r>
              <a:rPr lang="en-US" dirty="0" smtClean="0">
                <a:latin typeface="Cambria Math" pitchFamily="18" charset="0"/>
                <a:ea typeface="Cambria Math" pitchFamily="18" charset="0"/>
                <a:cs typeface="Times New Roman" pitchFamily="18" charset="0"/>
              </a:rPr>
              <a:t>)</a:t>
            </a:r>
            <a:endParaRPr lang="en-US" dirty="0">
              <a:latin typeface="Cambria Math" pitchFamily="18" charset="0"/>
              <a:ea typeface="Cambria Math" pitchFamily="18" charset="0"/>
              <a:cs typeface="Times New Roman" pitchFamily="18" charset="0"/>
            </a:endParaRPr>
          </a:p>
        </p:txBody>
      </p:sp>
      <p:pic>
        <p:nvPicPr>
          <p:cNvPr id="5123" name="Picture 3"/>
          <p:cNvPicPr>
            <a:picLocks noChangeAspect="1" noChangeArrowheads="1"/>
          </p:cNvPicPr>
          <p:nvPr/>
        </p:nvPicPr>
        <p:blipFill>
          <a:blip r:embed="rId3" cstate="print"/>
          <a:srcRect/>
          <a:stretch>
            <a:fillRect/>
          </a:stretch>
        </p:blipFill>
        <p:spPr bwMode="auto">
          <a:xfrm>
            <a:off x="2057400" y="1828800"/>
            <a:ext cx="4724400" cy="692058"/>
          </a:xfrm>
          <a:prstGeom prst="rect">
            <a:avLst/>
          </a:prstGeom>
          <a:noFill/>
          <a:ln w="9525">
            <a:noFill/>
            <a:miter lim="800000"/>
            <a:headEnd/>
            <a:tailEnd/>
          </a:ln>
        </p:spPr>
      </p:pic>
      <p:pic>
        <p:nvPicPr>
          <p:cNvPr id="6" name="Picture 2"/>
          <p:cNvPicPr>
            <a:picLocks noChangeAspect="1" noChangeArrowheads="1"/>
          </p:cNvPicPr>
          <p:nvPr/>
        </p:nvPicPr>
        <p:blipFill>
          <a:blip r:embed="rId4" cstate="print"/>
          <a:srcRect/>
          <a:stretch>
            <a:fillRect/>
          </a:stretch>
        </p:blipFill>
        <p:spPr bwMode="auto">
          <a:xfrm>
            <a:off x="3276600" y="4419600"/>
            <a:ext cx="2667000" cy="1066800"/>
          </a:xfrm>
          <a:prstGeom prst="rect">
            <a:avLst/>
          </a:prstGeom>
          <a:noFill/>
          <a:ln w="9525">
            <a:noFill/>
            <a:miter lim="800000"/>
            <a:headEnd/>
            <a:tailEnd/>
          </a:ln>
        </p:spPr>
      </p:pic>
      <p:pic>
        <p:nvPicPr>
          <p:cNvPr id="5124" name="Picture 4"/>
          <p:cNvPicPr>
            <a:picLocks noChangeAspect="1" noChangeArrowheads="1"/>
          </p:cNvPicPr>
          <p:nvPr/>
        </p:nvPicPr>
        <p:blipFill>
          <a:blip r:embed="rId5" cstate="print"/>
          <a:srcRect/>
          <a:stretch>
            <a:fillRect/>
          </a:stretch>
        </p:blipFill>
        <p:spPr bwMode="auto">
          <a:xfrm>
            <a:off x="1143000" y="3124200"/>
            <a:ext cx="7086600" cy="990600"/>
          </a:xfrm>
          <a:prstGeom prst="rect">
            <a:avLst/>
          </a:prstGeom>
          <a:noFill/>
          <a:ln w="9525">
            <a:noFill/>
            <a:miter lim="800000"/>
            <a:headEnd/>
            <a:tailEnd/>
          </a:ln>
        </p:spPr>
      </p:pic>
      <p:sp>
        <p:nvSpPr>
          <p:cNvPr id="11" name="Freeform 10"/>
          <p:cNvSpPr/>
          <p:nvPr/>
        </p:nvSpPr>
        <p:spPr>
          <a:xfrm>
            <a:off x="4676503" y="5277394"/>
            <a:ext cx="1384663" cy="1031966"/>
          </a:xfrm>
          <a:custGeom>
            <a:avLst/>
            <a:gdLst>
              <a:gd name="connsiteX0" fmla="*/ 0 w 1384663"/>
              <a:gd name="connsiteY0" fmla="*/ 0 h 1031966"/>
              <a:gd name="connsiteX1" fmla="*/ 600891 w 1384663"/>
              <a:gd name="connsiteY1" fmla="*/ 274320 h 1031966"/>
              <a:gd name="connsiteX2" fmla="*/ 509451 w 1384663"/>
              <a:gd name="connsiteY2" fmla="*/ 574766 h 1031966"/>
              <a:gd name="connsiteX3" fmla="*/ 1384663 w 1384663"/>
              <a:gd name="connsiteY3" fmla="*/ 1031966 h 1031966"/>
            </a:gdLst>
            <a:ahLst/>
            <a:cxnLst>
              <a:cxn ang="0">
                <a:pos x="connsiteX0" y="connsiteY0"/>
              </a:cxn>
              <a:cxn ang="0">
                <a:pos x="connsiteX1" y="connsiteY1"/>
              </a:cxn>
              <a:cxn ang="0">
                <a:pos x="connsiteX2" y="connsiteY2"/>
              </a:cxn>
              <a:cxn ang="0">
                <a:pos x="connsiteX3" y="connsiteY3"/>
              </a:cxn>
            </a:cxnLst>
            <a:rect l="l" t="t" r="r" b="b"/>
            <a:pathLst>
              <a:path w="1384663" h="1031966">
                <a:moveTo>
                  <a:pt x="0" y="0"/>
                </a:moveTo>
                <a:cubicBezTo>
                  <a:pt x="257991" y="89263"/>
                  <a:pt x="515983" y="178526"/>
                  <a:pt x="600891" y="274320"/>
                </a:cubicBezTo>
                <a:cubicBezTo>
                  <a:pt x="685799" y="370114"/>
                  <a:pt x="378822" y="448492"/>
                  <a:pt x="509451" y="574766"/>
                </a:cubicBezTo>
                <a:cubicBezTo>
                  <a:pt x="640080" y="701040"/>
                  <a:pt x="1012371" y="866503"/>
                  <a:pt x="1384663" y="1031966"/>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itle 1"/>
          <p:cNvSpPr txBox="1">
            <a:spLocks/>
          </p:cNvSpPr>
          <p:nvPr/>
        </p:nvSpPr>
        <p:spPr>
          <a:xfrm>
            <a:off x="5943600" y="5562600"/>
            <a:ext cx="2664822"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err="1" smtClean="0">
                <a:ln>
                  <a:noFill/>
                </a:ln>
                <a:solidFill>
                  <a:srgbClr val="FF0000"/>
                </a:solidFill>
                <a:effectLst/>
                <a:uLnTx/>
                <a:uFillTx/>
                <a:latin typeface="Times New Roman" pitchFamily="18" charset="0"/>
                <a:ea typeface="+mj-ea"/>
                <a:cs typeface="Times New Roman" pitchFamily="18" charset="0"/>
              </a:rPr>
              <a:t>linearized</a:t>
            </a:r>
            <a:endParaRPr kumimoji="0" lang="en-US" sz="32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dirty="0" smtClean="0">
                <a:solidFill>
                  <a:srgbClr val="FF0000"/>
                </a:solidFill>
                <a:latin typeface="Times New Roman" pitchFamily="18" charset="0"/>
                <a:ea typeface="+mj-ea"/>
                <a:cs typeface="Times New Roman" pitchFamily="18" charset="0"/>
              </a:rPr>
              <a:t>data kernel</a:t>
            </a:r>
            <a:endParaRPr kumimoji="0" lang="en-US" sz="3200" b="0" i="0" u="none" strike="noStrike" kern="1200" cap="none" spc="0" normalizeH="0" baseline="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Times New Roman" pitchFamily="18" charset="0"/>
                <a:cs typeface="Times New Roman" pitchFamily="18" charset="0"/>
              </a:rPr>
              <a:t>formula for approximate solution</a:t>
            </a:r>
            <a:endParaRPr lang="en-US" dirty="0">
              <a:latin typeface="Cambria Math" pitchFamily="18" charset="0"/>
              <a:ea typeface="Cambria Math" pitchFamily="18" charset="0"/>
              <a:cs typeface="Times New Roman" pitchFamily="18" charset="0"/>
            </a:endParaRPr>
          </a:p>
        </p:txBody>
      </p:sp>
      <p:pic>
        <p:nvPicPr>
          <p:cNvPr id="10" name="Picture 4"/>
          <p:cNvPicPr>
            <a:picLocks noChangeAspect="1" noChangeArrowheads="1"/>
          </p:cNvPicPr>
          <p:nvPr/>
        </p:nvPicPr>
        <p:blipFill>
          <a:blip r:embed="rId3" cstate="print"/>
          <a:srcRect/>
          <a:stretch>
            <a:fillRect/>
          </a:stretch>
        </p:blipFill>
        <p:spPr bwMode="auto">
          <a:xfrm>
            <a:off x="1371600" y="3962400"/>
            <a:ext cx="6172200" cy="914400"/>
          </a:xfrm>
          <a:prstGeom prst="rect">
            <a:avLst/>
          </a:prstGeom>
          <a:noFill/>
          <a:ln w="9525">
            <a:noFill/>
            <a:miter lim="800000"/>
            <a:headEnd/>
            <a:tailEnd/>
          </a:ln>
        </p:spPr>
      </p:pic>
      <p:pic>
        <p:nvPicPr>
          <p:cNvPr id="7" name="Picture 3"/>
          <p:cNvPicPr>
            <a:picLocks noChangeAspect="1" noChangeArrowheads="1"/>
          </p:cNvPicPr>
          <p:nvPr/>
        </p:nvPicPr>
        <p:blipFill>
          <a:blip r:embed="rId4" cstate="print"/>
          <a:srcRect/>
          <a:stretch>
            <a:fillRect/>
          </a:stretch>
        </p:blipFill>
        <p:spPr bwMode="auto">
          <a:xfrm>
            <a:off x="2895600" y="1676400"/>
            <a:ext cx="2819400" cy="1371600"/>
          </a:xfrm>
          <a:prstGeom prst="rect">
            <a:avLst/>
          </a:prstGeom>
          <a:noFill/>
          <a:ln w="9525">
            <a:noFill/>
            <a:miter lim="800000"/>
            <a:headEnd/>
            <a:tailEnd/>
          </a:ln>
        </p:spPr>
      </p:pic>
      <p:sp>
        <p:nvSpPr>
          <p:cNvPr id="9" name="Down Arrow 8"/>
          <p:cNvSpPr/>
          <p:nvPr/>
        </p:nvSpPr>
        <p:spPr>
          <a:xfrm>
            <a:off x="4038600" y="2819400"/>
            <a:ext cx="533400" cy="1066800"/>
          </a:xfrm>
          <a:prstGeom prst="downArrow">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Times New Roman" pitchFamily="18" charset="0"/>
                <a:cs typeface="Times New Roman" pitchFamily="18" charset="0"/>
              </a:rPr>
              <a:t>relate </a:t>
            </a:r>
            <a:r>
              <a:rPr lang="en-US" b="1" dirty="0" smtClean="0">
                <a:latin typeface="Cambria Math" pitchFamily="18" charset="0"/>
                <a:ea typeface="Cambria Math" pitchFamily="18" charset="0"/>
                <a:cs typeface="Times New Roman" pitchFamily="18" charset="0"/>
              </a:rPr>
              <a:t>b</a:t>
            </a:r>
            <a:r>
              <a:rPr lang="en-US" dirty="0" smtClean="0">
                <a:latin typeface="Times New Roman" pitchFamily="18" charset="0"/>
                <a:cs typeface="Times New Roman" pitchFamily="18" charset="0"/>
              </a:rPr>
              <a:t> and </a:t>
            </a:r>
            <a:r>
              <a:rPr lang="en-US" b="1" dirty="0" smtClean="0">
                <a:latin typeface="Cambria Math" pitchFamily="18" charset="0"/>
                <a:ea typeface="Cambria Math" pitchFamily="18" charset="0"/>
                <a:cs typeface="Times New Roman" pitchFamily="18" charset="0"/>
              </a:rPr>
              <a:t>B </a:t>
            </a:r>
            <a:r>
              <a:rPr lang="en-US" b="1" dirty="0" smtClean="0">
                <a:latin typeface="Times New Roman" pitchFamily="18" charset="0"/>
                <a:ea typeface="Cambria Math" pitchFamily="18" charset="0"/>
                <a:cs typeface="Times New Roman" pitchFamily="18" charset="0"/>
              </a:rPr>
              <a:t>to</a:t>
            </a:r>
            <a:r>
              <a:rPr lang="en-US" b="1" dirty="0" smtClean="0">
                <a:latin typeface="Cambria Math" pitchFamily="18" charset="0"/>
                <a:ea typeface="Cambria Math" pitchFamily="18" charset="0"/>
                <a:cs typeface="Times New Roman" pitchFamily="18" charset="0"/>
              </a:rPr>
              <a:t> g</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m</a:t>
            </a:r>
            <a:r>
              <a:rPr lang="en-US" dirty="0" smtClean="0">
                <a:latin typeface="Cambria Math" pitchFamily="18" charset="0"/>
                <a:ea typeface="Cambria Math" pitchFamily="18" charset="0"/>
                <a:cs typeface="Times New Roman" pitchFamily="18" charset="0"/>
              </a:rPr>
              <a:t>)</a:t>
            </a:r>
            <a:endParaRPr lang="en-US" dirty="0">
              <a:latin typeface="Cambria Math" pitchFamily="18" charset="0"/>
              <a:ea typeface="Cambria Math" pitchFamily="18" charset="0"/>
              <a:cs typeface="Times New Roman" pitchFamily="18" charset="0"/>
            </a:endParaRPr>
          </a:p>
        </p:txBody>
      </p:sp>
      <p:pic>
        <p:nvPicPr>
          <p:cNvPr id="10" name="Picture 4"/>
          <p:cNvPicPr>
            <a:picLocks noChangeAspect="1" noChangeArrowheads="1"/>
          </p:cNvPicPr>
          <p:nvPr/>
        </p:nvPicPr>
        <p:blipFill>
          <a:blip r:embed="rId3" cstate="print"/>
          <a:srcRect/>
          <a:stretch>
            <a:fillRect/>
          </a:stretch>
        </p:blipFill>
        <p:spPr bwMode="auto">
          <a:xfrm>
            <a:off x="1371600" y="3962400"/>
            <a:ext cx="6172200" cy="914400"/>
          </a:xfrm>
          <a:prstGeom prst="rect">
            <a:avLst/>
          </a:prstGeom>
          <a:noFill/>
          <a:ln w="9525">
            <a:noFill/>
            <a:miter lim="800000"/>
            <a:headEnd/>
            <a:tailEnd/>
          </a:ln>
        </p:spPr>
      </p:pic>
      <p:pic>
        <p:nvPicPr>
          <p:cNvPr id="7" name="Picture 3"/>
          <p:cNvPicPr>
            <a:picLocks noChangeAspect="1" noChangeArrowheads="1"/>
          </p:cNvPicPr>
          <p:nvPr/>
        </p:nvPicPr>
        <p:blipFill>
          <a:blip r:embed="rId4" cstate="print"/>
          <a:srcRect/>
          <a:stretch>
            <a:fillRect/>
          </a:stretch>
        </p:blipFill>
        <p:spPr bwMode="auto">
          <a:xfrm>
            <a:off x="2895600" y="1676400"/>
            <a:ext cx="2819400" cy="1371600"/>
          </a:xfrm>
          <a:prstGeom prst="rect">
            <a:avLst/>
          </a:prstGeom>
          <a:noFill/>
          <a:ln w="9525">
            <a:noFill/>
            <a:miter lim="800000"/>
            <a:headEnd/>
            <a:tailEnd/>
          </a:ln>
        </p:spPr>
      </p:pic>
      <p:sp>
        <p:nvSpPr>
          <p:cNvPr id="9" name="Down Arrow 8"/>
          <p:cNvSpPr/>
          <p:nvPr/>
        </p:nvSpPr>
        <p:spPr>
          <a:xfrm>
            <a:off x="4038600" y="2819400"/>
            <a:ext cx="533400" cy="1066800"/>
          </a:xfrm>
          <a:prstGeom prst="downArrow">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Brace 5"/>
          <p:cNvSpPr/>
          <p:nvPr/>
        </p:nvSpPr>
        <p:spPr>
          <a:xfrm rot="5400000">
            <a:off x="4191000" y="4191000"/>
            <a:ext cx="457200" cy="2286000"/>
          </a:xfrm>
          <a:prstGeom prst="rightBrace">
            <a:avLst>
              <a:gd name="adj1" fmla="val 0"/>
              <a:gd name="adj2" fmla="val 50000"/>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itle 1"/>
          <p:cNvSpPr txBox="1">
            <a:spLocks/>
          </p:cNvSpPr>
          <p:nvPr/>
        </p:nvSpPr>
        <p:spPr>
          <a:xfrm>
            <a:off x="383178" y="551034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very reminiscent</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of least squares</a:t>
            </a:r>
            <a:endParaRPr kumimoji="0" lang="en-US" sz="3200" b="0" i="0" u="none" strike="noStrike" kern="1200" cap="none" spc="0" normalizeH="0" baseline="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what do you do if you can’t analytically differentiate </a:t>
            </a:r>
            <a:r>
              <a:rPr lang="en-US" b="1" dirty="0" smtClean="0">
                <a:latin typeface="Cambria Math" pitchFamily="18" charset="0"/>
                <a:ea typeface="Cambria Math" pitchFamily="18" charset="0"/>
                <a:cs typeface="Times New Roman" pitchFamily="18" charset="0"/>
              </a:rPr>
              <a:t>g</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m</a:t>
            </a:r>
            <a:r>
              <a:rPr lang="en-US" dirty="0" smtClean="0">
                <a:latin typeface="Cambria Math" pitchFamily="18" charset="0"/>
                <a:ea typeface="Cambria Math" pitchFamily="18" charset="0"/>
                <a:cs typeface="Times New Roman" pitchFamily="18" charset="0"/>
              </a:rPr>
              <a:t>)</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5" name="Title 1"/>
          <p:cNvSpPr txBox="1">
            <a:spLocks/>
          </p:cNvSpPr>
          <p:nvPr/>
        </p:nvSpPr>
        <p:spPr>
          <a:xfrm>
            <a:off x="457200" y="2514600"/>
            <a:ext cx="8229600" cy="3352800"/>
          </a:xfrm>
          <a:prstGeom prst="rect">
            <a:avLst/>
          </a:prstGeom>
        </p:spPr>
        <p:txBody>
          <a:bodyPr vert="horz" lIns="91440" tIns="45720" rIns="91440" bIns="45720" rtlCol="0" anchor="ctr">
            <a:normAutofit fontScale="67500" lnSpcReduction="20000"/>
          </a:bodyPr>
          <a:lstStyle/>
          <a:p>
            <a:pPr lvl="0" algn="ctr">
              <a:spcBef>
                <a:spcPct val="0"/>
              </a:spcBef>
            </a:pPr>
            <a:r>
              <a:rPr lang="en-US" sz="5300" dirty="0" smtClean="0">
                <a:latin typeface="Times New Roman" pitchFamily="18" charset="0"/>
                <a:cs typeface="Times New Roman" pitchFamily="18" charset="0"/>
              </a:rPr>
              <a:t>use finite differences to </a:t>
            </a:r>
            <a:r>
              <a:rPr kumimoji="0" lang="en-US" sz="53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numerically differentiate </a:t>
            </a: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4400" dirty="0" smtClean="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g</a:t>
            </a:r>
            <a:r>
              <a:rPr kumimoji="0" lang="en-US" sz="44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r>
              <a:rPr kumimoji="0" lang="en-US" sz="44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m</a:t>
            </a:r>
            <a:r>
              <a:rPr kumimoji="0" lang="en-US" sz="44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4400" dirty="0" smtClean="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or</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i="1" dirty="0" smtClean="0">
                <a:latin typeface="Cambria Math" pitchFamily="18" charset="0"/>
                <a:ea typeface="Cambria Math" pitchFamily="18" charset="0"/>
                <a:cs typeface="Times New Roman" pitchFamily="18" charset="0"/>
              </a:rPr>
              <a:t>E</a:t>
            </a:r>
            <a:r>
              <a:rPr lang="en-US" sz="4400" dirty="0" smtClean="0">
                <a:latin typeface="Cambria Math" pitchFamily="18" charset="0"/>
                <a:ea typeface="Cambria Math" pitchFamily="18" charset="0"/>
                <a:cs typeface="Times New Roman" pitchFamily="18" charset="0"/>
              </a:rPr>
              <a:t>(</a:t>
            </a:r>
            <a:r>
              <a:rPr lang="en-US" sz="4400" b="1" dirty="0" smtClean="0">
                <a:latin typeface="Cambria Math" pitchFamily="18" charset="0"/>
                <a:ea typeface="Cambria Math" pitchFamily="18" charset="0"/>
                <a:cs typeface="Times New Roman" pitchFamily="18" charset="0"/>
              </a:rPr>
              <a:t>m</a:t>
            </a:r>
            <a:r>
              <a:rPr lang="en-US" sz="4400" dirty="0" smtClean="0">
                <a:latin typeface="Cambria Math" pitchFamily="18" charset="0"/>
                <a:ea typeface="Cambria Math" pitchFamily="18" charset="0"/>
                <a:cs typeface="Times New Roman" pitchFamily="18" charset="0"/>
              </a:rPr>
              <a:t>)</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first derivative</a:t>
            </a:r>
            <a:endParaRPr lang="en-US" dirty="0">
              <a:latin typeface="Times New Roman" pitchFamily="18" charset="0"/>
              <a:cs typeface="Times New Roman" pitchFamily="18" charset="0"/>
            </a:endParaRPr>
          </a:p>
        </p:txBody>
      </p:sp>
      <p:pic>
        <p:nvPicPr>
          <p:cNvPr id="2050" name="Picture 2"/>
          <p:cNvPicPr>
            <a:picLocks noGrp="1" noChangeAspect="1" noChangeArrowheads="1"/>
          </p:cNvPicPr>
          <p:nvPr>
            <p:ph idx="1"/>
          </p:nvPr>
        </p:nvPicPr>
        <p:blipFill>
          <a:blip r:embed="rId3" cstate="print"/>
          <a:srcRect/>
          <a:stretch>
            <a:fillRect/>
          </a:stretch>
        </p:blipFill>
        <p:spPr bwMode="auto">
          <a:xfrm>
            <a:off x="1371600" y="2590800"/>
            <a:ext cx="6705600" cy="1371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first derivative</a:t>
            </a:r>
            <a:endParaRPr lang="en-US" dirty="0">
              <a:latin typeface="Times New Roman" pitchFamily="18" charset="0"/>
              <a:cs typeface="Times New Roman" pitchFamily="18" charset="0"/>
            </a:endParaRPr>
          </a:p>
        </p:txBody>
      </p:sp>
      <p:pic>
        <p:nvPicPr>
          <p:cNvPr id="2050" name="Picture 2"/>
          <p:cNvPicPr>
            <a:picLocks noGrp="1" noChangeAspect="1" noChangeArrowheads="1"/>
          </p:cNvPicPr>
          <p:nvPr>
            <p:ph idx="1"/>
          </p:nvPr>
        </p:nvPicPr>
        <p:blipFill>
          <a:blip r:embed="rId3" cstate="print"/>
          <a:srcRect/>
          <a:stretch>
            <a:fillRect/>
          </a:stretch>
        </p:blipFill>
        <p:spPr bwMode="auto">
          <a:xfrm>
            <a:off x="1371600" y="2590800"/>
            <a:ext cx="6705600" cy="1371600"/>
          </a:xfrm>
          <a:prstGeom prst="rect">
            <a:avLst/>
          </a:prstGeom>
          <a:noFill/>
          <a:ln w="9525">
            <a:noFill/>
            <a:miter lim="800000"/>
            <a:headEnd/>
            <a:tailEnd/>
          </a:ln>
        </p:spPr>
      </p:pic>
      <p:sp>
        <p:nvSpPr>
          <p:cNvPr id="4" name="Oval 3"/>
          <p:cNvSpPr/>
          <p:nvPr/>
        </p:nvSpPr>
        <p:spPr>
          <a:xfrm>
            <a:off x="5334000" y="2819400"/>
            <a:ext cx="1066800" cy="762000"/>
          </a:xfrm>
          <a:prstGeom prst="ellipse">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p:cNvSpPr txBox="1">
            <a:spLocks/>
          </p:cNvSpPr>
          <p:nvPr/>
        </p:nvSpPr>
        <p:spPr>
          <a:xfrm>
            <a:off x="3886200" y="4191000"/>
            <a:ext cx="4419600" cy="990600"/>
          </a:xfrm>
          <a:prstGeom prst="rect">
            <a:avLst/>
          </a:prstGeom>
        </p:spPr>
        <p:txBody>
          <a:bodyPr vert="horz" lIns="91440" tIns="45720" rIns="91440" bIns="45720" rtlCol="0" anchor="ctr">
            <a:normAutofit fontScale="7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vector</a:t>
            </a:r>
            <a:endParaRPr lang="en-US" sz="4400" dirty="0" smtClean="0">
              <a:solidFill>
                <a:srgbClr val="FF0000"/>
              </a:solidFill>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4400" b="0" i="1" u="none" strike="noStrike" kern="1200" cap="none" spc="0" normalizeH="0" noProof="0" dirty="0" smtClean="0">
                <a:ln>
                  <a:noFill/>
                </a:ln>
                <a:solidFill>
                  <a:srgbClr val="FF0000"/>
                </a:solidFill>
                <a:effectLst/>
                <a:uLnTx/>
                <a:uFillTx/>
                <a:latin typeface="Cambria Math" pitchFamily="18" charset="0"/>
                <a:ea typeface="Cambria Math" pitchFamily="18" charset="0"/>
                <a:cs typeface="Times New Roman" pitchFamily="18" charset="0"/>
              </a:rPr>
              <a:t>Δ</a:t>
            </a:r>
            <a:r>
              <a:rPr kumimoji="0" lang="en-US" sz="4400" b="0" i="1" u="none" strike="noStrike" kern="1200" cap="none" spc="0" normalizeH="0" noProof="0" dirty="0" smtClean="0">
                <a:ln>
                  <a:noFill/>
                </a:ln>
                <a:solidFill>
                  <a:srgbClr val="FF0000"/>
                </a:solidFill>
                <a:effectLst/>
                <a:uLnTx/>
                <a:uFillTx/>
                <a:latin typeface="Cambria Math" pitchFamily="18" charset="0"/>
                <a:ea typeface="Cambria Math" pitchFamily="18" charset="0"/>
                <a:cs typeface="Times New Roman" pitchFamily="18" charset="0"/>
              </a:rPr>
              <a:t>m</a:t>
            </a:r>
            <a:r>
              <a:rPr kumimoji="0" lang="en-US" sz="4400" b="0" i="0" u="none" strike="noStrike" kern="1200" cap="none" spc="0" normalizeH="0" noProof="0" dirty="0" smtClean="0">
                <a:ln>
                  <a:noFill/>
                </a:ln>
                <a:solidFill>
                  <a:srgbClr val="FF0000"/>
                </a:solidFill>
                <a:effectLst/>
                <a:uLnTx/>
                <a:uFillTx/>
                <a:latin typeface="Cambria Math" pitchFamily="18" charset="0"/>
                <a:ea typeface="Cambria Math" pitchFamily="18" charset="0"/>
                <a:cs typeface="Times New Roman" pitchFamily="18" charset="0"/>
              </a:rPr>
              <a:t> [0, ..., 0, 1, 0, ..., 0]</a:t>
            </a:r>
            <a:r>
              <a:rPr kumimoji="0" lang="en-US" sz="4400" b="0" i="0" u="none" strike="noStrike" kern="1200" cap="none" spc="0" normalizeH="0" baseline="30000" noProof="0" dirty="0" smtClean="0">
                <a:ln>
                  <a:noFill/>
                </a:ln>
                <a:solidFill>
                  <a:srgbClr val="FF0000"/>
                </a:solidFill>
                <a:effectLst/>
                <a:uLnTx/>
                <a:uFillTx/>
                <a:latin typeface="Cambria Math" pitchFamily="18" charset="0"/>
                <a:ea typeface="Cambria Math" pitchFamily="18" charset="0"/>
                <a:cs typeface="Times New Roman" pitchFamily="18" charset="0"/>
              </a:rPr>
              <a:t>T</a:t>
            </a:r>
            <a:endParaRPr kumimoji="0" lang="en-US" sz="4400" b="0" i="0" u="none" strike="noStrike" kern="1200" cap="none" spc="0" normalizeH="0" baseline="30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
        <p:nvSpPr>
          <p:cNvPr id="6" name="Freeform 5"/>
          <p:cNvSpPr/>
          <p:nvPr/>
        </p:nvSpPr>
        <p:spPr>
          <a:xfrm>
            <a:off x="6257109" y="3579223"/>
            <a:ext cx="426719" cy="444137"/>
          </a:xfrm>
          <a:custGeom>
            <a:avLst/>
            <a:gdLst>
              <a:gd name="connsiteX0" fmla="*/ 418011 w 426719"/>
              <a:gd name="connsiteY0" fmla="*/ 444137 h 444137"/>
              <a:gd name="connsiteX1" fmla="*/ 378822 w 426719"/>
              <a:gd name="connsiteY1" fmla="*/ 182880 h 444137"/>
              <a:gd name="connsiteX2" fmla="*/ 130628 w 426719"/>
              <a:gd name="connsiteY2" fmla="*/ 195943 h 444137"/>
              <a:gd name="connsiteX3" fmla="*/ 0 w 426719"/>
              <a:gd name="connsiteY3" fmla="*/ 0 h 444137"/>
            </a:gdLst>
            <a:ahLst/>
            <a:cxnLst>
              <a:cxn ang="0">
                <a:pos x="connsiteX0" y="connsiteY0"/>
              </a:cxn>
              <a:cxn ang="0">
                <a:pos x="connsiteX1" y="connsiteY1"/>
              </a:cxn>
              <a:cxn ang="0">
                <a:pos x="connsiteX2" y="connsiteY2"/>
              </a:cxn>
              <a:cxn ang="0">
                <a:pos x="connsiteX3" y="connsiteY3"/>
              </a:cxn>
            </a:cxnLst>
            <a:rect l="l" t="t" r="r" b="b"/>
            <a:pathLst>
              <a:path w="426719" h="444137">
                <a:moveTo>
                  <a:pt x="418011" y="444137"/>
                </a:moveTo>
                <a:cubicBezTo>
                  <a:pt x="422365" y="334191"/>
                  <a:pt x="426719" y="224246"/>
                  <a:pt x="378822" y="182880"/>
                </a:cubicBezTo>
                <a:cubicBezTo>
                  <a:pt x="330925" y="141514"/>
                  <a:pt x="193765" y="226423"/>
                  <a:pt x="130628" y="195943"/>
                </a:cubicBezTo>
                <a:cubicBezTo>
                  <a:pt x="67491" y="165463"/>
                  <a:pt x="33745" y="82731"/>
                  <a:pt x="0" y="0"/>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itle 1"/>
          <p:cNvSpPr txBox="1">
            <a:spLocks/>
          </p:cNvSpPr>
          <p:nvPr/>
        </p:nvSpPr>
        <p:spPr>
          <a:xfrm>
            <a:off x="685800" y="5715000"/>
            <a:ext cx="6477000" cy="990600"/>
          </a:xfrm>
          <a:prstGeom prst="rect">
            <a:avLst/>
          </a:prstGeom>
        </p:spPr>
        <p:txBody>
          <a:bodyPr vert="horz" lIns="91440" tIns="45720" rIns="91440" bIns="45720" rtlCol="0" anchor="ctr">
            <a:normAutofit fontScale="7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need to evaluate</a:t>
            </a:r>
            <a:r>
              <a:rPr kumimoji="0" lang="en-US" sz="44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 </a:t>
            </a:r>
            <a:r>
              <a:rPr kumimoji="0" lang="en-US" sz="4400" b="0" i="1" u="none" strike="noStrike" kern="1200" cap="none" spc="0" normalizeH="0" noProof="0" dirty="0" smtClean="0">
                <a:ln>
                  <a:noFill/>
                </a:ln>
                <a:solidFill>
                  <a:srgbClr val="FF0000"/>
                </a:solidFill>
                <a:effectLst/>
                <a:uLnTx/>
                <a:uFillTx/>
                <a:latin typeface="Cambria Math" pitchFamily="18" charset="0"/>
                <a:ea typeface="Cambria Math" pitchFamily="18" charset="0"/>
                <a:cs typeface="Times New Roman" pitchFamily="18" charset="0"/>
              </a:rPr>
              <a:t>E</a:t>
            </a:r>
            <a:r>
              <a:rPr kumimoji="0" lang="en-US" sz="4400" b="0" i="0" u="none" strike="noStrike" kern="1200" cap="none" spc="0" normalizeH="0" noProof="0" dirty="0" smtClean="0">
                <a:ln>
                  <a:noFill/>
                </a:ln>
                <a:solidFill>
                  <a:srgbClr val="FF0000"/>
                </a:solidFill>
                <a:effectLst/>
                <a:uLnTx/>
                <a:uFillTx/>
                <a:latin typeface="Cambria Math" pitchFamily="18" charset="0"/>
                <a:ea typeface="Cambria Math" pitchFamily="18" charset="0"/>
                <a:cs typeface="Times New Roman" pitchFamily="18" charset="0"/>
              </a:rPr>
              <a:t>(</a:t>
            </a:r>
            <a:r>
              <a:rPr kumimoji="0" lang="en-US" sz="4400" b="1" i="0" u="none" strike="noStrike" kern="1200" cap="none" spc="0" normalizeH="0" noProof="0" dirty="0" smtClean="0">
                <a:ln>
                  <a:noFill/>
                </a:ln>
                <a:solidFill>
                  <a:srgbClr val="FF0000"/>
                </a:solidFill>
                <a:effectLst/>
                <a:uLnTx/>
                <a:uFillTx/>
                <a:latin typeface="Cambria Math" pitchFamily="18" charset="0"/>
                <a:ea typeface="Cambria Math" pitchFamily="18" charset="0"/>
                <a:cs typeface="Times New Roman" pitchFamily="18" charset="0"/>
              </a:rPr>
              <a:t>m</a:t>
            </a:r>
            <a:r>
              <a:rPr kumimoji="0" lang="en-US" sz="4400" b="0" i="0" u="none" strike="noStrike" kern="1200" cap="none" spc="0" normalizeH="0" noProof="0" dirty="0" smtClean="0">
                <a:ln>
                  <a:noFill/>
                </a:ln>
                <a:solidFill>
                  <a:srgbClr val="FF0000"/>
                </a:solidFill>
                <a:effectLst/>
                <a:uLnTx/>
                <a:uFillTx/>
                <a:latin typeface="Cambria Math" pitchFamily="18" charset="0"/>
                <a:ea typeface="Cambria Math" pitchFamily="18" charset="0"/>
                <a:cs typeface="Times New Roman" pitchFamily="18" charset="0"/>
              </a:rPr>
              <a:t>) </a:t>
            </a:r>
            <a:r>
              <a:rPr kumimoji="0" lang="en-US" sz="4400" b="0" i="1" u="none" strike="noStrike" kern="1200" cap="none" spc="0" normalizeH="0" noProof="0" dirty="0" smtClean="0">
                <a:ln>
                  <a:noFill/>
                </a:ln>
                <a:solidFill>
                  <a:srgbClr val="FF0000"/>
                </a:solidFill>
                <a:effectLst/>
                <a:uLnTx/>
                <a:uFillTx/>
                <a:latin typeface="Cambria Math" pitchFamily="18" charset="0"/>
                <a:ea typeface="Cambria Math" pitchFamily="18" charset="0"/>
                <a:cs typeface="Times New Roman" pitchFamily="18" charset="0"/>
              </a:rPr>
              <a:t>M+1</a:t>
            </a:r>
            <a:r>
              <a:rPr kumimoji="0" lang="en-US" sz="44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 times</a:t>
            </a:r>
            <a:endParaRPr kumimoji="0" lang="en-US" sz="4400" b="0" i="0" u="none" strike="noStrike" kern="1200" cap="none" spc="0" normalizeH="0" baseline="30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3" cstate="print"/>
          <a:srcRect/>
          <a:stretch>
            <a:fillRect/>
          </a:stretch>
        </p:blipFill>
        <p:spPr bwMode="auto">
          <a:xfrm>
            <a:off x="0" y="1447800"/>
            <a:ext cx="9134856" cy="1295400"/>
          </a:xfrm>
          <a:prstGeom prst="rect">
            <a:avLst/>
          </a:prstGeom>
          <a:noFill/>
          <a:ln w="9525">
            <a:noFill/>
            <a:miter lim="800000"/>
            <a:headEnd/>
            <a:tailEnd/>
          </a:ln>
        </p:spPr>
      </p:pic>
      <p:pic>
        <p:nvPicPr>
          <p:cNvPr id="5" name="Picture 2"/>
          <p:cNvPicPr>
            <a:picLocks noChangeAspect="1" noChangeArrowheads="1"/>
          </p:cNvPicPr>
          <p:nvPr/>
        </p:nvPicPr>
        <p:blipFill>
          <a:blip r:embed="rId4" cstate="print"/>
          <a:srcRect/>
          <a:stretch>
            <a:fillRect/>
          </a:stretch>
        </p:blipFill>
        <p:spPr bwMode="auto">
          <a:xfrm>
            <a:off x="0" y="3581400"/>
            <a:ext cx="9134856" cy="1524000"/>
          </a:xfrm>
          <a:prstGeom prst="rect">
            <a:avLst/>
          </a:prstGeom>
          <a:noFill/>
          <a:ln w="9525">
            <a:noFill/>
            <a:miter lim="800000"/>
            <a:headEnd/>
            <a:tailEnd/>
          </a:ln>
        </p:spPr>
      </p:pic>
      <p:sp>
        <p:nvSpPr>
          <p:cNvPr id="6" name="Title 1"/>
          <p:cNvSpPr>
            <a:spLocks noGrp="1"/>
          </p:cNvSpPr>
          <p:nvPr>
            <p:ph type="title"/>
          </p:nvPr>
        </p:nvSpPr>
        <p:spPr/>
        <p:txBody>
          <a:bodyPr/>
          <a:lstStyle/>
          <a:p>
            <a:r>
              <a:rPr lang="en-US" dirty="0" smtClean="0">
                <a:latin typeface="Times New Roman" pitchFamily="18" charset="0"/>
                <a:cs typeface="Times New Roman" pitchFamily="18" charset="0"/>
              </a:rPr>
              <a:t>second derivative</a:t>
            </a:r>
            <a:endParaRPr lang="en-US" dirty="0">
              <a:latin typeface="Times New Roman" pitchFamily="18" charset="0"/>
              <a:cs typeface="Times New Roman" pitchFamily="18" charset="0"/>
            </a:endParaRPr>
          </a:p>
        </p:txBody>
      </p:sp>
      <p:sp>
        <p:nvSpPr>
          <p:cNvPr id="7" name="Title 1"/>
          <p:cNvSpPr txBox="1">
            <a:spLocks/>
          </p:cNvSpPr>
          <p:nvPr/>
        </p:nvSpPr>
        <p:spPr>
          <a:xfrm>
            <a:off x="685800" y="5715000"/>
            <a:ext cx="7696200" cy="990600"/>
          </a:xfrm>
          <a:prstGeom prst="rect">
            <a:avLst/>
          </a:prstGeom>
        </p:spPr>
        <p:txBody>
          <a:bodyPr vert="horz" lIns="91440" tIns="45720" rIns="91440" bIns="45720" rtlCol="0" anchor="ctr">
            <a:normAutofit fontScale="7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need to evaluate</a:t>
            </a:r>
            <a:r>
              <a:rPr kumimoji="0" lang="en-US" sz="44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 </a:t>
            </a:r>
            <a:r>
              <a:rPr kumimoji="0" lang="en-US" sz="4400" b="0" i="1" u="none" strike="noStrike" kern="1200" cap="none" spc="0" normalizeH="0" noProof="0" dirty="0" smtClean="0">
                <a:ln>
                  <a:noFill/>
                </a:ln>
                <a:solidFill>
                  <a:srgbClr val="FF0000"/>
                </a:solidFill>
                <a:effectLst/>
                <a:uLnTx/>
                <a:uFillTx/>
                <a:latin typeface="Cambria Math" pitchFamily="18" charset="0"/>
                <a:ea typeface="Cambria Math" pitchFamily="18" charset="0"/>
                <a:cs typeface="Times New Roman" pitchFamily="18" charset="0"/>
              </a:rPr>
              <a:t>E</a:t>
            </a:r>
            <a:r>
              <a:rPr kumimoji="0" lang="en-US" sz="4400" b="0" i="0" u="none" strike="noStrike" kern="1200" cap="none" spc="0" normalizeH="0" noProof="0" dirty="0" smtClean="0">
                <a:ln>
                  <a:noFill/>
                </a:ln>
                <a:solidFill>
                  <a:srgbClr val="FF0000"/>
                </a:solidFill>
                <a:effectLst/>
                <a:uLnTx/>
                <a:uFillTx/>
                <a:latin typeface="Cambria Math" pitchFamily="18" charset="0"/>
                <a:ea typeface="Cambria Math" pitchFamily="18" charset="0"/>
                <a:cs typeface="Times New Roman" pitchFamily="18" charset="0"/>
              </a:rPr>
              <a:t>(</a:t>
            </a:r>
            <a:r>
              <a:rPr kumimoji="0" lang="en-US" sz="4400" b="1" i="0" u="none" strike="noStrike" kern="1200" cap="none" spc="0" normalizeH="0" noProof="0" dirty="0" smtClean="0">
                <a:ln>
                  <a:noFill/>
                </a:ln>
                <a:solidFill>
                  <a:srgbClr val="FF0000"/>
                </a:solidFill>
                <a:effectLst/>
                <a:uLnTx/>
                <a:uFillTx/>
                <a:latin typeface="Cambria Math" pitchFamily="18" charset="0"/>
                <a:ea typeface="Cambria Math" pitchFamily="18" charset="0"/>
                <a:cs typeface="Times New Roman" pitchFamily="18" charset="0"/>
              </a:rPr>
              <a:t>m</a:t>
            </a:r>
            <a:r>
              <a:rPr lang="en-US" sz="4400" dirty="0" smtClean="0">
                <a:solidFill>
                  <a:srgbClr val="FF0000"/>
                </a:solidFill>
                <a:latin typeface="Cambria Math" pitchFamily="18" charset="0"/>
                <a:ea typeface="Cambria Math" pitchFamily="18" charset="0"/>
                <a:cs typeface="Times New Roman" pitchFamily="18" charset="0"/>
              </a:rPr>
              <a:t>) </a:t>
            </a:r>
            <a:r>
              <a:rPr kumimoji="0" lang="en-US" sz="4400" b="0" i="0" u="none" strike="noStrike" kern="1200" cap="none" spc="0" normalizeH="0" noProof="0" dirty="0" smtClean="0">
                <a:ln>
                  <a:noFill/>
                </a:ln>
                <a:solidFill>
                  <a:srgbClr val="FF0000"/>
                </a:solidFill>
                <a:effectLst/>
                <a:uLnTx/>
                <a:uFillTx/>
                <a:latin typeface="Cambria Math" pitchFamily="18" charset="0"/>
                <a:ea typeface="Cambria Math" pitchFamily="18" charset="0"/>
                <a:cs typeface="Times New Roman" pitchFamily="18" charset="0"/>
              </a:rPr>
              <a:t>about </a:t>
            </a:r>
            <a:r>
              <a:rPr kumimoji="0" lang="en-US" sz="4400" b="0" i="1" u="none" strike="noStrike" kern="1200" cap="none" spc="0" normalizeH="0" noProof="0" dirty="0" smtClean="0">
                <a:ln>
                  <a:noFill/>
                </a:ln>
                <a:solidFill>
                  <a:srgbClr val="FF0000"/>
                </a:solidFill>
                <a:effectLst/>
                <a:uLnTx/>
                <a:uFillTx/>
                <a:latin typeface="Cambria Math"/>
                <a:ea typeface="Cambria Math"/>
                <a:cs typeface="Times New Roman" pitchFamily="18" charset="0"/>
              </a:rPr>
              <a:t>½</a:t>
            </a:r>
            <a:r>
              <a:rPr kumimoji="0" lang="en-US" sz="4400" b="0" i="1" u="none" strike="noStrike" kern="1200" cap="none" spc="0" normalizeH="0" noProof="0" dirty="0" smtClean="0">
                <a:ln>
                  <a:noFill/>
                </a:ln>
                <a:solidFill>
                  <a:srgbClr val="FF0000"/>
                </a:solidFill>
                <a:effectLst/>
                <a:uLnTx/>
                <a:uFillTx/>
                <a:latin typeface="Cambria Math" pitchFamily="18" charset="0"/>
                <a:ea typeface="Cambria Math" pitchFamily="18" charset="0"/>
                <a:cs typeface="Times New Roman" pitchFamily="18" charset="0"/>
              </a:rPr>
              <a:t>M</a:t>
            </a:r>
            <a:r>
              <a:rPr kumimoji="0" lang="en-US" sz="4400" b="0" i="1" u="none" strike="noStrike" kern="1200" cap="none" spc="0" normalizeH="0" baseline="30000" noProof="0" dirty="0" smtClean="0">
                <a:ln>
                  <a:noFill/>
                </a:ln>
                <a:solidFill>
                  <a:srgbClr val="FF0000"/>
                </a:solidFill>
                <a:effectLst/>
                <a:uLnTx/>
                <a:uFillTx/>
                <a:latin typeface="Cambria Math" pitchFamily="18" charset="0"/>
                <a:ea typeface="Cambria Math" pitchFamily="18" charset="0"/>
                <a:cs typeface="Times New Roman" pitchFamily="18" charset="0"/>
              </a:rPr>
              <a:t>2</a:t>
            </a:r>
            <a:r>
              <a:rPr kumimoji="0" lang="en-US" sz="44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 times</a:t>
            </a:r>
            <a:endParaRPr kumimoji="0" lang="en-US" sz="4400" b="0" i="0" u="none" strike="noStrike" kern="1200" cap="none" spc="0" normalizeH="0" baseline="30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4906962"/>
          </a:xfrm>
        </p:spPr>
        <p:txBody>
          <a:bodyPr>
            <a:normAutofit/>
          </a:bodyPr>
          <a:lstStyle/>
          <a:p>
            <a:r>
              <a:rPr lang="en-US" dirty="0" smtClean="0">
                <a:latin typeface="Times New Roman" pitchFamily="18" charset="0"/>
                <a:cs typeface="Times New Roman" pitchFamily="18" charset="0"/>
              </a:rPr>
              <a:t>what can go wrong?</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convergence to a </a:t>
            </a:r>
            <a:r>
              <a:rPr lang="en-US" i="1" dirty="0" smtClean="0">
                <a:latin typeface="Times New Roman" pitchFamily="18" charset="0"/>
                <a:cs typeface="Times New Roman" pitchFamily="18" charset="0"/>
              </a:rPr>
              <a:t>local minimum</a:t>
            </a:r>
            <a:endParaRPr lang="en-US"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3" cstate="print"/>
          <a:srcRect l="12451" t="6033" r="8693" b="10255"/>
          <a:stretch>
            <a:fillRect/>
          </a:stretch>
        </p:blipFill>
        <p:spPr bwMode="auto">
          <a:xfrm>
            <a:off x="2209800" y="1134130"/>
            <a:ext cx="3981450" cy="3171825"/>
          </a:xfrm>
          <a:prstGeom prst="rect">
            <a:avLst/>
          </a:prstGeom>
          <a:noFill/>
          <a:ln w="9525">
            <a:noFill/>
            <a:miter lim="800000"/>
            <a:headEnd/>
            <a:tailEnd/>
          </a:ln>
          <a:effectLst/>
        </p:spPr>
      </p:pic>
      <p:grpSp>
        <p:nvGrpSpPr>
          <p:cNvPr id="22" name="Group 21"/>
          <p:cNvGrpSpPr/>
          <p:nvPr/>
        </p:nvGrpSpPr>
        <p:grpSpPr>
          <a:xfrm>
            <a:off x="1219200" y="2505730"/>
            <a:ext cx="6476999" cy="2447270"/>
            <a:chOff x="1524000" y="2133600"/>
            <a:chExt cx="6476999" cy="2447270"/>
          </a:xfrm>
        </p:grpSpPr>
        <p:sp>
          <p:nvSpPr>
            <p:cNvPr id="7" name="TextBox 6"/>
            <p:cNvSpPr txBox="1"/>
            <p:nvPr/>
          </p:nvSpPr>
          <p:spPr>
            <a:xfrm>
              <a:off x="2209800" y="4057650"/>
              <a:ext cx="1143000" cy="523220"/>
            </a:xfrm>
            <a:prstGeom prst="rect">
              <a:avLst/>
            </a:prstGeom>
            <a:noFill/>
          </p:spPr>
          <p:txBody>
            <a:bodyPr wrap="square" rtlCol="0">
              <a:spAutoFit/>
            </a:bodyPr>
            <a:lstStyle/>
            <a:p>
              <a:r>
                <a:rPr lang="en-US" sz="2800" i="1" dirty="0" err="1" smtClean="0">
                  <a:latin typeface="Cambria Math" pitchFamily="18" charset="0"/>
                  <a:ea typeface="Cambria Math" pitchFamily="18" charset="0"/>
                  <a:cs typeface="Times New Roman" pitchFamily="18" charset="0"/>
                </a:rPr>
                <a:t>m</a:t>
              </a:r>
              <a:r>
                <a:rPr lang="en-US" sz="2800" i="1" baseline="-25000" dirty="0" err="1" smtClean="0">
                  <a:latin typeface="Cambria Math" pitchFamily="18" charset="0"/>
                  <a:ea typeface="Cambria Math" pitchFamily="18" charset="0"/>
                  <a:cs typeface="Times New Roman" pitchFamily="18" charset="0"/>
                </a:rPr>
                <a:t>n</a:t>
              </a:r>
              <a:r>
                <a:rPr lang="en-US" sz="2800" i="1" baseline="30000" dirty="0" err="1" smtClean="0">
                  <a:latin typeface="Cambria Math" pitchFamily="18" charset="0"/>
                  <a:ea typeface="Cambria Math" pitchFamily="18" charset="0"/>
                  <a:cs typeface="Times New Roman" pitchFamily="18" charset="0"/>
                </a:rPr>
                <a:t>est</a:t>
              </a:r>
              <a:endParaRPr lang="en-US" sz="2800" dirty="0">
                <a:latin typeface="Cambria Math" pitchFamily="18" charset="0"/>
                <a:ea typeface="Cambria Math" pitchFamily="18" charset="0"/>
                <a:cs typeface="Times New Roman" pitchFamily="18" charset="0"/>
              </a:endParaRPr>
            </a:p>
          </p:txBody>
        </p:sp>
        <p:sp>
          <p:nvSpPr>
            <p:cNvPr id="8" name="TextBox 7"/>
            <p:cNvSpPr txBox="1"/>
            <p:nvPr/>
          </p:nvSpPr>
          <p:spPr>
            <a:xfrm>
              <a:off x="3200400" y="4057650"/>
              <a:ext cx="1292624" cy="523220"/>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m</a:t>
              </a:r>
              <a:r>
                <a:rPr lang="en-US" sz="2800" i="1" baseline="-25000" dirty="0" smtClean="0">
                  <a:latin typeface="Cambria Math" pitchFamily="18" charset="0"/>
                  <a:ea typeface="Cambria Math" pitchFamily="18" charset="0"/>
                  <a:cs typeface="Times New Roman" pitchFamily="18" charset="0"/>
                </a:rPr>
                <a:t>n+1</a:t>
              </a:r>
              <a:r>
                <a:rPr lang="en-US" sz="2800" i="1" baseline="30000" dirty="0" smtClean="0">
                  <a:latin typeface="Cambria Math" pitchFamily="18" charset="0"/>
                  <a:ea typeface="Cambria Math" pitchFamily="18" charset="0"/>
                  <a:cs typeface="Times New Roman" pitchFamily="18" charset="0"/>
                </a:rPr>
                <a:t>est</a:t>
              </a:r>
              <a:endParaRPr lang="en-US" sz="2800" dirty="0">
                <a:latin typeface="Cambria Math" pitchFamily="18" charset="0"/>
                <a:ea typeface="Cambria Math" pitchFamily="18" charset="0"/>
                <a:cs typeface="Times New Roman" pitchFamily="18" charset="0"/>
              </a:endParaRPr>
            </a:p>
          </p:txBody>
        </p:sp>
        <p:sp>
          <p:nvSpPr>
            <p:cNvPr id="9" name="TextBox 8"/>
            <p:cNvSpPr txBox="1"/>
            <p:nvPr/>
          </p:nvSpPr>
          <p:spPr>
            <a:xfrm>
              <a:off x="4572000" y="4057650"/>
              <a:ext cx="1219200" cy="523220"/>
            </a:xfrm>
            <a:prstGeom prst="rect">
              <a:avLst/>
            </a:prstGeom>
            <a:noFill/>
          </p:spPr>
          <p:txBody>
            <a:bodyPr wrap="square" rtlCol="0">
              <a:spAutoFit/>
            </a:bodyPr>
            <a:lstStyle/>
            <a:p>
              <a:r>
                <a:rPr lang="en-US" sz="2800" i="1" dirty="0" err="1" smtClean="0">
                  <a:latin typeface="Cambria Math" pitchFamily="18" charset="0"/>
                  <a:ea typeface="Cambria Math" pitchFamily="18" charset="0"/>
                  <a:cs typeface="Times New Roman" pitchFamily="18" charset="0"/>
                </a:rPr>
                <a:t>m</a:t>
              </a:r>
              <a:r>
                <a:rPr lang="en-US" sz="2800" i="1" baseline="30000" dirty="0" err="1" smtClean="0">
                  <a:latin typeface="Cambria Math" pitchFamily="18" charset="0"/>
                  <a:ea typeface="Cambria Math" pitchFamily="18" charset="0"/>
                  <a:cs typeface="Times New Roman" pitchFamily="18" charset="0"/>
                </a:rPr>
                <a:t>GM</a:t>
              </a:r>
              <a:endParaRPr lang="en-US" sz="2800" baseline="30000" dirty="0">
                <a:latin typeface="Cambria Math" pitchFamily="18" charset="0"/>
                <a:ea typeface="Cambria Math" pitchFamily="18" charset="0"/>
                <a:cs typeface="Times New Roman" pitchFamily="18" charset="0"/>
              </a:endParaRPr>
            </a:p>
          </p:txBody>
        </p:sp>
        <p:sp>
          <p:nvSpPr>
            <p:cNvPr id="10" name="Freeform 9"/>
            <p:cNvSpPr/>
            <p:nvPr/>
          </p:nvSpPr>
          <p:spPr>
            <a:xfrm>
              <a:off x="3155157" y="3955256"/>
              <a:ext cx="150415" cy="157163"/>
            </a:xfrm>
            <a:custGeom>
              <a:avLst/>
              <a:gdLst>
                <a:gd name="connsiteX0" fmla="*/ 0 w 83344"/>
                <a:gd name="connsiteY0" fmla="*/ 90488 h 90488"/>
                <a:gd name="connsiteX1" fmla="*/ 64294 w 83344"/>
                <a:gd name="connsiteY1" fmla="*/ 47625 h 90488"/>
                <a:gd name="connsiteX2" fmla="*/ 83344 w 83344"/>
                <a:gd name="connsiteY2" fmla="*/ 0 h 90488"/>
                <a:gd name="connsiteX0" fmla="*/ 0 w 150415"/>
                <a:gd name="connsiteY0" fmla="*/ 157163 h 157163"/>
                <a:gd name="connsiteX1" fmla="*/ 126206 w 150415"/>
                <a:gd name="connsiteY1" fmla="*/ 47625 h 157163"/>
                <a:gd name="connsiteX2" fmla="*/ 145256 w 150415"/>
                <a:gd name="connsiteY2" fmla="*/ 0 h 157163"/>
              </a:gdLst>
              <a:ahLst/>
              <a:cxnLst>
                <a:cxn ang="0">
                  <a:pos x="connsiteX0" y="connsiteY0"/>
                </a:cxn>
                <a:cxn ang="0">
                  <a:pos x="connsiteX1" y="connsiteY1"/>
                </a:cxn>
                <a:cxn ang="0">
                  <a:pos x="connsiteX2" y="connsiteY2"/>
                </a:cxn>
              </a:cxnLst>
              <a:rect l="l" t="t" r="r" b="b"/>
              <a:pathLst>
                <a:path w="150415" h="157163">
                  <a:moveTo>
                    <a:pt x="0" y="157163"/>
                  </a:moveTo>
                  <a:cubicBezTo>
                    <a:pt x="25201" y="143272"/>
                    <a:pt x="101997" y="73819"/>
                    <a:pt x="126206" y="47625"/>
                  </a:cubicBezTo>
                  <a:cubicBezTo>
                    <a:pt x="150415" y="21431"/>
                    <a:pt x="142676" y="16272"/>
                    <a:pt x="145256" y="0"/>
                  </a:cubicBezTo>
                </a:path>
              </a:pathLst>
            </a:cu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11" name="Freeform 10"/>
            <p:cNvSpPr/>
            <p:nvPr/>
          </p:nvSpPr>
          <p:spPr>
            <a:xfrm>
              <a:off x="4793454" y="3936206"/>
              <a:ext cx="62309" cy="152399"/>
            </a:xfrm>
            <a:custGeom>
              <a:avLst/>
              <a:gdLst>
                <a:gd name="connsiteX0" fmla="*/ 0 w 83344"/>
                <a:gd name="connsiteY0" fmla="*/ 90488 h 90488"/>
                <a:gd name="connsiteX1" fmla="*/ 64294 w 83344"/>
                <a:gd name="connsiteY1" fmla="*/ 47625 h 90488"/>
                <a:gd name="connsiteX2" fmla="*/ 83344 w 83344"/>
                <a:gd name="connsiteY2" fmla="*/ 0 h 90488"/>
                <a:gd name="connsiteX0" fmla="*/ 0 w 150415"/>
                <a:gd name="connsiteY0" fmla="*/ 157163 h 157163"/>
                <a:gd name="connsiteX1" fmla="*/ 126206 w 150415"/>
                <a:gd name="connsiteY1" fmla="*/ 47625 h 157163"/>
                <a:gd name="connsiteX2" fmla="*/ 145256 w 150415"/>
                <a:gd name="connsiteY2" fmla="*/ 0 h 157163"/>
              </a:gdLst>
              <a:ahLst/>
              <a:cxnLst>
                <a:cxn ang="0">
                  <a:pos x="connsiteX0" y="connsiteY0"/>
                </a:cxn>
                <a:cxn ang="0">
                  <a:pos x="connsiteX1" y="connsiteY1"/>
                </a:cxn>
                <a:cxn ang="0">
                  <a:pos x="connsiteX2" y="connsiteY2"/>
                </a:cxn>
              </a:cxnLst>
              <a:rect l="l" t="t" r="r" b="b"/>
              <a:pathLst>
                <a:path w="150415" h="157163">
                  <a:moveTo>
                    <a:pt x="0" y="157163"/>
                  </a:moveTo>
                  <a:cubicBezTo>
                    <a:pt x="25201" y="143272"/>
                    <a:pt x="101997" y="73819"/>
                    <a:pt x="126206" y="47625"/>
                  </a:cubicBezTo>
                  <a:cubicBezTo>
                    <a:pt x="150415" y="21431"/>
                    <a:pt x="142676" y="16272"/>
                    <a:pt x="145256" y="0"/>
                  </a:cubicBezTo>
                </a:path>
              </a:pathLst>
            </a:cu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13" name="TextBox 12"/>
            <p:cNvSpPr txBox="1"/>
            <p:nvPr/>
          </p:nvSpPr>
          <p:spPr>
            <a:xfrm>
              <a:off x="6172200" y="3876675"/>
              <a:ext cx="838200" cy="523220"/>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m</a:t>
              </a:r>
              <a:endParaRPr lang="en-US" sz="2800" dirty="0">
                <a:latin typeface="Cambria Math" pitchFamily="18" charset="0"/>
                <a:ea typeface="Cambria Math" pitchFamily="18" charset="0"/>
                <a:cs typeface="Times New Roman" pitchFamily="18" charset="0"/>
              </a:endParaRPr>
            </a:p>
          </p:txBody>
        </p:sp>
        <p:sp>
          <p:nvSpPr>
            <p:cNvPr id="14" name="TextBox 13"/>
            <p:cNvSpPr txBox="1"/>
            <p:nvPr/>
          </p:nvSpPr>
          <p:spPr>
            <a:xfrm>
              <a:off x="1562100" y="2133600"/>
              <a:ext cx="1333500" cy="523220"/>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E(m)</a:t>
              </a:r>
              <a:endParaRPr lang="en-US" sz="2800" dirty="0">
                <a:latin typeface="Cambria Math" pitchFamily="18" charset="0"/>
                <a:ea typeface="Cambria Math" pitchFamily="18" charset="0"/>
                <a:cs typeface="Times New Roman" pitchFamily="18" charset="0"/>
              </a:endParaRPr>
            </a:p>
          </p:txBody>
        </p:sp>
        <p:sp>
          <p:nvSpPr>
            <p:cNvPr id="15" name="Freeform 14"/>
            <p:cNvSpPr/>
            <p:nvPr/>
          </p:nvSpPr>
          <p:spPr>
            <a:xfrm>
              <a:off x="3914775" y="3962400"/>
              <a:ext cx="62309" cy="152399"/>
            </a:xfrm>
            <a:custGeom>
              <a:avLst/>
              <a:gdLst>
                <a:gd name="connsiteX0" fmla="*/ 0 w 83344"/>
                <a:gd name="connsiteY0" fmla="*/ 90488 h 90488"/>
                <a:gd name="connsiteX1" fmla="*/ 64294 w 83344"/>
                <a:gd name="connsiteY1" fmla="*/ 47625 h 90488"/>
                <a:gd name="connsiteX2" fmla="*/ 83344 w 83344"/>
                <a:gd name="connsiteY2" fmla="*/ 0 h 90488"/>
                <a:gd name="connsiteX0" fmla="*/ 0 w 150415"/>
                <a:gd name="connsiteY0" fmla="*/ 157163 h 157163"/>
                <a:gd name="connsiteX1" fmla="*/ 126206 w 150415"/>
                <a:gd name="connsiteY1" fmla="*/ 47625 h 157163"/>
                <a:gd name="connsiteX2" fmla="*/ 145256 w 150415"/>
                <a:gd name="connsiteY2" fmla="*/ 0 h 157163"/>
              </a:gdLst>
              <a:ahLst/>
              <a:cxnLst>
                <a:cxn ang="0">
                  <a:pos x="connsiteX0" y="connsiteY0"/>
                </a:cxn>
                <a:cxn ang="0">
                  <a:pos x="connsiteX1" y="connsiteY1"/>
                </a:cxn>
                <a:cxn ang="0">
                  <a:pos x="connsiteX2" y="connsiteY2"/>
                </a:cxn>
              </a:cxnLst>
              <a:rect l="l" t="t" r="r" b="b"/>
              <a:pathLst>
                <a:path w="150415" h="157163">
                  <a:moveTo>
                    <a:pt x="0" y="157163"/>
                  </a:moveTo>
                  <a:cubicBezTo>
                    <a:pt x="25201" y="143272"/>
                    <a:pt x="101997" y="73819"/>
                    <a:pt x="126206" y="47625"/>
                  </a:cubicBezTo>
                  <a:cubicBezTo>
                    <a:pt x="150415" y="21431"/>
                    <a:pt x="142676" y="16272"/>
                    <a:pt x="145256" y="0"/>
                  </a:cubicBezTo>
                </a:path>
              </a:pathLst>
            </a:cu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16" name="Oval 15"/>
            <p:cNvSpPr>
              <a:spLocks noChangeAspect="1"/>
            </p:cNvSpPr>
            <p:nvPr/>
          </p:nvSpPr>
          <p:spPr>
            <a:xfrm>
              <a:off x="3800475" y="2476500"/>
              <a:ext cx="78581" cy="7858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8" name="Rectangle 17"/>
            <p:cNvSpPr/>
            <p:nvPr/>
          </p:nvSpPr>
          <p:spPr>
            <a:xfrm>
              <a:off x="3200400" y="2438400"/>
              <a:ext cx="228600" cy="838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7" name="TextBox 16"/>
            <p:cNvSpPr txBox="1"/>
            <p:nvPr/>
          </p:nvSpPr>
          <p:spPr>
            <a:xfrm>
              <a:off x="1524000" y="2590800"/>
              <a:ext cx="3438525" cy="954107"/>
            </a:xfrm>
            <a:prstGeom prst="rect">
              <a:avLst/>
            </a:prstGeom>
            <a:noFill/>
          </p:spPr>
          <p:txBody>
            <a:bodyPr wrap="square" rtlCol="0">
              <a:spAutoFit/>
            </a:bodyPr>
            <a:lstStyle/>
            <a:p>
              <a:pPr algn="ctr"/>
              <a:r>
                <a:rPr lang="en-US" sz="2800" dirty="0" smtClean="0">
                  <a:latin typeface="Times New Roman" pitchFamily="18" charset="0"/>
                  <a:ea typeface="Cambria Math" pitchFamily="18" charset="0"/>
                  <a:cs typeface="Times New Roman" pitchFamily="18" charset="0"/>
                </a:rPr>
                <a:t>local</a:t>
              </a:r>
            </a:p>
            <a:p>
              <a:pPr algn="ctr"/>
              <a:r>
                <a:rPr lang="en-US" sz="2800" dirty="0" smtClean="0">
                  <a:latin typeface="Times New Roman" pitchFamily="18" charset="0"/>
                  <a:ea typeface="Cambria Math" pitchFamily="18" charset="0"/>
                  <a:cs typeface="Times New Roman" pitchFamily="18" charset="0"/>
                </a:rPr>
                <a:t>minimum</a:t>
              </a:r>
              <a:endParaRPr lang="en-US" sz="2800" dirty="0">
                <a:latin typeface="Times New Roman" pitchFamily="18" charset="0"/>
                <a:ea typeface="Cambria Math" pitchFamily="18" charset="0"/>
                <a:cs typeface="Times New Roman" pitchFamily="18" charset="0"/>
              </a:endParaRPr>
            </a:p>
          </p:txBody>
        </p:sp>
        <p:sp>
          <p:nvSpPr>
            <p:cNvPr id="19" name="Freeform 18"/>
            <p:cNvSpPr/>
            <p:nvPr/>
          </p:nvSpPr>
          <p:spPr>
            <a:xfrm>
              <a:off x="3611960" y="2609850"/>
              <a:ext cx="150415" cy="157163"/>
            </a:xfrm>
            <a:custGeom>
              <a:avLst/>
              <a:gdLst>
                <a:gd name="connsiteX0" fmla="*/ 0 w 83344"/>
                <a:gd name="connsiteY0" fmla="*/ 90488 h 90488"/>
                <a:gd name="connsiteX1" fmla="*/ 64294 w 83344"/>
                <a:gd name="connsiteY1" fmla="*/ 47625 h 90488"/>
                <a:gd name="connsiteX2" fmla="*/ 83344 w 83344"/>
                <a:gd name="connsiteY2" fmla="*/ 0 h 90488"/>
                <a:gd name="connsiteX0" fmla="*/ 0 w 150415"/>
                <a:gd name="connsiteY0" fmla="*/ 157163 h 157163"/>
                <a:gd name="connsiteX1" fmla="*/ 126206 w 150415"/>
                <a:gd name="connsiteY1" fmla="*/ 47625 h 157163"/>
                <a:gd name="connsiteX2" fmla="*/ 145256 w 150415"/>
                <a:gd name="connsiteY2" fmla="*/ 0 h 157163"/>
              </a:gdLst>
              <a:ahLst/>
              <a:cxnLst>
                <a:cxn ang="0">
                  <a:pos x="connsiteX0" y="connsiteY0"/>
                </a:cxn>
                <a:cxn ang="0">
                  <a:pos x="connsiteX1" y="connsiteY1"/>
                </a:cxn>
                <a:cxn ang="0">
                  <a:pos x="connsiteX2" y="connsiteY2"/>
                </a:cxn>
              </a:cxnLst>
              <a:rect l="l" t="t" r="r" b="b"/>
              <a:pathLst>
                <a:path w="150415" h="157163">
                  <a:moveTo>
                    <a:pt x="0" y="157163"/>
                  </a:moveTo>
                  <a:cubicBezTo>
                    <a:pt x="25201" y="143272"/>
                    <a:pt x="101997" y="73819"/>
                    <a:pt x="126206" y="47625"/>
                  </a:cubicBezTo>
                  <a:cubicBezTo>
                    <a:pt x="150415" y="21431"/>
                    <a:pt x="142676" y="16272"/>
                    <a:pt x="145256" y="0"/>
                  </a:cubicBezTo>
                </a:path>
              </a:pathLst>
            </a:cu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0" name="TextBox 19"/>
            <p:cNvSpPr txBox="1"/>
            <p:nvPr/>
          </p:nvSpPr>
          <p:spPr>
            <a:xfrm>
              <a:off x="4905374" y="3243560"/>
              <a:ext cx="3095625" cy="523220"/>
            </a:xfrm>
            <a:prstGeom prst="rect">
              <a:avLst/>
            </a:prstGeom>
            <a:noFill/>
          </p:spPr>
          <p:txBody>
            <a:bodyPr wrap="square" rtlCol="0">
              <a:spAutoFit/>
            </a:bodyPr>
            <a:lstStyle/>
            <a:p>
              <a:pPr algn="ctr"/>
              <a:r>
                <a:rPr lang="en-US" sz="2800" dirty="0" smtClean="0">
                  <a:latin typeface="Times New Roman" pitchFamily="18" charset="0"/>
                  <a:ea typeface="Cambria Math" pitchFamily="18" charset="0"/>
                  <a:cs typeface="Times New Roman" pitchFamily="18" charset="0"/>
                </a:rPr>
                <a:t>global minimum</a:t>
              </a:r>
              <a:endParaRPr lang="en-US" sz="2800" dirty="0">
                <a:latin typeface="Times New Roman" pitchFamily="18" charset="0"/>
                <a:ea typeface="Cambria Math" pitchFamily="18" charset="0"/>
                <a:cs typeface="Times New Roman" pitchFamily="18" charset="0"/>
              </a:endParaRPr>
            </a:p>
          </p:txBody>
        </p:sp>
        <p:sp>
          <p:nvSpPr>
            <p:cNvPr id="21" name="Freeform 20"/>
            <p:cNvSpPr/>
            <p:nvPr/>
          </p:nvSpPr>
          <p:spPr>
            <a:xfrm flipH="1">
              <a:off x="4924425" y="3276600"/>
              <a:ext cx="150415" cy="157163"/>
            </a:xfrm>
            <a:custGeom>
              <a:avLst/>
              <a:gdLst>
                <a:gd name="connsiteX0" fmla="*/ 0 w 83344"/>
                <a:gd name="connsiteY0" fmla="*/ 90488 h 90488"/>
                <a:gd name="connsiteX1" fmla="*/ 64294 w 83344"/>
                <a:gd name="connsiteY1" fmla="*/ 47625 h 90488"/>
                <a:gd name="connsiteX2" fmla="*/ 83344 w 83344"/>
                <a:gd name="connsiteY2" fmla="*/ 0 h 90488"/>
                <a:gd name="connsiteX0" fmla="*/ 0 w 150415"/>
                <a:gd name="connsiteY0" fmla="*/ 157163 h 157163"/>
                <a:gd name="connsiteX1" fmla="*/ 126206 w 150415"/>
                <a:gd name="connsiteY1" fmla="*/ 47625 h 157163"/>
                <a:gd name="connsiteX2" fmla="*/ 145256 w 150415"/>
                <a:gd name="connsiteY2" fmla="*/ 0 h 157163"/>
              </a:gdLst>
              <a:ahLst/>
              <a:cxnLst>
                <a:cxn ang="0">
                  <a:pos x="connsiteX0" y="connsiteY0"/>
                </a:cxn>
                <a:cxn ang="0">
                  <a:pos x="connsiteX1" y="connsiteY1"/>
                </a:cxn>
                <a:cxn ang="0">
                  <a:pos x="connsiteX2" y="connsiteY2"/>
                </a:cxn>
              </a:cxnLst>
              <a:rect l="l" t="t" r="r" b="b"/>
              <a:pathLst>
                <a:path w="150415" h="157163">
                  <a:moveTo>
                    <a:pt x="0" y="157163"/>
                  </a:moveTo>
                  <a:cubicBezTo>
                    <a:pt x="25201" y="143272"/>
                    <a:pt x="101997" y="73819"/>
                    <a:pt x="126206" y="47625"/>
                  </a:cubicBezTo>
                  <a:cubicBezTo>
                    <a:pt x="150415" y="21431"/>
                    <a:pt x="142676" y="16272"/>
                    <a:pt x="145256" y="0"/>
                  </a:cubicBezTo>
                </a:path>
              </a:pathLst>
            </a:cu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gr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3" cstate="print"/>
          <a:srcRect/>
          <a:stretch>
            <a:fillRect/>
          </a:stretch>
        </p:blipFill>
        <p:spPr bwMode="auto">
          <a:xfrm>
            <a:off x="762000" y="3124200"/>
            <a:ext cx="7637318" cy="3429000"/>
          </a:xfrm>
          <a:prstGeom prst="rect">
            <a:avLst/>
          </a:prstGeom>
          <a:noFill/>
          <a:ln w="9525">
            <a:noFill/>
            <a:miter lim="800000"/>
            <a:headEnd/>
            <a:tailEnd/>
          </a:ln>
        </p:spPr>
      </p:pic>
      <p:sp>
        <p:nvSpPr>
          <p:cNvPr id="5"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analytically differentiate</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Times New Roman" pitchFamily="18" charset="0"/>
                <a:ea typeface="+mj-ea"/>
                <a:cs typeface="Times New Roman" pitchFamily="18" charset="0"/>
              </a:rPr>
              <a:t>sample </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inverse problem</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6" name="Content Placeholder 2"/>
          <p:cNvSpPr txBox="1">
            <a:spLocks/>
          </p:cNvSpPr>
          <p:nvPr/>
        </p:nvSpPr>
        <p:spPr>
          <a:xfrm>
            <a:off x="762000" y="1828800"/>
            <a:ext cx="6248400" cy="990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6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d</a:t>
            </a:r>
            <a:r>
              <a:rPr kumimoji="0" lang="en-US" sz="36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Times New Roman" pitchFamily="18" charset="0"/>
              </a:rPr>
              <a:t>i</a:t>
            </a:r>
            <a:r>
              <a:rPr kumimoji="0" lang="en-US" sz="36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(x</a:t>
            </a:r>
            <a:r>
              <a:rPr kumimoji="0" lang="en-US" sz="36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Times New Roman" pitchFamily="18" charset="0"/>
              </a:rPr>
              <a:t>i</a:t>
            </a:r>
            <a:r>
              <a:rPr kumimoji="0" lang="en-US" sz="36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 = sin(</a:t>
            </a:r>
            <a:r>
              <a:rPr kumimoji="0" lang="el-GR" sz="36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ω</a:t>
            </a:r>
            <a:r>
              <a:rPr kumimoji="0" lang="en-US" sz="36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Times New Roman" pitchFamily="18" charset="0"/>
              </a:rPr>
              <a:t>0</a:t>
            </a:r>
            <a:r>
              <a:rPr kumimoji="0" lang="en-US" sz="36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m</a:t>
            </a:r>
            <a:r>
              <a:rPr kumimoji="0" lang="en-US" sz="36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Times New Roman" pitchFamily="18" charset="0"/>
              </a:rPr>
              <a:t>1</a:t>
            </a:r>
            <a:r>
              <a:rPr kumimoji="0" lang="en-US" sz="36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x</a:t>
            </a:r>
            <a:r>
              <a:rPr kumimoji="0" lang="en-US" sz="36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Times New Roman" pitchFamily="18" charset="0"/>
              </a:rPr>
              <a:t>i</a:t>
            </a:r>
            <a:r>
              <a:rPr kumimoji="0" lang="en-US" sz="36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 + m</a:t>
            </a:r>
            <a:r>
              <a:rPr kumimoji="0" lang="en-US" sz="36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Times New Roman" pitchFamily="18" charset="0"/>
              </a:rPr>
              <a:t>1</a:t>
            </a:r>
            <a:r>
              <a:rPr kumimoji="0" lang="en-US" sz="36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m</a:t>
            </a:r>
            <a:r>
              <a:rPr kumimoji="0" lang="en-US" sz="36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Times New Roman" pitchFamily="18" charset="0"/>
              </a:rPr>
              <a:t>2</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45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200"/>
          </a:xfrm>
        </p:spPr>
        <p:txBody>
          <a:bodyPr>
            <a:normAutofit/>
          </a:bodyPr>
          <a:lstStyle/>
          <a:p>
            <a:r>
              <a:rPr lang="en-US" sz="2400" dirty="0" smtClean="0">
                <a:latin typeface="Times New Roman" pitchFamily="18" charset="0"/>
                <a:cs typeface="Times New Roman" pitchFamily="18" charset="0"/>
              </a:rPr>
              <a:t>Syllabus</a:t>
            </a:r>
            <a:endParaRPr lang="en-US" sz="2400" dirty="0">
              <a:latin typeface="Times New Roman" pitchFamily="18" charset="0"/>
              <a:cs typeface="Times New Roman" pitchFamily="18" charset="0"/>
            </a:endParaRPr>
          </a:p>
        </p:txBody>
      </p:sp>
      <p:sp>
        <p:nvSpPr>
          <p:cNvPr id="5" name="Rectangle 4"/>
          <p:cNvSpPr/>
          <p:nvPr/>
        </p:nvSpPr>
        <p:spPr>
          <a:xfrm>
            <a:off x="266700" y="379674"/>
            <a:ext cx="8534400" cy="6545382"/>
          </a:xfrm>
          <a:prstGeom prst="rect">
            <a:avLst/>
          </a:prstGeom>
        </p:spPr>
        <p:txBody>
          <a:bodyPr wrap="square">
            <a:spAutoFit/>
          </a:bodyPr>
          <a:lstStyle/>
          <a:p>
            <a:pPr>
              <a:spcBef>
                <a:spcPts val="100"/>
              </a:spcBef>
              <a:buFontTx/>
              <a:buNone/>
            </a:pPr>
            <a:r>
              <a:rPr lang="en-US" sz="1600" dirty="0" smtClean="0">
                <a:latin typeface="Times New Roman" pitchFamily="18" charset="0"/>
                <a:cs typeface="Times New Roman" pitchFamily="18" charset="0"/>
              </a:rPr>
              <a:t>Lecture 01		Describing Inverse Problems</a:t>
            </a:r>
            <a:r>
              <a:rPr lang="en-US" sz="1600" b="1" dirty="0" smtClean="0">
                <a:latin typeface="Times New Roman" pitchFamily="18" charset="0"/>
                <a:cs typeface="Times New Roman" pitchFamily="18" charset="0"/>
              </a:rPr>
              <a:t/>
            </a:r>
            <a:br>
              <a:rPr lang="en-US" sz="1600" b="1"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02		Probability and Measurement Error, Part 1</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03		Probability and Measurement Error, Part 2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04		The L</a:t>
            </a:r>
            <a:r>
              <a:rPr lang="en-US" sz="1600" baseline="-25000" dirty="0" smtClean="0">
                <a:latin typeface="Times New Roman" pitchFamily="18" charset="0"/>
                <a:cs typeface="Times New Roman" pitchFamily="18" charset="0"/>
              </a:rPr>
              <a:t>2</a:t>
            </a:r>
            <a:r>
              <a:rPr lang="en-US" sz="1600" dirty="0" smtClean="0">
                <a:latin typeface="Times New Roman" pitchFamily="18" charset="0"/>
                <a:cs typeface="Times New Roman" pitchFamily="18" charset="0"/>
              </a:rPr>
              <a:t> Norm and Simple Least Squares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05		A Priori Information and Weighted Least Squared</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06		Resolution and Generalized Inverses</a:t>
            </a:r>
          </a:p>
          <a:p>
            <a:pPr>
              <a:spcBef>
                <a:spcPts val="100"/>
              </a:spcBef>
              <a:buFontTx/>
              <a:buNone/>
            </a:pPr>
            <a:r>
              <a:rPr lang="en-US" sz="1600" dirty="0" smtClean="0">
                <a:latin typeface="Times New Roman" pitchFamily="18" charset="0"/>
                <a:cs typeface="Times New Roman" pitchFamily="18" charset="0"/>
              </a:rPr>
              <a:t>Lecture 07		Backus-Gilbert Inverse and the Trade Off of Resolution and Variance</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08		The Principle of Maximum Likelihood</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09		Inexact Theories</a:t>
            </a:r>
          </a:p>
          <a:p>
            <a:pPr>
              <a:spcBef>
                <a:spcPts val="100"/>
              </a:spcBef>
              <a:buFontTx/>
              <a:buNone/>
            </a:pPr>
            <a:r>
              <a:rPr lang="en-US" sz="1600" dirty="0" smtClean="0">
                <a:latin typeface="Times New Roman" pitchFamily="18" charset="0"/>
                <a:cs typeface="Times New Roman" pitchFamily="18" charset="0"/>
              </a:rPr>
              <a:t>Lecture 10		Prior Covariance and Gaussian Process Regression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11		Non-uniqueness and Localized Averages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12		Vector Spaces and Singular Value Decomposition</a:t>
            </a:r>
          </a:p>
          <a:p>
            <a:pPr>
              <a:spcBef>
                <a:spcPts val="100"/>
              </a:spcBef>
              <a:buFontTx/>
              <a:buNone/>
            </a:pPr>
            <a:r>
              <a:rPr lang="en-US" sz="1600" dirty="0" smtClean="0">
                <a:latin typeface="Times New Roman" pitchFamily="18" charset="0"/>
                <a:cs typeface="Times New Roman" pitchFamily="18" charset="0"/>
              </a:rPr>
              <a:t>Lecture 13		Equality and Inequality Constraints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14		L</a:t>
            </a:r>
            <a:r>
              <a:rPr lang="en-US" sz="1600" baseline="-25000" dirty="0" smtClean="0">
                <a:latin typeface="Times New Roman" pitchFamily="18" charset="0"/>
                <a:cs typeface="Times New Roman" pitchFamily="18" charset="0"/>
              </a:rPr>
              <a:t>1</a:t>
            </a:r>
            <a:r>
              <a:rPr lang="en-US" sz="1600" dirty="0" smtClean="0">
                <a:latin typeface="Times New Roman" pitchFamily="18" charset="0"/>
                <a:cs typeface="Times New Roman" pitchFamily="18" charset="0"/>
              </a:rPr>
              <a:t> , L</a:t>
            </a:r>
            <a:r>
              <a:rPr lang="en-US" sz="1600" baseline="-25000" dirty="0" smtClean="0">
                <a:latin typeface="Cambria Math"/>
                <a:ea typeface="Cambria Math"/>
                <a:cs typeface="Times New Roman" pitchFamily="18" charset="0"/>
              </a:rPr>
              <a:t>∞</a:t>
            </a:r>
            <a:r>
              <a:rPr lang="en-US" sz="1600" dirty="0" smtClean="0">
                <a:latin typeface="Times New Roman" pitchFamily="18" charset="0"/>
                <a:cs typeface="Times New Roman" pitchFamily="18" charset="0"/>
              </a:rPr>
              <a:t> Norm Problems and Linear Programming</a:t>
            </a:r>
            <a:r>
              <a:rPr lang="en-US" sz="1600" b="1" dirty="0" smtClean="0">
                <a:latin typeface="Times New Roman" pitchFamily="18" charset="0"/>
                <a:cs typeface="Times New Roman" pitchFamily="18" charset="0"/>
              </a:rPr>
              <a:t/>
            </a:r>
            <a:br>
              <a:rPr lang="en-US" sz="1600" b="1"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15		Nonlinear Problems: Grid and Monte Carlo Searches </a:t>
            </a:r>
            <a:br>
              <a:rPr lang="en-US" sz="1600" dirty="0" smtClean="0">
                <a:latin typeface="Times New Roman" pitchFamily="18" charset="0"/>
                <a:cs typeface="Times New Roman" pitchFamily="18" charset="0"/>
              </a:rPr>
            </a:br>
            <a:r>
              <a:rPr lang="en-US" sz="1600" b="1" dirty="0" smtClean="0">
                <a:latin typeface="Times New Roman" pitchFamily="18" charset="0"/>
                <a:cs typeface="Times New Roman" pitchFamily="18" charset="0"/>
              </a:rPr>
              <a:t>Lecture 16	Nonlinear Problems: Newton’s Method </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17		Nonlinear Problems</a:t>
            </a:r>
            <a:r>
              <a:rPr lang="en-US" sz="1600" smtClean="0">
                <a:latin typeface="Times New Roman" pitchFamily="18" charset="0"/>
                <a:cs typeface="Times New Roman" pitchFamily="18" charset="0"/>
              </a:rPr>
              <a:t>:  MCMC and </a:t>
            </a:r>
            <a:r>
              <a:rPr lang="en-US" sz="1600" dirty="0" smtClean="0">
                <a:latin typeface="Times New Roman" pitchFamily="18" charset="0"/>
                <a:cs typeface="Times New Roman" pitchFamily="18" charset="0"/>
              </a:rPr>
              <a:t>Bootstrap Confidence Intervals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18		Factor Analysis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19		</a:t>
            </a:r>
            <a:r>
              <a:rPr lang="en-US" sz="1600" dirty="0" err="1" smtClean="0">
                <a:latin typeface="Times New Roman" pitchFamily="18" charset="0"/>
                <a:cs typeface="Times New Roman" pitchFamily="18" charset="0"/>
              </a:rPr>
              <a:t>Varimax</a:t>
            </a:r>
            <a:r>
              <a:rPr lang="en-US" sz="1600" dirty="0" smtClean="0">
                <a:latin typeface="Times New Roman" pitchFamily="18" charset="0"/>
                <a:cs typeface="Times New Roman" pitchFamily="18" charset="0"/>
              </a:rPr>
              <a:t> Factors, Empirical Orthogonal Functions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20		Backus-Gilbert Theory for Continuous Problems; Radon’s Problem</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21		Linear Operators and Their </a:t>
            </a:r>
            <a:r>
              <a:rPr lang="en-US" sz="1600" dirty="0" err="1" smtClean="0">
                <a:latin typeface="Times New Roman" pitchFamily="18" charset="0"/>
                <a:cs typeface="Times New Roman" pitchFamily="18" charset="0"/>
              </a:rPr>
              <a:t>Adjoints</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22		</a:t>
            </a:r>
            <a:r>
              <a:rPr lang="en-US" sz="1600" dirty="0" err="1" smtClean="0">
                <a:latin typeface="Times New Roman" pitchFamily="18" charset="0"/>
                <a:cs typeface="Times New Roman" pitchFamily="18" charset="0"/>
              </a:rPr>
              <a:t>Fr</a:t>
            </a:r>
            <a:r>
              <a:rPr lang="en-US" sz="1600" dirty="0" err="1" smtClean="0">
                <a:latin typeface="Times New Roman"/>
                <a:cs typeface="Times New Roman"/>
              </a:rPr>
              <a:t>é</a:t>
            </a:r>
            <a:r>
              <a:rPr lang="en-US" sz="1600" dirty="0" err="1" smtClean="0">
                <a:latin typeface="Times New Roman" pitchFamily="18" charset="0"/>
                <a:cs typeface="Times New Roman" pitchFamily="18" charset="0"/>
              </a:rPr>
              <a:t>chet</a:t>
            </a:r>
            <a:r>
              <a:rPr lang="en-US" sz="1600" dirty="0" smtClean="0">
                <a:latin typeface="Times New Roman" pitchFamily="18" charset="0"/>
                <a:cs typeface="Times New Roman" pitchFamily="18" charset="0"/>
              </a:rPr>
              <a:t> Derivatives</a:t>
            </a:r>
          </a:p>
          <a:p>
            <a:pPr>
              <a:spcBef>
                <a:spcPts val="100"/>
              </a:spcBef>
              <a:buFontTx/>
              <a:buNone/>
            </a:pPr>
            <a:r>
              <a:rPr lang="en-US" sz="1600" dirty="0" smtClean="0">
                <a:latin typeface="Times New Roman" pitchFamily="18" charset="0"/>
                <a:cs typeface="Times New Roman" pitchFamily="18" charset="0"/>
              </a:rPr>
              <a:t>Lecture 23		Estimating a Parameter in a Differential Equation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24 	Exemplary Inverse Problems, incl. Filter Design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25 	Exemplary Inverse Problems, incl. Earthquake Location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26 	Exemplary Inverse Problems, incl. </a:t>
            </a:r>
            <a:r>
              <a:rPr lang="en-US" sz="1600" dirty="0" err="1" smtClean="0">
                <a:latin typeface="Times New Roman" pitchFamily="18" charset="0"/>
                <a:cs typeface="Times New Roman" pitchFamily="18" charset="0"/>
              </a:rPr>
              <a:t>Vibrational</a:t>
            </a:r>
            <a:r>
              <a:rPr lang="en-US" sz="1600" dirty="0" smtClean="0">
                <a:latin typeface="Times New Roman" pitchFamily="18" charset="0"/>
                <a:cs typeface="Times New Roman" pitchFamily="18" charset="0"/>
              </a:rPr>
              <a:t> Problems</a:t>
            </a:r>
            <a:endParaRPr lang="en-US" sz="1600" dirty="0">
              <a:latin typeface="Times New Roman" pitchFamily="18" charset="0"/>
              <a:cs typeface="Times New Roman" pitchFamily="18" charset="0"/>
            </a:endParaRPr>
          </a:p>
        </p:txBody>
      </p:sp>
    </p:spTree>
    <p:extLst>
      <p:ext uri="{BB962C8B-B14F-4D97-AF65-F5344CB8AC3E}">
        <p14:creationId xmlns:p14="http://schemas.microsoft.com/office/powerpoint/2010/main" val="42882667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533400" y="685800"/>
            <a:ext cx="8172450" cy="5532120"/>
            <a:chOff x="609600" y="106680"/>
            <a:chExt cx="8172450" cy="5532120"/>
          </a:xfrm>
        </p:grpSpPr>
        <p:pic>
          <p:nvPicPr>
            <p:cNvPr id="2050" name="Picture 2"/>
            <p:cNvPicPr>
              <a:picLocks noChangeAspect="1" noChangeArrowheads="1"/>
            </p:cNvPicPr>
            <p:nvPr/>
          </p:nvPicPr>
          <p:blipFill>
            <a:blip r:embed="rId3" cstate="print"/>
            <a:srcRect l="4286" r="8571"/>
            <a:stretch>
              <a:fillRect/>
            </a:stretch>
          </p:blipFill>
          <p:spPr bwMode="auto">
            <a:xfrm>
              <a:off x="609600" y="1638300"/>
              <a:ext cx="4648200" cy="4000500"/>
            </a:xfrm>
            <a:prstGeom prst="rect">
              <a:avLst/>
            </a:prstGeom>
            <a:noFill/>
            <a:ln w="9525">
              <a:noFill/>
              <a:miter lim="800000"/>
              <a:headEnd/>
              <a:tailEnd/>
            </a:ln>
            <a:effectLst/>
          </p:spPr>
        </p:pic>
        <p:pic>
          <p:nvPicPr>
            <p:cNvPr id="2052" name="Picture 4"/>
            <p:cNvPicPr>
              <a:picLocks noChangeAspect="1" noChangeArrowheads="1"/>
            </p:cNvPicPr>
            <p:nvPr/>
          </p:nvPicPr>
          <p:blipFill>
            <a:blip r:embed="rId4" cstate="print"/>
            <a:srcRect t="2133" r="6145" b="6133"/>
            <a:stretch>
              <a:fillRect/>
            </a:stretch>
          </p:blipFill>
          <p:spPr bwMode="auto">
            <a:xfrm>
              <a:off x="5257800" y="2270760"/>
              <a:ext cx="3200400" cy="3276600"/>
            </a:xfrm>
            <a:prstGeom prst="rect">
              <a:avLst/>
            </a:prstGeom>
            <a:noFill/>
            <a:ln w="9525">
              <a:noFill/>
              <a:miter lim="800000"/>
              <a:headEnd/>
              <a:tailEnd/>
            </a:ln>
            <a:effectLst/>
          </p:spPr>
        </p:pic>
        <p:pic>
          <p:nvPicPr>
            <p:cNvPr id="7" name="Picture 8"/>
            <p:cNvPicPr>
              <a:picLocks noChangeAspect="1" noChangeArrowheads="1"/>
            </p:cNvPicPr>
            <p:nvPr/>
          </p:nvPicPr>
          <p:blipFill>
            <a:blip r:embed="rId5" cstate="print"/>
            <a:srcRect l="9366" r="7902"/>
            <a:stretch>
              <a:fillRect/>
            </a:stretch>
          </p:blipFill>
          <p:spPr bwMode="auto">
            <a:xfrm>
              <a:off x="704850" y="342900"/>
              <a:ext cx="8077200" cy="1352550"/>
            </a:xfrm>
            <a:prstGeom prst="rect">
              <a:avLst/>
            </a:prstGeom>
            <a:noFill/>
            <a:ln w="9525">
              <a:noFill/>
              <a:miter lim="800000"/>
              <a:headEnd/>
              <a:tailEnd/>
            </a:ln>
            <a:effectLst/>
          </p:spPr>
        </p:pic>
        <p:sp>
          <p:nvSpPr>
            <p:cNvPr id="9" name="TextBox 8"/>
            <p:cNvSpPr txBox="1"/>
            <p:nvPr/>
          </p:nvSpPr>
          <p:spPr>
            <a:xfrm>
              <a:off x="963930" y="106680"/>
              <a:ext cx="63627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(A)</a:t>
              </a:r>
              <a:endParaRPr lang="en-US" sz="1200" dirty="0">
                <a:latin typeface="Times New Roman" pitchFamily="18" charset="0"/>
                <a:cs typeface="Times New Roman" pitchFamily="18" charset="0"/>
              </a:endParaRPr>
            </a:p>
          </p:txBody>
        </p:sp>
        <p:sp>
          <p:nvSpPr>
            <p:cNvPr id="10" name="TextBox 9"/>
            <p:cNvSpPr txBox="1"/>
            <p:nvPr/>
          </p:nvSpPr>
          <p:spPr>
            <a:xfrm>
              <a:off x="941070" y="1570851"/>
              <a:ext cx="81153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(B)</a:t>
              </a:r>
              <a:endParaRPr lang="en-US" sz="1200" dirty="0">
                <a:latin typeface="Times New Roman" pitchFamily="18" charset="0"/>
                <a:cs typeface="Times New Roman" pitchFamily="18" charset="0"/>
              </a:endParaRPr>
            </a:p>
          </p:txBody>
        </p:sp>
        <p:sp>
          <p:nvSpPr>
            <p:cNvPr id="11" name="TextBox 10"/>
            <p:cNvSpPr txBox="1"/>
            <p:nvPr/>
          </p:nvSpPr>
          <p:spPr>
            <a:xfrm>
              <a:off x="5642610" y="2065020"/>
              <a:ext cx="52959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(C)</a:t>
              </a:r>
              <a:endParaRPr lang="en-US" sz="1200" dirty="0">
                <a:latin typeface="Times New Roman" pitchFamily="18" charset="0"/>
                <a:cs typeface="Times New Roman" pitchFamily="18" charset="0"/>
              </a:endParaRPr>
            </a:p>
          </p:txBody>
        </p:sp>
        <p:sp>
          <p:nvSpPr>
            <p:cNvPr id="13" name="Oval 12"/>
            <p:cNvSpPr/>
            <p:nvPr/>
          </p:nvSpPr>
          <p:spPr>
            <a:xfrm>
              <a:off x="3719503" y="3902384"/>
              <a:ext cx="45719" cy="45719"/>
            </a:xfrm>
            <a:prstGeom prst="ellipse">
              <a:avLst/>
            </a:prstGeom>
            <a:solidFill>
              <a:srgbClr val="19FF0D"/>
            </a:solidFill>
            <a:ln>
              <a:solidFill>
                <a:srgbClr val="19FF0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8229600" cy="1143000"/>
          </a:xfrm>
        </p:spPr>
        <p:txBody>
          <a:bodyPr>
            <a:normAutofit/>
          </a:bodyPr>
          <a:lstStyle/>
          <a:p>
            <a:r>
              <a:rPr lang="en-US" dirty="0" smtClean="0">
                <a:latin typeface="Times New Roman" pitchFamily="18" charset="0"/>
                <a:ea typeface="Cambria Math" pitchFamily="18" charset="0"/>
                <a:cs typeface="Times New Roman" pitchFamily="18" charset="0"/>
              </a:rPr>
              <a:t>often, the convergence is very rapid</a:t>
            </a:r>
            <a:endParaRPr lang="en-US" dirty="0">
              <a:latin typeface="Times New Roman"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8229600" cy="1143000"/>
          </a:xfrm>
        </p:spPr>
        <p:txBody>
          <a:bodyPr>
            <a:normAutofit/>
          </a:bodyPr>
          <a:lstStyle/>
          <a:p>
            <a:r>
              <a:rPr lang="en-US" dirty="0" smtClean="0">
                <a:latin typeface="Times New Roman" pitchFamily="18" charset="0"/>
                <a:ea typeface="Cambria Math" pitchFamily="18" charset="0"/>
                <a:cs typeface="Times New Roman" pitchFamily="18" charset="0"/>
              </a:rPr>
              <a:t>often, the convergence is very rapid</a:t>
            </a:r>
            <a:endParaRPr lang="en-US" dirty="0">
              <a:latin typeface="Times New Roman" pitchFamily="18" charset="0"/>
              <a:ea typeface="Cambria Math" pitchFamily="18" charset="0"/>
              <a:cs typeface="Times New Roman" pitchFamily="18" charset="0"/>
            </a:endParaRPr>
          </a:p>
        </p:txBody>
      </p:sp>
      <p:sp>
        <p:nvSpPr>
          <p:cNvPr id="3" name="Content Placeholder 2"/>
          <p:cNvSpPr>
            <a:spLocks noGrp="1"/>
          </p:cNvSpPr>
          <p:nvPr>
            <p:ph idx="1"/>
          </p:nvPr>
        </p:nvSpPr>
        <p:spPr>
          <a:xfrm>
            <a:off x="0" y="4038600"/>
            <a:ext cx="9144000" cy="1905000"/>
          </a:xfrm>
        </p:spPr>
        <p:txBody>
          <a:bodyPr>
            <a:normAutofit fontScale="92500" lnSpcReduction="20000"/>
          </a:bodyPr>
          <a:lstStyle/>
          <a:p>
            <a:pPr algn="ctr">
              <a:buNone/>
            </a:pPr>
            <a:r>
              <a:rPr lang="en-US" dirty="0" smtClean="0">
                <a:solidFill>
                  <a:srgbClr val="FF0000"/>
                </a:solidFill>
                <a:latin typeface="Times New Roman" pitchFamily="18" charset="0"/>
                <a:cs typeface="Times New Roman" pitchFamily="18" charset="0"/>
              </a:rPr>
              <a:t>but</a:t>
            </a:r>
          </a:p>
          <a:p>
            <a:pPr algn="ctr">
              <a:buNone/>
            </a:pPr>
            <a:r>
              <a:rPr lang="en-US" dirty="0" smtClean="0">
                <a:solidFill>
                  <a:srgbClr val="FF0000"/>
                </a:solidFill>
                <a:latin typeface="Times New Roman" pitchFamily="18" charset="0"/>
                <a:cs typeface="Times New Roman" pitchFamily="18" charset="0"/>
              </a:rPr>
              <a:t>sometimes the solution converges to a local minimum</a:t>
            </a:r>
          </a:p>
          <a:p>
            <a:pPr algn="ctr">
              <a:buNone/>
            </a:pPr>
            <a:r>
              <a:rPr lang="en-US" dirty="0" smtClean="0">
                <a:solidFill>
                  <a:srgbClr val="FF0000"/>
                </a:solidFill>
                <a:latin typeface="Times New Roman" pitchFamily="18" charset="0"/>
                <a:cs typeface="Times New Roman" pitchFamily="18" charset="0"/>
              </a:rPr>
              <a:t>and</a:t>
            </a:r>
          </a:p>
          <a:p>
            <a:pPr algn="ctr">
              <a:buNone/>
            </a:pPr>
            <a:r>
              <a:rPr lang="en-US" dirty="0" smtClean="0">
                <a:solidFill>
                  <a:srgbClr val="FF0000"/>
                </a:solidFill>
                <a:latin typeface="Times New Roman" pitchFamily="18" charset="0"/>
                <a:cs typeface="Times New Roman" pitchFamily="18" charset="0"/>
              </a:rPr>
              <a:t>sometimes it even diverges</a:t>
            </a:r>
            <a:endParaRPr lang="en-US"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47800"/>
            <a:ext cx="8229600" cy="4876800"/>
          </a:xfrm>
        </p:spPr>
        <p:txBody>
          <a:bodyPr>
            <a:normAutofit fontScale="25000" lnSpcReduction="20000"/>
          </a:bodyPr>
          <a:lstStyle/>
          <a:p>
            <a:pPr>
              <a:buNone/>
            </a:pPr>
            <a:r>
              <a:rPr lang="en-US" sz="8600" b="1" dirty="0" smtClean="0">
                <a:latin typeface="Courier New" pitchFamily="49" charset="0"/>
                <a:cs typeface="Courier New" pitchFamily="49" charset="0"/>
              </a:rPr>
              <a:t>mg = [1, 1</a:t>
            </a:r>
            <a:r>
              <a:rPr lang="en-US" sz="8600" b="1" dirty="0" smtClean="0">
                <a:latin typeface="Courier New" pitchFamily="49" charset="0"/>
                <a:cs typeface="Courier New" pitchFamily="49" charset="0"/>
              </a:rPr>
              <a:t>]’; % initial </a:t>
            </a:r>
            <a:r>
              <a:rPr lang="en-US" sz="8600" b="1" dirty="0" err="1" smtClean="0">
                <a:latin typeface="Courier New" pitchFamily="49" charset="0"/>
                <a:cs typeface="Courier New" pitchFamily="49" charset="0"/>
              </a:rPr>
              <a:t>giess</a:t>
            </a:r>
            <a:endParaRPr lang="en-US" sz="8600" b="1" dirty="0" smtClean="0">
              <a:latin typeface="Courier New" pitchFamily="49" charset="0"/>
              <a:cs typeface="Courier New" pitchFamily="49" charset="0"/>
            </a:endParaRPr>
          </a:p>
          <a:p>
            <a:pPr>
              <a:buNone/>
            </a:pPr>
            <a:r>
              <a:rPr lang="en-US" sz="8600" b="1" dirty="0" smtClean="0">
                <a:latin typeface="Courier New" pitchFamily="49" charset="0"/>
                <a:cs typeface="Courier New" pitchFamily="49" charset="0"/>
              </a:rPr>
              <a:t>G = zeros(N,M);</a:t>
            </a:r>
          </a:p>
          <a:p>
            <a:pPr>
              <a:buNone/>
            </a:pPr>
            <a:r>
              <a:rPr lang="en-US" sz="8600" b="1" dirty="0" smtClean="0">
                <a:latin typeface="Courier New" pitchFamily="49" charset="0"/>
                <a:cs typeface="Courier New" pitchFamily="49" charset="0"/>
              </a:rPr>
              <a:t>for k = [1:Niter</a:t>
            </a:r>
            <a:r>
              <a:rPr lang="en-US" sz="8600" b="1" dirty="0" smtClean="0">
                <a:latin typeface="Courier New" pitchFamily="49" charset="0"/>
                <a:cs typeface="Courier New" pitchFamily="49" charset="0"/>
              </a:rPr>
              <a:t>]</a:t>
            </a:r>
          </a:p>
          <a:p>
            <a:pPr>
              <a:buNone/>
            </a:pPr>
            <a:r>
              <a:rPr lang="en-US" sz="8600" b="1" dirty="0">
                <a:latin typeface="Courier New" pitchFamily="49" charset="0"/>
                <a:cs typeface="Courier New" pitchFamily="49" charset="0"/>
              </a:rPr>
              <a:t> </a:t>
            </a:r>
            <a:r>
              <a:rPr lang="en-US" sz="8600" b="1" dirty="0" smtClean="0">
                <a:latin typeface="Courier New" pitchFamily="49" charset="0"/>
                <a:cs typeface="Courier New" pitchFamily="49" charset="0"/>
              </a:rPr>
              <a:t>   % predicted data</a:t>
            </a:r>
            <a:endParaRPr lang="en-US" sz="8600" b="1" dirty="0" smtClean="0">
              <a:latin typeface="Courier New" pitchFamily="49" charset="0"/>
              <a:cs typeface="Courier New" pitchFamily="49" charset="0"/>
            </a:endParaRPr>
          </a:p>
          <a:p>
            <a:pPr>
              <a:buNone/>
            </a:pPr>
            <a:r>
              <a:rPr lang="en-US" sz="8600" b="1" dirty="0" smtClean="0">
                <a:latin typeface="Courier New" pitchFamily="49" charset="0"/>
                <a:cs typeface="Courier New" pitchFamily="49" charset="0"/>
              </a:rPr>
              <a:t>    dg = sin( w0*mg(1)*x) + mg(1)*mg(2);</a:t>
            </a:r>
          </a:p>
          <a:p>
            <a:pPr>
              <a:buNone/>
            </a:pPr>
            <a:r>
              <a:rPr lang="en-US" sz="8600" b="1" dirty="0" smtClean="0">
                <a:latin typeface="Courier New" pitchFamily="49" charset="0"/>
                <a:cs typeface="Courier New" pitchFamily="49" charset="0"/>
              </a:rPr>
              <a:t>    </a:t>
            </a:r>
            <a:r>
              <a:rPr lang="en-US" sz="8600" b="1" dirty="0" err="1" smtClean="0">
                <a:latin typeface="Courier New" pitchFamily="49" charset="0"/>
                <a:cs typeface="Courier New" pitchFamily="49" charset="0"/>
              </a:rPr>
              <a:t>dd</a:t>
            </a:r>
            <a:r>
              <a:rPr lang="en-US" sz="8600" b="1" dirty="0" smtClean="0">
                <a:latin typeface="Courier New" pitchFamily="49" charset="0"/>
                <a:cs typeface="Courier New" pitchFamily="49" charset="0"/>
              </a:rPr>
              <a:t> = dobs-dg;</a:t>
            </a:r>
          </a:p>
          <a:p>
            <a:pPr>
              <a:buNone/>
            </a:pPr>
            <a:r>
              <a:rPr lang="en-US" sz="8600" b="1" dirty="0" smtClean="0">
                <a:latin typeface="Courier New" pitchFamily="49" charset="0"/>
                <a:cs typeface="Courier New" pitchFamily="49" charset="0"/>
              </a:rPr>
              <a:t>    </a:t>
            </a:r>
            <a:r>
              <a:rPr lang="en-US" sz="8600" b="1" dirty="0" err="1" smtClean="0">
                <a:latin typeface="Courier New" pitchFamily="49" charset="0"/>
                <a:cs typeface="Courier New" pitchFamily="49" charset="0"/>
              </a:rPr>
              <a:t>Eg</a:t>
            </a:r>
            <a:r>
              <a:rPr lang="en-US" sz="8600" b="1" dirty="0" smtClean="0">
                <a:latin typeface="Courier New" pitchFamily="49" charset="0"/>
                <a:cs typeface="Courier New" pitchFamily="49" charset="0"/>
              </a:rPr>
              <a:t>=</a:t>
            </a:r>
            <a:r>
              <a:rPr lang="en-US" sz="8600" b="1" dirty="0" err="1" smtClean="0">
                <a:latin typeface="Courier New" pitchFamily="49" charset="0"/>
                <a:cs typeface="Courier New" pitchFamily="49" charset="0"/>
              </a:rPr>
              <a:t>dd</a:t>
            </a:r>
            <a:r>
              <a:rPr lang="en-US" sz="8600" b="1" dirty="0" smtClean="0">
                <a:latin typeface="Courier New" pitchFamily="49" charset="0"/>
                <a:cs typeface="Courier New" pitchFamily="49" charset="0"/>
              </a:rPr>
              <a:t>'*</a:t>
            </a:r>
            <a:r>
              <a:rPr lang="en-US" sz="8600" b="1" dirty="0" err="1" smtClean="0">
                <a:latin typeface="Courier New" pitchFamily="49" charset="0"/>
                <a:cs typeface="Courier New" pitchFamily="49" charset="0"/>
              </a:rPr>
              <a:t>dd</a:t>
            </a:r>
            <a:r>
              <a:rPr lang="en-US" sz="8600" b="1" dirty="0" smtClean="0">
                <a:latin typeface="Courier New" pitchFamily="49" charset="0"/>
                <a:cs typeface="Courier New" pitchFamily="49" charset="0"/>
              </a:rPr>
              <a:t>;</a:t>
            </a:r>
            <a:endParaRPr lang="en-US" sz="8600" b="1" dirty="0" smtClean="0">
              <a:latin typeface="Courier New" pitchFamily="49" charset="0"/>
              <a:cs typeface="Courier New" pitchFamily="49" charset="0"/>
            </a:endParaRPr>
          </a:p>
          <a:p>
            <a:pPr>
              <a:buNone/>
            </a:pPr>
            <a:r>
              <a:rPr lang="en-US" sz="8600" b="1" dirty="0" smtClean="0">
                <a:latin typeface="Courier New" pitchFamily="49" charset="0"/>
                <a:cs typeface="Courier New" pitchFamily="49" charset="0"/>
              </a:rPr>
              <a:t>    G = zeros(N,2</a:t>
            </a:r>
            <a:r>
              <a:rPr lang="en-US" sz="8600" b="1" dirty="0" smtClean="0">
                <a:latin typeface="Courier New" pitchFamily="49" charset="0"/>
                <a:cs typeface="Courier New" pitchFamily="49" charset="0"/>
              </a:rPr>
              <a:t>); % data kernel</a:t>
            </a:r>
            <a:endParaRPr lang="en-US" sz="8600" b="1" dirty="0" smtClean="0">
              <a:latin typeface="Courier New" pitchFamily="49" charset="0"/>
              <a:cs typeface="Courier New" pitchFamily="49" charset="0"/>
            </a:endParaRPr>
          </a:p>
          <a:p>
            <a:pPr>
              <a:buNone/>
            </a:pPr>
            <a:r>
              <a:rPr lang="en-US" sz="8600" b="1" dirty="0" smtClean="0">
                <a:latin typeface="Courier New" pitchFamily="49" charset="0"/>
                <a:cs typeface="Courier New" pitchFamily="49" charset="0"/>
              </a:rPr>
              <a:t>    G(:,1) = w0*x.*</a:t>
            </a:r>
            <a:r>
              <a:rPr lang="en-US" sz="8600" b="1" dirty="0" err="1" smtClean="0">
                <a:latin typeface="Courier New" pitchFamily="49" charset="0"/>
                <a:cs typeface="Courier New" pitchFamily="49" charset="0"/>
              </a:rPr>
              <a:t>cos</a:t>
            </a:r>
            <a:r>
              <a:rPr lang="en-US" sz="8600" b="1" dirty="0" smtClean="0">
                <a:latin typeface="Courier New" pitchFamily="49" charset="0"/>
                <a:cs typeface="Courier New" pitchFamily="49" charset="0"/>
              </a:rPr>
              <a:t>(w0*mg(1)*x) + mg(2);</a:t>
            </a:r>
          </a:p>
          <a:p>
            <a:pPr>
              <a:buNone/>
            </a:pPr>
            <a:r>
              <a:rPr lang="en-US" sz="8600" b="1" dirty="0" smtClean="0">
                <a:latin typeface="Courier New" pitchFamily="49" charset="0"/>
                <a:cs typeface="Courier New" pitchFamily="49" charset="0"/>
              </a:rPr>
              <a:t>    G(:,2) = mg(2)*ones(N,1</a:t>
            </a:r>
            <a:r>
              <a:rPr lang="en-US" sz="8600" b="1" dirty="0" smtClean="0">
                <a:latin typeface="Courier New" pitchFamily="49" charset="0"/>
                <a:cs typeface="Courier New" pitchFamily="49" charset="0"/>
              </a:rPr>
              <a:t>);</a:t>
            </a:r>
            <a:endParaRPr lang="en-US" sz="8600" b="1" dirty="0" smtClean="0">
              <a:latin typeface="Courier New" pitchFamily="49" charset="0"/>
              <a:cs typeface="Courier New" pitchFamily="49" charset="0"/>
            </a:endParaRPr>
          </a:p>
          <a:p>
            <a:pPr>
              <a:buNone/>
            </a:pPr>
            <a:r>
              <a:rPr lang="en-US" sz="8600" b="1" dirty="0" smtClean="0">
                <a:latin typeface="Courier New" pitchFamily="49" charset="0"/>
                <a:cs typeface="Courier New" pitchFamily="49" charset="0"/>
              </a:rPr>
              <a:t>    % least squares solution</a:t>
            </a:r>
          </a:p>
          <a:p>
            <a:pPr>
              <a:buNone/>
            </a:pPr>
            <a:r>
              <a:rPr lang="en-US" sz="8600" b="1" dirty="0" smtClean="0">
                <a:latin typeface="Courier New" pitchFamily="49" charset="0"/>
                <a:cs typeface="Courier New" pitchFamily="49" charset="0"/>
              </a:rPr>
              <a:t>    dm = (G'*G)\(G'*</a:t>
            </a:r>
            <a:r>
              <a:rPr lang="en-US" sz="8600" b="1" dirty="0" err="1" smtClean="0">
                <a:latin typeface="Courier New" pitchFamily="49" charset="0"/>
                <a:cs typeface="Courier New" pitchFamily="49" charset="0"/>
              </a:rPr>
              <a:t>dd</a:t>
            </a:r>
            <a:r>
              <a:rPr lang="en-US" sz="8600" b="1" dirty="0" smtClean="0">
                <a:latin typeface="Courier New" pitchFamily="49" charset="0"/>
                <a:cs typeface="Courier New" pitchFamily="49" charset="0"/>
              </a:rPr>
              <a:t>);</a:t>
            </a:r>
            <a:endParaRPr lang="en-US" sz="8600" b="1" dirty="0" smtClean="0">
              <a:latin typeface="Courier New" pitchFamily="49" charset="0"/>
              <a:cs typeface="Courier New" pitchFamily="49" charset="0"/>
            </a:endParaRPr>
          </a:p>
          <a:p>
            <a:pPr>
              <a:buNone/>
            </a:pPr>
            <a:r>
              <a:rPr lang="en-US" sz="8600" b="1" dirty="0" smtClean="0">
                <a:latin typeface="Courier New" pitchFamily="49" charset="0"/>
                <a:cs typeface="Courier New" pitchFamily="49" charset="0"/>
              </a:rPr>
              <a:t>    % update</a:t>
            </a:r>
          </a:p>
          <a:p>
            <a:pPr>
              <a:buNone/>
            </a:pPr>
            <a:r>
              <a:rPr lang="en-US" sz="8600" b="1" dirty="0" smtClean="0">
                <a:latin typeface="Courier New" pitchFamily="49" charset="0"/>
                <a:cs typeface="Courier New" pitchFamily="49" charset="0"/>
              </a:rPr>
              <a:t>    mg = </a:t>
            </a:r>
            <a:r>
              <a:rPr lang="en-US" sz="8600" b="1" dirty="0" err="1" smtClean="0">
                <a:latin typeface="Courier New" pitchFamily="49" charset="0"/>
                <a:cs typeface="Courier New" pitchFamily="49" charset="0"/>
              </a:rPr>
              <a:t>mg+dm</a:t>
            </a:r>
            <a:r>
              <a:rPr lang="en-US" sz="8600" b="1" dirty="0" smtClean="0">
                <a:latin typeface="Courier New" pitchFamily="49" charset="0"/>
                <a:cs typeface="Courier New" pitchFamily="49" charset="0"/>
              </a:rPr>
              <a:t>;</a:t>
            </a:r>
            <a:endParaRPr lang="en-US" sz="9600" b="1" dirty="0" smtClean="0">
              <a:latin typeface="Courier New" pitchFamily="49" charset="0"/>
              <a:cs typeface="Courier New" pitchFamily="49" charset="0"/>
            </a:endParaRPr>
          </a:p>
          <a:p>
            <a:pPr>
              <a:buNone/>
            </a:pPr>
            <a:r>
              <a:rPr lang="en-US" sz="9600" b="1" dirty="0" smtClean="0">
                <a:latin typeface="Courier New" pitchFamily="49" charset="0"/>
                <a:cs typeface="Courier New" pitchFamily="49" charset="0"/>
              </a:rPr>
              <a:t>end</a:t>
            </a:r>
            <a:endParaRPr lang="en-US" dirty="0"/>
          </a:p>
        </p:txBody>
      </p:sp>
      <p:sp>
        <p:nvSpPr>
          <p:cNvPr id="4" name="Title 1"/>
          <p:cNvSpPr>
            <a:spLocks noGrp="1"/>
          </p:cNvSpPr>
          <p:nvPr>
            <p:ph type="title"/>
          </p:nvPr>
        </p:nvSpPr>
        <p:spPr>
          <a:xfrm>
            <a:off x="381000" y="304800"/>
            <a:ext cx="8229600" cy="1143000"/>
          </a:xfrm>
        </p:spPr>
        <p:txBody>
          <a:bodyPr>
            <a:normAutofit/>
          </a:bodyPr>
          <a:lstStyle/>
          <a:p>
            <a:r>
              <a:rPr lang="en-US" dirty="0" smtClean="0">
                <a:latin typeface="Times New Roman" pitchFamily="18" charset="0"/>
                <a:ea typeface="Cambria Math" pitchFamily="18" charset="0"/>
                <a:cs typeface="Times New Roman" pitchFamily="18" charset="0"/>
              </a:rPr>
              <a:t>MATLAB</a:t>
            </a:r>
            <a:r>
              <a:rPr lang="en-US" baseline="30000" dirty="0" smtClean="0">
                <a:latin typeface="Times New Roman" pitchFamily="18" charset="0"/>
                <a:ea typeface="Cambria Math" pitchFamily="18" charset="0"/>
                <a:cs typeface="Times New Roman" pitchFamily="18" charset="0"/>
              </a:rPr>
              <a:t>®</a:t>
            </a:r>
            <a:endParaRPr lang="en-US" baseline="30000" dirty="0">
              <a:latin typeface="Times New Roman"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229600" cy="5715000"/>
          </a:xfrm>
        </p:spPr>
        <p:txBody>
          <a:bodyPr>
            <a:normAutofit fontScale="25000" lnSpcReduction="20000"/>
          </a:bodyPr>
          <a:lstStyle/>
          <a:p>
            <a:pPr>
              <a:buNone/>
            </a:pPr>
            <a:r>
              <a:rPr lang="en-US" sz="8600" b="1" dirty="0">
                <a:latin typeface="Courier New" pitchFamily="49" charset="0"/>
                <a:cs typeface="Courier New" pitchFamily="49" charset="0"/>
              </a:rPr>
              <a:t>mg=</a:t>
            </a:r>
            <a:r>
              <a:rPr lang="en-US" sz="8600" b="1" dirty="0" err="1">
                <a:latin typeface="Courier New" pitchFamily="49" charset="0"/>
                <a:cs typeface="Courier New" pitchFamily="49" charset="0"/>
              </a:rPr>
              <a:t>gda_cvec</a:t>
            </a:r>
            <a:r>
              <a:rPr lang="en-US" sz="8600" b="1" dirty="0">
                <a:latin typeface="Courier New" pitchFamily="49" charset="0"/>
                <a:cs typeface="Courier New" pitchFamily="49" charset="0"/>
              </a:rPr>
              <a:t>(1.1,0.95); </a:t>
            </a:r>
          </a:p>
          <a:p>
            <a:pPr>
              <a:buNone/>
            </a:pPr>
            <a:r>
              <a:rPr lang="en-US" sz="8600" b="1" dirty="0" smtClean="0">
                <a:latin typeface="Courier New" pitchFamily="49" charset="0"/>
                <a:cs typeface="Courier New" pitchFamily="49" charset="0"/>
              </a:rPr>
              <a:t>for k in range(Niter):</a:t>
            </a:r>
          </a:p>
          <a:p>
            <a:pPr>
              <a:buNone/>
            </a:pPr>
            <a:r>
              <a:rPr lang="en-US" sz="8600" b="1" dirty="0">
                <a:latin typeface="Courier New" pitchFamily="49" charset="0"/>
                <a:cs typeface="Courier New" pitchFamily="49" charset="0"/>
              </a:rPr>
              <a:t> </a:t>
            </a:r>
            <a:r>
              <a:rPr lang="en-US" sz="8600" b="1" dirty="0" smtClean="0">
                <a:latin typeface="Courier New" pitchFamily="49" charset="0"/>
                <a:cs typeface="Courier New" pitchFamily="49" charset="0"/>
              </a:rPr>
              <a:t> # predicted data</a:t>
            </a:r>
          </a:p>
          <a:p>
            <a:pPr>
              <a:buNone/>
            </a:pPr>
            <a:r>
              <a:rPr lang="en-US" sz="8600" b="1" dirty="0">
                <a:latin typeface="Courier New" pitchFamily="49" charset="0"/>
                <a:cs typeface="Courier New" pitchFamily="49" charset="0"/>
              </a:rPr>
              <a:t>	</a:t>
            </a:r>
            <a:r>
              <a:rPr lang="en-US" sz="8600" b="1" dirty="0" smtClean="0">
                <a:latin typeface="Courier New" pitchFamily="49" charset="0"/>
                <a:cs typeface="Courier New" pitchFamily="49" charset="0"/>
              </a:rPr>
              <a:t>dg </a:t>
            </a:r>
            <a:r>
              <a:rPr lang="en-US" sz="8600" b="1" dirty="0">
                <a:latin typeface="Courier New" pitchFamily="49" charset="0"/>
                <a:cs typeface="Courier New" pitchFamily="49" charset="0"/>
              </a:rPr>
              <a:t>= </a:t>
            </a:r>
            <a:r>
              <a:rPr lang="en-US" sz="8600" b="1" dirty="0" err="1">
                <a:latin typeface="Courier New" pitchFamily="49" charset="0"/>
                <a:cs typeface="Courier New" pitchFamily="49" charset="0"/>
              </a:rPr>
              <a:t>np.sin</a:t>
            </a:r>
            <a:r>
              <a:rPr lang="en-US" sz="8600" b="1" dirty="0">
                <a:latin typeface="Courier New" pitchFamily="49" charset="0"/>
                <a:cs typeface="Courier New" pitchFamily="49" charset="0"/>
              </a:rPr>
              <a:t>( w0*mg[0,0]*x) + mg[0,0]*mg[1,0</a:t>
            </a:r>
            <a:r>
              <a:rPr lang="en-US" sz="8600" b="1" dirty="0" smtClean="0">
                <a:latin typeface="Courier New" pitchFamily="49" charset="0"/>
                <a:cs typeface="Courier New" pitchFamily="49" charset="0"/>
              </a:rPr>
              <a:t>];</a:t>
            </a:r>
          </a:p>
          <a:p>
            <a:pPr>
              <a:buNone/>
            </a:pPr>
            <a:r>
              <a:rPr lang="en-US" sz="8600" b="1" dirty="0">
                <a:latin typeface="Courier New" pitchFamily="49" charset="0"/>
                <a:cs typeface="Courier New" pitchFamily="49" charset="0"/>
              </a:rPr>
              <a:t> </a:t>
            </a:r>
            <a:r>
              <a:rPr lang="en-US" sz="8600" b="1" dirty="0" smtClean="0">
                <a:latin typeface="Courier New" pitchFamily="49" charset="0"/>
                <a:cs typeface="Courier New" pitchFamily="49" charset="0"/>
              </a:rPr>
              <a:t> </a:t>
            </a:r>
            <a:r>
              <a:rPr lang="en-US" sz="8600" b="1" dirty="0" err="1">
                <a:latin typeface="Courier New" pitchFamily="49" charset="0"/>
                <a:cs typeface="Courier New" pitchFamily="49" charset="0"/>
              </a:rPr>
              <a:t>dd</a:t>
            </a:r>
            <a:r>
              <a:rPr lang="en-US" sz="8600" b="1" dirty="0">
                <a:latin typeface="Courier New" pitchFamily="49" charset="0"/>
                <a:cs typeface="Courier New" pitchFamily="49" charset="0"/>
              </a:rPr>
              <a:t> = </a:t>
            </a:r>
            <a:r>
              <a:rPr lang="en-US" sz="8600" b="1" dirty="0" err="1" smtClean="0">
                <a:latin typeface="Courier New" pitchFamily="49" charset="0"/>
                <a:cs typeface="Courier New" pitchFamily="49" charset="0"/>
              </a:rPr>
              <a:t>dobs</a:t>
            </a:r>
            <a:r>
              <a:rPr lang="en-US" sz="8600" b="1" dirty="0" smtClean="0">
                <a:latin typeface="Courier New" pitchFamily="49" charset="0"/>
                <a:cs typeface="Courier New" pitchFamily="49" charset="0"/>
              </a:rPr>
              <a:t>-dg;</a:t>
            </a:r>
          </a:p>
          <a:p>
            <a:pPr>
              <a:buNone/>
            </a:pPr>
            <a:r>
              <a:rPr lang="en-US" sz="8600" b="1" dirty="0" smtClean="0">
                <a:latin typeface="Courier New" pitchFamily="49" charset="0"/>
                <a:cs typeface="Courier New" pitchFamily="49" charset="0"/>
              </a:rPr>
              <a:t>  </a:t>
            </a:r>
            <a:r>
              <a:rPr lang="en-US" sz="8600" b="1" dirty="0" err="1" smtClean="0">
                <a:latin typeface="Courier New" pitchFamily="49" charset="0"/>
                <a:cs typeface="Courier New" pitchFamily="49" charset="0"/>
              </a:rPr>
              <a:t>Eg</a:t>
            </a:r>
            <a:r>
              <a:rPr lang="en-US" sz="8600" b="1" dirty="0" smtClean="0">
                <a:latin typeface="Courier New" pitchFamily="49" charset="0"/>
                <a:cs typeface="Courier New" pitchFamily="49" charset="0"/>
              </a:rPr>
              <a:t>=</a:t>
            </a:r>
            <a:r>
              <a:rPr lang="en-US" sz="8600" b="1" dirty="0" err="1" smtClean="0">
                <a:latin typeface="Courier New" pitchFamily="49" charset="0"/>
                <a:cs typeface="Courier New" pitchFamily="49" charset="0"/>
              </a:rPr>
              <a:t>np.matmul</a:t>
            </a:r>
            <a:r>
              <a:rPr lang="en-US" sz="8600" b="1" dirty="0" smtClean="0">
                <a:latin typeface="Courier New" pitchFamily="49" charset="0"/>
                <a:cs typeface="Courier New" pitchFamily="49" charset="0"/>
              </a:rPr>
              <a:t>(</a:t>
            </a:r>
            <a:r>
              <a:rPr lang="en-US" sz="8600" b="1" dirty="0" err="1" smtClean="0">
                <a:latin typeface="Courier New" pitchFamily="49" charset="0"/>
                <a:cs typeface="Courier New" pitchFamily="49" charset="0"/>
              </a:rPr>
              <a:t>dd.T,dd</a:t>
            </a:r>
            <a:r>
              <a:rPr lang="en-US" sz="8600" b="1" dirty="0" smtClean="0">
                <a:latin typeface="Courier New" pitchFamily="49" charset="0"/>
                <a:cs typeface="Courier New" pitchFamily="49" charset="0"/>
              </a:rPr>
              <a:t>);</a:t>
            </a:r>
          </a:p>
          <a:p>
            <a:pPr>
              <a:buNone/>
            </a:pPr>
            <a:r>
              <a:rPr lang="en-US" sz="8600" b="1" dirty="0">
                <a:latin typeface="Courier New" pitchFamily="49" charset="0"/>
                <a:cs typeface="Courier New" pitchFamily="49" charset="0"/>
              </a:rPr>
              <a:t> </a:t>
            </a:r>
            <a:r>
              <a:rPr lang="en-US" sz="8600" b="1" dirty="0" smtClean="0">
                <a:latin typeface="Courier New" pitchFamily="49" charset="0"/>
                <a:cs typeface="Courier New" pitchFamily="49" charset="0"/>
              </a:rPr>
              <a:t> # data kernel</a:t>
            </a:r>
          </a:p>
          <a:p>
            <a:pPr>
              <a:buNone/>
            </a:pPr>
            <a:r>
              <a:rPr lang="en-US" sz="8600" b="1" dirty="0" smtClean="0">
                <a:latin typeface="Courier New" pitchFamily="49" charset="0"/>
                <a:cs typeface="Courier New" pitchFamily="49" charset="0"/>
              </a:rPr>
              <a:t>  G </a:t>
            </a:r>
            <a:r>
              <a:rPr lang="en-US" sz="8600" b="1" dirty="0">
                <a:latin typeface="Courier New" pitchFamily="49" charset="0"/>
                <a:cs typeface="Courier New" pitchFamily="49" charset="0"/>
              </a:rPr>
              <a:t>= </a:t>
            </a:r>
            <a:r>
              <a:rPr lang="en-US" sz="8600" b="1" dirty="0" err="1">
                <a:latin typeface="Courier New" pitchFamily="49" charset="0"/>
                <a:cs typeface="Courier New" pitchFamily="49" charset="0"/>
              </a:rPr>
              <a:t>np.zeros</a:t>
            </a:r>
            <a:r>
              <a:rPr lang="en-US" sz="8600" b="1" dirty="0">
                <a:latin typeface="Courier New" pitchFamily="49" charset="0"/>
                <a:cs typeface="Courier New" pitchFamily="49" charset="0"/>
              </a:rPr>
              <a:t>((N,2</a:t>
            </a:r>
            <a:r>
              <a:rPr lang="en-US" sz="8600" b="1" dirty="0" smtClean="0">
                <a:latin typeface="Courier New" pitchFamily="49" charset="0"/>
                <a:cs typeface="Courier New" pitchFamily="49" charset="0"/>
              </a:rPr>
              <a:t>)); % data kernel</a:t>
            </a:r>
          </a:p>
          <a:p>
            <a:pPr>
              <a:buNone/>
            </a:pPr>
            <a:r>
              <a:rPr lang="en-US" sz="8600" b="1" dirty="0">
                <a:latin typeface="Courier New" pitchFamily="49" charset="0"/>
                <a:cs typeface="Courier New" pitchFamily="49" charset="0"/>
              </a:rPr>
              <a:t> </a:t>
            </a:r>
            <a:r>
              <a:rPr lang="en-US" sz="8600" b="1" dirty="0" smtClean="0">
                <a:latin typeface="Courier New" pitchFamily="49" charset="0"/>
                <a:cs typeface="Courier New" pitchFamily="49" charset="0"/>
              </a:rPr>
              <a:t> G[0:N,0:1</a:t>
            </a:r>
            <a:r>
              <a:rPr lang="en-US" sz="8600" b="1" dirty="0">
                <a:latin typeface="Courier New" pitchFamily="49" charset="0"/>
                <a:cs typeface="Courier New" pitchFamily="49" charset="0"/>
              </a:rPr>
              <a:t>] = </a:t>
            </a:r>
            <a:r>
              <a:rPr lang="en-US" sz="8600" b="1" dirty="0" smtClean="0">
                <a:latin typeface="Courier New" pitchFamily="49" charset="0"/>
                <a:cs typeface="Courier New" pitchFamily="49" charset="0"/>
              </a:rPr>
              <a:t>w0*</a:t>
            </a:r>
            <a:r>
              <a:rPr lang="en-US" sz="8600" b="1" dirty="0" err="1" smtClean="0">
                <a:latin typeface="Courier New" pitchFamily="49" charset="0"/>
                <a:cs typeface="Courier New" pitchFamily="49" charset="0"/>
              </a:rPr>
              <a:t>np.multiply</a:t>
            </a:r>
            <a:r>
              <a:rPr lang="en-US" sz="8600" b="1" dirty="0" smtClean="0">
                <a:latin typeface="Courier New" pitchFamily="49" charset="0"/>
                <a:cs typeface="Courier New" pitchFamily="49" charset="0"/>
              </a:rPr>
              <a:t>(x,</a:t>
            </a:r>
          </a:p>
          <a:p>
            <a:pPr>
              <a:buNone/>
            </a:pPr>
            <a:r>
              <a:rPr lang="en-US" sz="8600" b="1" dirty="0">
                <a:latin typeface="Courier New" pitchFamily="49" charset="0"/>
                <a:cs typeface="Courier New" pitchFamily="49" charset="0"/>
              </a:rPr>
              <a:t> </a:t>
            </a:r>
            <a:r>
              <a:rPr lang="en-US" sz="8600" b="1" dirty="0" smtClean="0">
                <a:latin typeface="Courier New" pitchFamily="49" charset="0"/>
                <a:cs typeface="Courier New" pitchFamily="49" charset="0"/>
              </a:rPr>
              <a:t>              </a:t>
            </a:r>
            <a:r>
              <a:rPr lang="en-US" sz="8600" b="1" dirty="0" err="1" smtClean="0">
                <a:latin typeface="Courier New" pitchFamily="49" charset="0"/>
                <a:cs typeface="Courier New" pitchFamily="49" charset="0"/>
              </a:rPr>
              <a:t>np.cos</a:t>
            </a:r>
            <a:r>
              <a:rPr lang="en-US" sz="8600" b="1" dirty="0" smtClean="0">
                <a:latin typeface="Courier New" pitchFamily="49" charset="0"/>
                <a:cs typeface="Courier New" pitchFamily="49" charset="0"/>
              </a:rPr>
              <a:t>(w0*mg[0,0</a:t>
            </a:r>
            <a:r>
              <a:rPr lang="en-US" sz="8600" b="1" dirty="0">
                <a:latin typeface="Courier New" pitchFamily="49" charset="0"/>
                <a:cs typeface="Courier New" pitchFamily="49" charset="0"/>
              </a:rPr>
              <a:t>]*x)) + mg[1,0</a:t>
            </a:r>
            <a:r>
              <a:rPr lang="en-US" sz="8600" b="1" dirty="0" smtClean="0">
                <a:latin typeface="Courier New" pitchFamily="49" charset="0"/>
                <a:cs typeface="Courier New" pitchFamily="49" charset="0"/>
              </a:rPr>
              <a:t>];</a:t>
            </a:r>
          </a:p>
          <a:p>
            <a:pPr>
              <a:buNone/>
            </a:pPr>
            <a:r>
              <a:rPr lang="en-US" sz="8600" b="1" dirty="0" smtClean="0">
                <a:latin typeface="Courier New" pitchFamily="49" charset="0"/>
                <a:cs typeface="Courier New" pitchFamily="49" charset="0"/>
              </a:rPr>
              <a:t>  G[0:N,1:2</a:t>
            </a:r>
            <a:r>
              <a:rPr lang="en-US" sz="8600" b="1" dirty="0">
                <a:latin typeface="Courier New" pitchFamily="49" charset="0"/>
                <a:cs typeface="Courier New" pitchFamily="49" charset="0"/>
              </a:rPr>
              <a:t>] = mg[1,0]*</a:t>
            </a:r>
            <a:r>
              <a:rPr lang="en-US" sz="8600" b="1" dirty="0" err="1">
                <a:latin typeface="Courier New" pitchFamily="49" charset="0"/>
                <a:cs typeface="Courier New" pitchFamily="49" charset="0"/>
              </a:rPr>
              <a:t>np.ones</a:t>
            </a:r>
            <a:r>
              <a:rPr lang="en-US" sz="8600" b="1" dirty="0">
                <a:latin typeface="Courier New" pitchFamily="49" charset="0"/>
                <a:cs typeface="Courier New" pitchFamily="49" charset="0"/>
              </a:rPr>
              <a:t>((N,1</a:t>
            </a:r>
            <a:r>
              <a:rPr lang="en-US" sz="8600" b="1" dirty="0" smtClean="0">
                <a:latin typeface="Courier New" pitchFamily="49" charset="0"/>
                <a:cs typeface="Courier New" pitchFamily="49" charset="0"/>
              </a:rPr>
              <a:t>));</a:t>
            </a:r>
          </a:p>
          <a:p>
            <a:pPr>
              <a:buNone/>
            </a:pPr>
            <a:r>
              <a:rPr lang="en-US" sz="8600" b="1" dirty="0" smtClean="0">
                <a:latin typeface="Courier New" pitchFamily="49" charset="0"/>
                <a:cs typeface="Courier New" pitchFamily="49" charset="0"/>
              </a:rPr>
              <a:t>  % </a:t>
            </a:r>
            <a:r>
              <a:rPr lang="en-US" sz="8600" b="1" dirty="0">
                <a:latin typeface="Courier New" pitchFamily="49" charset="0"/>
                <a:cs typeface="Courier New" pitchFamily="49" charset="0"/>
              </a:rPr>
              <a:t>least squares </a:t>
            </a:r>
            <a:r>
              <a:rPr lang="en-US" sz="8600" b="1" dirty="0" smtClean="0">
                <a:latin typeface="Courier New" pitchFamily="49" charset="0"/>
                <a:cs typeface="Courier New" pitchFamily="49" charset="0"/>
              </a:rPr>
              <a:t>solution</a:t>
            </a:r>
          </a:p>
          <a:p>
            <a:pPr>
              <a:buNone/>
            </a:pPr>
            <a:r>
              <a:rPr lang="en-US" sz="8600" b="1" dirty="0">
                <a:latin typeface="Courier New" pitchFamily="49" charset="0"/>
                <a:cs typeface="Courier New" pitchFamily="49" charset="0"/>
              </a:rPr>
              <a:t> </a:t>
            </a:r>
            <a:r>
              <a:rPr lang="en-US" sz="8600" b="1" dirty="0" smtClean="0">
                <a:latin typeface="Courier New" pitchFamily="49" charset="0"/>
                <a:cs typeface="Courier New" pitchFamily="49" charset="0"/>
              </a:rPr>
              <a:t> GTG </a:t>
            </a:r>
            <a:r>
              <a:rPr lang="en-US" sz="8600" b="1" dirty="0">
                <a:latin typeface="Courier New" pitchFamily="49" charset="0"/>
                <a:cs typeface="Courier New" pitchFamily="49" charset="0"/>
              </a:rPr>
              <a:t>= </a:t>
            </a:r>
            <a:r>
              <a:rPr lang="en-US" sz="8600" b="1" dirty="0" err="1">
                <a:latin typeface="Courier New" pitchFamily="49" charset="0"/>
                <a:cs typeface="Courier New" pitchFamily="49" charset="0"/>
              </a:rPr>
              <a:t>np.matmul</a:t>
            </a:r>
            <a:r>
              <a:rPr lang="en-US" sz="8600" b="1" dirty="0">
                <a:latin typeface="Courier New" pitchFamily="49" charset="0"/>
                <a:cs typeface="Courier New" pitchFamily="49" charset="0"/>
              </a:rPr>
              <a:t>(G.T,G</a:t>
            </a:r>
            <a:r>
              <a:rPr lang="en-US" sz="8600" b="1" dirty="0" smtClean="0">
                <a:latin typeface="Courier New" pitchFamily="49" charset="0"/>
                <a:cs typeface="Courier New" pitchFamily="49" charset="0"/>
              </a:rPr>
              <a:t>);</a:t>
            </a:r>
          </a:p>
          <a:p>
            <a:pPr>
              <a:buNone/>
            </a:pPr>
            <a:r>
              <a:rPr lang="en-US" sz="8600" b="1" dirty="0">
                <a:latin typeface="Courier New" pitchFamily="49" charset="0"/>
                <a:cs typeface="Courier New" pitchFamily="49" charset="0"/>
              </a:rPr>
              <a:t> </a:t>
            </a:r>
            <a:r>
              <a:rPr lang="en-US" sz="8600" b="1" dirty="0" smtClean="0">
                <a:latin typeface="Courier New" pitchFamily="49" charset="0"/>
                <a:cs typeface="Courier New" pitchFamily="49" charset="0"/>
              </a:rPr>
              <a:t> </a:t>
            </a:r>
            <a:r>
              <a:rPr lang="en-US" sz="8600" b="1" dirty="0" err="1" smtClean="0">
                <a:latin typeface="Courier New" pitchFamily="49" charset="0"/>
                <a:cs typeface="Courier New" pitchFamily="49" charset="0"/>
              </a:rPr>
              <a:t>GTd</a:t>
            </a:r>
            <a:r>
              <a:rPr lang="en-US" sz="8600" b="1" dirty="0" smtClean="0">
                <a:latin typeface="Courier New" pitchFamily="49" charset="0"/>
                <a:cs typeface="Courier New" pitchFamily="49" charset="0"/>
              </a:rPr>
              <a:t> </a:t>
            </a:r>
            <a:r>
              <a:rPr lang="en-US" sz="8600" b="1" dirty="0">
                <a:latin typeface="Courier New" pitchFamily="49" charset="0"/>
                <a:cs typeface="Courier New" pitchFamily="49" charset="0"/>
              </a:rPr>
              <a:t>= </a:t>
            </a:r>
            <a:r>
              <a:rPr lang="en-US" sz="8600" b="1" dirty="0" err="1">
                <a:latin typeface="Courier New" pitchFamily="49" charset="0"/>
                <a:cs typeface="Courier New" pitchFamily="49" charset="0"/>
              </a:rPr>
              <a:t>np.matmul</a:t>
            </a:r>
            <a:r>
              <a:rPr lang="en-US" sz="8600" b="1" dirty="0">
                <a:latin typeface="Courier New" pitchFamily="49" charset="0"/>
                <a:cs typeface="Courier New" pitchFamily="49" charset="0"/>
              </a:rPr>
              <a:t>(</a:t>
            </a:r>
            <a:r>
              <a:rPr lang="en-US" sz="8600" b="1" dirty="0" err="1">
                <a:latin typeface="Courier New" pitchFamily="49" charset="0"/>
                <a:cs typeface="Courier New" pitchFamily="49" charset="0"/>
              </a:rPr>
              <a:t>G.T,dd</a:t>
            </a:r>
            <a:r>
              <a:rPr lang="en-US" sz="8600" b="1" dirty="0" smtClean="0">
                <a:latin typeface="Courier New" pitchFamily="49" charset="0"/>
                <a:cs typeface="Courier New" pitchFamily="49" charset="0"/>
              </a:rPr>
              <a:t>);</a:t>
            </a:r>
          </a:p>
          <a:p>
            <a:pPr>
              <a:buNone/>
            </a:pPr>
            <a:r>
              <a:rPr lang="en-US" sz="8600" b="1" dirty="0" smtClean="0">
                <a:latin typeface="Courier New" pitchFamily="49" charset="0"/>
                <a:cs typeface="Courier New" pitchFamily="49" charset="0"/>
              </a:rPr>
              <a:t>  </a:t>
            </a:r>
            <a:r>
              <a:rPr lang="en-US" sz="8600" b="1" dirty="0" err="1" smtClean="0">
                <a:latin typeface="Courier New" pitchFamily="49" charset="0"/>
                <a:cs typeface="Courier New" pitchFamily="49" charset="0"/>
              </a:rPr>
              <a:t>dm</a:t>
            </a:r>
            <a:r>
              <a:rPr lang="en-US" sz="8600" b="1" dirty="0" smtClean="0">
                <a:latin typeface="Courier New" pitchFamily="49" charset="0"/>
                <a:cs typeface="Courier New" pitchFamily="49" charset="0"/>
              </a:rPr>
              <a:t> </a:t>
            </a:r>
            <a:r>
              <a:rPr lang="en-US" sz="8600" b="1" dirty="0">
                <a:latin typeface="Courier New" pitchFamily="49" charset="0"/>
                <a:cs typeface="Courier New" pitchFamily="49" charset="0"/>
              </a:rPr>
              <a:t>= </a:t>
            </a:r>
            <a:r>
              <a:rPr lang="en-US" sz="8600" b="1" dirty="0" err="1">
                <a:latin typeface="Courier New" pitchFamily="49" charset="0"/>
                <a:cs typeface="Courier New" pitchFamily="49" charset="0"/>
              </a:rPr>
              <a:t>la.solve</a:t>
            </a:r>
            <a:r>
              <a:rPr lang="en-US" sz="8600" b="1" dirty="0">
                <a:latin typeface="Courier New" pitchFamily="49" charset="0"/>
                <a:cs typeface="Courier New" pitchFamily="49" charset="0"/>
              </a:rPr>
              <a:t>(</a:t>
            </a:r>
            <a:r>
              <a:rPr lang="en-US" sz="8600" b="1" dirty="0" err="1">
                <a:latin typeface="Courier New" pitchFamily="49" charset="0"/>
                <a:cs typeface="Courier New" pitchFamily="49" charset="0"/>
              </a:rPr>
              <a:t>GTG,GTd</a:t>
            </a:r>
            <a:r>
              <a:rPr lang="en-US" sz="8600" b="1" dirty="0" smtClean="0">
                <a:latin typeface="Courier New" pitchFamily="49" charset="0"/>
                <a:cs typeface="Courier New" pitchFamily="49" charset="0"/>
              </a:rPr>
              <a:t>);</a:t>
            </a:r>
          </a:p>
          <a:p>
            <a:pPr>
              <a:buNone/>
            </a:pPr>
            <a:r>
              <a:rPr lang="en-US" sz="8600" b="1" dirty="0">
                <a:latin typeface="Courier New" pitchFamily="49" charset="0"/>
                <a:cs typeface="Courier New" pitchFamily="49" charset="0"/>
              </a:rPr>
              <a:t> </a:t>
            </a:r>
            <a:r>
              <a:rPr lang="en-US" sz="8600" b="1" dirty="0" smtClean="0">
                <a:latin typeface="Courier New" pitchFamily="49" charset="0"/>
                <a:cs typeface="Courier New" pitchFamily="49" charset="0"/>
              </a:rPr>
              <a:t> % </a:t>
            </a:r>
            <a:r>
              <a:rPr lang="en-US" sz="8600" b="1" dirty="0">
                <a:latin typeface="Courier New" pitchFamily="49" charset="0"/>
                <a:cs typeface="Courier New" pitchFamily="49" charset="0"/>
              </a:rPr>
              <a:t>update</a:t>
            </a:r>
            <a:endParaRPr lang="en-US" sz="8600" b="1" dirty="0" smtClean="0">
              <a:latin typeface="Courier New" pitchFamily="49" charset="0"/>
              <a:cs typeface="Courier New" pitchFamily="49" charset="0"/>
            </a:endParaRPr>
          </a:p>
          <a:p>
            <a:pPr>
              <a:buNone/>
            </a:pPr>
            <a:r>
              <a:rPr lang="en-US" sz="8600" b="1" dirty="0">
                <a:latin typeface="Courier New" pitchFamily="49" charset="0"/>
                <a:cs typeface="Courier New" pitchFamily="49" charset="0"/>
              </a:rPr>
              <a:t> </a:t>
            </a:r>
            <a:r>
              <a:rPr lang="en-US" sz="8600" b="1" dirty="0" smtClean="0">
                <a:latin typeface="Courier New" pitchFamily="49" charset="0"/>
                <a:cs typeface="Courier New" pitchFamily="49" charset="0"/>
              </a:rPr>
              <a:t> mg </a:t>
            </a:r>
            <a:r>
              <a:rPr lang="en-US" sz="8600" b="1" dirty="0">
                <a:latin typeface="Courier New" pitchFamily="49" charset="0"/>
                <a:cs typeface="Courier New" pitchFamily="49" charset="0"/>
              </a:rPr>
              <a:t>= </a:t>
            </a:r>
            <a:r>
              <a:rPr lang="en-US" sz="8600" b="1" dirty="0" err="1">
                <a:latin typeface="Courier New" pitchFamily="49" charset="0"/>
                <a:cs typeface="Courier New" pitchFamily="49" charset="0"/>
              </a:rPr>
              <a:t>mg+dm</a:t>
            </a:r>
            <a:r>
              <a:rPr lang="en-US" sz="8600" b="1" dirty="0" smtClean="0">
                <a:latin typeface="Courier New" pitchFamily="49" charset="0"/>
                <a:cs typeface="Courier New" pitchFamily="49" charset="0"/>
              </a:rPr>
              <a:t>;</a:t>
            </a:r>
            <a:endParaRPr lang="en-US" sz="8600" b="1" dirty="0" smtClean="0">
              <a:latin typeface="Courier New" pitchFamily="49" charset="0"/>
              <a:cs typeface="Courier New" pitchFamily="49" charset="0"/>
            </a:endParaRPr>
          </a:p>
        </p:txBody>
      </p:sp>
      <p:sp>
        <p:nvSpPr>
          <p:cNvPr id="4" name="Title 1"/>
          <p:cNvSpPr>
            <a:spLocks noGrp="1"/>
          </p:cNvSpPr>
          <p:nvPr>
            <p:ph type="title"/>
          </p:nvPr>
        </p:nvSpPr>
        <p:spPr>
          <a:xfrm>
            <a:off x="381000" y="12192"/>
            <a:ext cx="8229600" cy="597408"/>
          </a:xfrm>
        </p:spPr>
        <p:txBody>
          <a:bodyPr>
            <a:normAutofit fontScale="90000"/>
          </a:bodyPr>
          <a:lstStyle/>
          <a:p>
            <a:r>
              <a:rPr lang="en-US" dirty="0" smtClean="0">
                <a:latin typeface="Times New Roman" pitchFamily="18" charset="0"/>
                <a:ea typeface="Cambria Math" pitchFamily="18" charset="0"/>
                <a:cs typeface="Times New Roman" pitchFamily="18" charset="0"/>
              </a:rPr>
              <a:t>Python</a:t>
            </a:r>
            <a:endParaRPr lang="en-US" baseline="30000" dirty="0">
              <a:latin typeface="Times New Roman" pitchFamily="18" charset="0"/>
              <a:ea typeface="Cambria Math" pitchFamily="18" charset="0"/>
              <a:cs typeface="Times New Roman" pitchFamily="18" charset="0"/>
            </a:endParaRPr>
          </a:p>
        </p:txBody>
      </p:sp>
    </p:spTree>
    <p:extLst>
      <p:ext uri="{BB962C8B-B14F-4D97-AF65-F5344CB8AC3E}">
        <p14:creationId xmlns:p14="http://schemas.microsoft.com/office/powerpoint/2010/main" val="23664559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0"/>
            <a:ext cx="9144000" cy="5562600"/>
          </a:xfrm>
        </p:spPr>
        <p:txBody>
          <a:bodyPr>
            <a:normAutofit/>
          </a:bodyPr>
          <a:lstStyle/>
          <a:p>
            <a:pPr lvl="0">
              <a:defRPr/>
            </a:pPr>
            <a:r>
              <a:rPr lang="en-US" dirty="0" smtClean="0">
                <a:latin typeface="Times New Roman" pitchFamily="18" charset="0"/>
                <a:cs typeface="Times New Roman" pitchFamily="18" charset="0"/>
              </a:rPr>
              <a:t>Part 2</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Newton’s Method for an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Implicit Theory</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0"/>
            <a:ext cx="9144000" cy="5562600"/>
          </a:xfrm>
        </p:spPr>
        <p:txBody>
          <a:bodyPr>
            <a:normAutofit fontScale="90000"/>
          </a:bodyPr>
          <a:lstStyle/>
          <a:p>
            <a:pPr lvl="0">
              <a:defRPr/>
            </a:pPr>
            <a:r>
              <a:rPr lang="en-US" dirty="0" smtClean="0">
                <a:latin typeface="Times New Roman" pitchFamily="18" charset="0"/>
                <a:cs typeface="Times New Roman" pitchFamily="18" charset="0"/>
              </a:rPr>
              <a:t>Implicit Theory</a:t>
            </a:r>
            <a:br>
              <a:rPr lang="en-US" dirty="0" smtClean="0">
                <a:latin typeface="Times New Roman" pitchFamily="18" charset="0"/>
                <a:cs typeface="Times New Roman" pitchFamily="18" charset="0"/>
              </a:rPr>
            </a:br>
            <a:r>
              <a:rPr lang="en-US" b="1" dirty="0" smtClean="0">
                <a:latin typeface="Cambria Math" pitchFamily="18" charset="0"/>
                <a:ea typeface="Cambria Math" pitchFamily="18" charset="0"/>
                <a:cs typeface="Times New Roman" pitchFamily="18" charset="0"/>
              </a:rPr>
              <a:t>f</a:t>
            </a:r>
            <a:r>
              <a:rPr lang="en-US" dirty="0" smtClean="0">
                <a:latin typeface="Cambria Math" pitchFamily="18" charset="0"/>
                <a:ea typeface="Cambria Math" pitchFamily="18" charset="0"/>
                <a:cs typeface="Times New Roman" pitchFamily="18" charset="0"/>
              </a:rPr>
              <a:t>(</a:t>
            </a:r>
            <a:r>
              <a:rPr lang="en-US" b="1" dirty="0" err="1" smtClean="0">
                <a:latin typeface="Cambria Math" pitchFamily="18" charset="0"/>
                <a:ea typeface="Cambria Math" pitchFamily="18" charset="0"/>
                <a:cs typeface="Times New Roman" pitchFamily="18" charset="0"/>
              </a:rPr>
              <a:t>d</a:t>
            </a:r>
            <a:r>
              <a:rPr lang="en-US" dirty="0" err="1" smtClean="0">
                <a:latin typeface="Cambria Math" pitchFamily="18" charset="0"/>
                <a:ea typeface="Cambria Math" pitchFamily="18" charset="0"/>
                <a:cs typeface="Times New Roman" pitchFamily="18" charset="0"/>
              </a:rPr>
              <a:t>,</a:t>
            </a:r>
            <a:r>
              <a:rPr lang="en-US" b="1" dirty="0" err="1" smtClean="0">
                <a:latin typeface="Cambria Math" pitchFamily="18" charset="0"/>
                <a:ea typeface="Cambria Math" pitchFamily="18" charset="0"/>
                <a:cs typeface="Times New Roman" pitchFamily="18" charset="0"/>
              </a:rPr>
              <a:t>m</a:t>
            </a:r>
            <a:r>
              <a:rPr lang="en-US" dirty="0" smtClean="0">
                <a:latin typeface="Cambria Math" pitchFamily="18" charset="0"/>
                <a:ea typeface="Cambria Math" pitchFamily="18" charset="0"/>
                <a:cs typeface="Times New Roman" pitchFamily="18" charset="0"/>
              </a:rPr>
              <a:t>)=0</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with Gaussian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prediction error</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and</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 priori information about </a:t>
            </a:r>
            <a:r>
              <a:rPr lang="en-US" b="1" dirty="0" smtClean="0">
                <a:latin typeface="Cambria Math" pitchFamily="18" charset="0"/>
                <a:ea typeface="Cambria Math" pitchFamily="18" charset="0"/>
                <a:cs typeface="Times New Roman" pitchFamily="18" charset="0"/>
              </a:rPr>
              <a:t>m</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ea typeface="Cambria Math" pitchFamily="18" charset="0"/>
                <a:cs typeface="Times New Roman" pitchFamily="18" charset="0"/>
              </a:rPr>
              <a:t>to simplify algebra</a:t>
            </a:r>
            <a:br>
              <a:rPr lang="en-US" dirty="0" smtClean="0">
                <a:latin typeface="Times New Roman" pitchFamily="18" charset="0"/>
                <a:ea typeface="Cambria Math" pitchFamily="18" charset="0"/>
                <a:cs typeface="Times New Roman" pitchFamily="18" charset="0"/>
              </a:rPr>
            </a:br>
            <a:r>
              <a:rPr lang="en-US" dirty="0" smtClean="0">
                <a:latin typeface="Times New Roman" pitchFamily="18" charset="0"/>
                <a:ea typeface="Cambria Math" pitchFamily="18" charset="0"/>
                <a:cs typeface="Times New Roman" pitchFamily="18" charset="0"/>
              </a:rPr>
              <a:t>group </a:t>
            </a:r>
            <a:r>
              <a:rPr lang="en-US" b="1" dirty="0" smtClean="0">
                <a:latin typeface="Cambria Math" pitchFamily="18" charset="0"/>
                <a:ea typeface="Cambria Math" pitchFamily="18" charset="0"/>
                <a:cs typeface="Times New Roman" pitchFamily="18" charset="0"/>
              </a:rPr>
              <a:t>d</a:t>
            </a:r>
            <a:r>
              <a:rPr lang="en-US" dirty="0" smtClean="0">
                <a:latin typeface="Times New Roman" pitchFamily="18" charset="0"/>
                <a:ea typeface="Cambria Math" pitchFamily="18" charset="0"/>
                <a:cs typeface="Times New Roman" pitchFamily="18" charset="0"/>
              </a:rPr>
              <a:t>, </a:t>
            </a:r>
            <a:r>
              <a:rPr lang="en-US" b="1" dirty="0" smtClean="0">
                <a:latin typeface="Cambria Math" pitchFamily="18" charset="0"/>
                <a:ea typeface="Cambria Math" pitchFamily="18" charset="0"/>
                <a:cs typeface="Times New Roman" pitchFamily="18" charset="0"/>
              </a:rPr>
              <a:t>m</a:t>
            </a:r>
            <a:r>
              <a:rPr lang="en-US" dirty="0" smtClean="0">
                <a:latin typeface="Times New Roman" pitchFamily="18" charset="0"/>
                <a:ea typeface="Cambria Math" pitchFamily="18" charset="0"/>
                <a:cs typeface="Times New Roman" pitchFamily="18" charset="0"/>
              </a:rPr>
              <a:t> into a vector </a:t>
            </a:r>
            <a:r>
              <a:rPr lang="en-US" b="1" dirty="0" smtClean="0">
                <a:latin typeface="Cambria Math" pitchFamily="18" charset="0"/>
                <a:ea typeface="Cambria Math" pitchFamily="18" charset="0"/>
                <a:cs typeface="Times New Roman" pitchFamily="18" charset="0"/>
              </a:rPr>
              <a:t>x</a:t>
            </a:r>
            <a:endParaRPr lang="en-US" b="1" dirty="0">
              <a:latin typeface="Cambria Math" pitchFamily="18" charset="0"/>
              <a:ea typeface="Cambria Math" pitchFamily="18" charset="0"/>
              <a:cs typeface="Times New Roman" pitchFamily="18" charset="0"/>
            </a:endParaRPr>
          </a:p>
        </p:txBody>
      </p:sp>
      <p:pic>
        <p:nvPicPr>
          <p:cNvPr id="7170" name="Picture 2"/>
          <p:cNvPicPr>
            <a:picLocks noGrp="1" noChangeAspect="1" noChangeArrowheads="1"/>
          </p:cNvPicPr>
          <p:nvPr>
            <p:ph idx="1"/>
          </p:nvPr>
        </p:nvPicPr>
        <p:blipFill>
          <a:blip r:embed="rId3" cstate="print"/>
          <a:srcRect/>
          <a:stretch>
            <a:fillRect/>
          </a:stretch>
        </p:blipFill>
        <p:spPr bwMode="auto">
          <a:xfrm>
            <a:off x="3124200" y="2514600"/>
            <a:ext cx="2743200" cy="609600"/>
          </a:xfrm>
          <a:prstGeom prst="rect">
            <a:avLst/>
          </a:prstGeom>
          <a:noFill/>
          <a:ln w="9525">
            <a:noFill/>
            <a:miter lim="800000"/>
            <a:headEnd/>
            <a:tailEnd/>
          </a:ln>
        </p:spPr>
      </p:pic>
      <p:pic>
        <p:nvPicPr>
          <p:cNvPr id="7171" name="Picture 3"/>
          <p:cNvPicPr>
            <a:picLocks noChangeAspect="1" noChangeArrowheads="1"/>
          </p:cNvPicPr>
          <p:nvPr/>
        </p:nvPicPr>
        <p:blipFill>
          <a:blip r:embed="rId4" cstate="print"/>
          <a:srcRect/>
          <a:stretch>
            <a:fillRect/>
          </a:stretch>
        </p:blipFill>
        <p:spPr bwMode="auto">
          <a:xfrm>
            <a:off x="2667000" y="3505200"/>
            <a:ext cx="3657600" cy="609600"/>
          </a:xfrm>
          <a:prstGeom prst="rect">
            <a:avLst/>
          </a:prstGeom>
          <a:noFill/>
          <a:ln w="9525">
            <a:noFill/>
            <a:miter lim="800000"/>
            <a:headEnd/>
            <a:tailEnd/>
          </a:ln>
        </p:spPr>
      </p:pic>
      <p:pic>
        <p:nvPicPr>
          <p:cNvPr id="7172" name="Picture 4"/>
          <p:cNvPicPr>
            <a:picLocks noChangeAspect="1" noChangeArrowheads="1"/>
          </p:cNvPicPr>
          <p:nvPr/>
        </p:nvPicPr>
        <p:blipFill>
          <a:blip r:embed="rId5" cstate="print"/>
          <a:srcRect/>
          <a:stretch>
            <a:fillRect/>
          </a:stretch>
        </p:blipFill>
        <p:spPr bwMode="auto">
          <a:xfrm>
            <a:off x="1905000" y="4419600"/>
            <a:ext cx="5380892" cy="1295400"/>
          </a:xfrm>
          <a:prstGeom prst="rect">
            <a:avLst/>
          </a:prstGeom>
          <a:noFill/>
          <a:ln w="9525">
            <a:noFill/>
            <a:miter lim="800000"/>
            <a:headEnd/>
            <a:tailEnd/>
          </a:ln>
        </p:spPr>
      </p:pic>
      <p:sp>
        <p:nvSpPr>
          <p:cNvPr id="7" name="Rounded Rectangle 6"/>
          <p:cNvSpPr/>
          <p:nvPr/>
        </p:nvSpPr>
        <p:spPr>
          <a:xfrm>
            <a:off x="5599611" y="2895600"/>
            <a:ext cx="304800" cy="3048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3" cstate="print"/>
          <a:srcRect l="12417" t="6181" r="9419" b="10077"/>
          <a:stretch>
            <a:fillRect/>
          </a:stretch>
        </p:blipFill>
        <p:spPr bwMode="auto">
          <a:xfrm>
            <a:off x="2563147" y="1605701"/>
            <a:ext cx="4197642" cy="4036699"/>
          </a:xfrm>
          <a:prstGeom prst="rect">
            <a:avLst/>
          </a:prstGeom>
          <a:noFill/>
          <a:ln w="9525">
            <a:noFill/>
            <a:miter lim="800000"/>
            <a:headEnd/>
            <a:tailEnd/>
          </a:ln>
          <a:effectLst/>
        </p:spPr>
      </p:pic>
      <p:grpSp>
        <p:nvGrpSpPr>
          <p:cNvPr id="10" name="Group 9"/>
          <p:cNvGrpSpPr/>
          <p:nvPr/>
        </p:nvGrpSpPr>
        <p:grpSpPr>
          <a:xfrm>
            <a:off x="1013020" y="609600"/>
            <a:ext cx="6004122" cy="5410200"/>
            <a:chOff x="1858445" y="410307"/>
            <a:chExt cx="4618555" cy="4161693"/>
          </a:xfrm>
        </p:grpSpPr>
        <p:cxnSp>
          <p:nvCxnSpPr>
            <p:cNvPr id="4" name="Straight Arrow Connector 3"/>
            <p:cNvCxnSpPr>
              <a:cxnSpLocks noChangeAspect="1"/>
            </p:cNvCxnSpPr>
            <p:nvPr/>
          </p:nvCxnSpPr>
          <p:spPr>
            <a:xfrm>
              <a:off x="3028950" y="1218404"/>
              <a:ext cx="3448050" cy="1588"/>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rot="5400000">
              <a:off x="1361280" y="2885281"/>
              <a:ext cx="3371850" cy="1588"/>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3072122" y="410307"/>
              <a:ext cx="3223846" cy="402477"/>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parameter, x</a:t>
              </a:r>
              <a:r>
                <a:rPr lang="en-US" sz="2800" i="1" baseline="-25000" dirty="0" smtClean="0">
                  <a:latin typeface="Cambria Math" pitchFamily="18" charset="0"/>
                  <a:ea typeface="Cambria Math" pitchFamily="18" charset="0"/>
                  <a:cs typeface="Times New Roman" pitchFamily="18" charset="0"/>
                </a:rPr>
                <a:t>2</a:t>
              </a:r>
              <a:endParaRPr lang="en-US" sz="2800" i="1" baseline="-25000" dirty="0">
                <a:latin typeface="Cambria Math" pitchFamily="18" charset="0"/>
                <a:ea typeface="Cambria Math" pitchFamily="18" charset="0"/>
                <a:cs typeface="Times New Roman" pitchFamily="18" charset="0"/>
              </a:endParaRPr>
            </a:p>
          </p:txBody>
        </p:sp>
        <p:sp>
          <p:nvSpPr>
            <p:cNvPr id="11" name="TextBox 10"/>
            <p:cNvSpPr txBox="1"/>
            <p:nvPr/>
          </p:nvSpPr>
          <p:spPr>
            <a:xfrm>
              <a:off x="2190041" y="2387364"/>
              <a:ext cx="866166" cy="402477"/>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&lt;x</a:t>
              </a:r>
              <a:r>
                <a:rPr lang="en-US" sz="2800" i="1" baseline="-25000" dirty="0" smtClean="0">
                  <a:latin typeface="Cambria Math" pitchFamily="18" charset="0"/>
                  <a:ea typeface="Cambria Math" pitchFamily="18" charset="0"/>
                  <a:cs typeface="Times New Roman" pitchFamily="18" charset="0"/>
                </a:rPr>
                <a:t>1</a:t>
              </a:r>
              <a:r>
                <a:rPr lang="en-US" sz="2800" i="1" dirty="0" smtClean="0">
                  <a:latin typeface="Cambria Math" pitchFamily="18" charset="0"/>
                  <a:ea typeface="Cambria Math" pitchFamily="18" charset="0"/>
                  <a:cs typeface="Times New Roman" pitchFamily="18" charset="0"/>
                </a:rPr>
                <a:t>&gt;</a:t>
              </a:r>
              <a:endParaRPr lang="en-US" sz="2800" i="1" dirty="0">
                <a:latin typeface="Cambria Math" pitchFamily="18" charset="0"/>
                <a:ea typeface="Cambria Math" pitchFamily="18" charset="0"/>
                <a:cs typeface="Times New Roman" pitchFamily="18" charset="0"/>
              </a:endParaRPr>
            </a:p>
          </p:txBody>
        </p:sp>
        <p:sp>
          <p:nvSpPr>
            <p:cNvPr id="12" name="TextBox 11"/>
            <p:cNvSpPr txBox="1"/>
            <p:nvPr/>
          </p:nvSpPr>
          <p:spPr>
            <a:xfrm>
              <a:off x="3806149" y="784653"/>
              <a:ext cx="1219538" cy="402477"/>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&lt;x</a:t>
              </a:r>
              <a:r>
                <a:rPr lang="en-US" sz="2800" i="1" baseline="-25000" dirty="0" smtClean="0">
                  <a:latin typeface="Cambria Math" pitchFamily="18" charset="0"/>
                  <a:ea typeface="Cambria Math" pitchFamily="18" charset="0"/>
                  <a:cs typeface="Times New Roman" pitchFamily="18" charset="0"/>
                </a:rPr>
                <a:t>2</a:t>
              </a:r>
              <a:r>
                <a:rPr lang="en-US" sz="2800" i="1" dirty="0" smtClean="0">
                  <a:latin typeface="Cambria Math" pitchFamily="18" charset="0"/>
                  <a:ea typeface="Cambria Math" pitchFamily="18" charset="0"/>
                  <a:cs typeface="Times New Roman" pitchFamily="18" charset="0"/>
                </a:rPr>
                <a:t>&gt;</a:t>
              </a:r>
              <a:endParaRPr lang="en-US" sz="2800" i="1" dirty="0">
                <a:latin typeface="Cambria Math" pitchFamily="18" charset="0"/>
                <a:ea typeface="Cambria Math" pitchFamily="18" charset="0"/>
                <a:cs typeface="Times New Roman" pitchFamily="18" charset="0"/>
              </a:endParaRPr>
            </a:p>
          </p:txBody>
        </p:sp>
        <p:sp>
          <p:nvSpPr>
            <p:cNvPr id="13" name="TextBox 12"/>
            <p:cNvSpPr txBox="1"/>
            <p:nvPr/>
          </p:nvSpPr>
          <p:spPr>
            <a:xfrm rot="16200000">
              <a:off x="535683" y="2495069"/>
              <a:ext cx="3048002" cy="402477"/>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parameter, x</a:t>
              </a:r>
              <a:r>
                <a:rPr lang="en-US" sz="2800" i="1" baseline="-25000" dirty="0" smtClean="0">
                  <a:latin typeface="Cambria Math" pitchFamily="18" charset="0"/>
                  <a:ea typeface="Cambria Math" pitchFamily="18" charset="0"/>
                  <a:cs typeface="Times New Roman" pitchFamily="18" charset="0"/>
                </a:rPr>
                <a:t>1</a:t>
              </a:r>
              <a:endParaRPr lang="en-US" sz="2800" i="1" baseline="-25000" dirty="0">
                <a:latin typeface="Cambria Math" pitchFamily="18" charset="0"/>
                <a:ea typeface="Cambria Math" pitchFamily="18" charset="0"/>
                <a:cs typeface="Times New Roman" pitchFamily="18" charset="0"/>
              </a:endParaRPr>
            </a:p>
          </p:txBody>
        </p:sp>
      </p:gr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961"/>
            <a:ext cx="8229600" cy="1143000"/>
          </a:xfrm>
        </p:spPr>
        <p:txBody>
          <a:bodyPr>
            <a:noAutofit/>
          </a:bodyPr>
          <a:lstStyle/>
          <a:p>
            <a:r>
              <a:rPr lang="en-US" dirty="0" smtClean="0">
                <a:latin typeface="Times New Roman" pitchFamily="18" charset="0"/>
                <a:ea typeface="Cambria Math" pitchFamily="18" charset="0"/>
                <a:cs typeface="Times New Roman" pitchFamily="18" charset="0"/>
              </a:rPr>
              <a:t>represent data and a priori model parameters as a Gaussian </a:t>
            </a:r>
            <a:r>
              <a:rPr lang="en-US" i="1" dirty="0" smtClean="0">
                <a:latin typeface="Cambria Math" pitchFamily="18" charset="0"/>
                <a:ea typeface="Cambria Math" pitchFamily="18" charset="0"/>
                <a:cs typeface="Times New Roman" pitchFamily="18" charset="0"/>
              </a:rPr>
              <a:t>p</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x</a:t>
            </a:r>
            <a:r>
              <a:rPr lang="en-US" dirty="0" smtClean="0">
                <a:latin typeface="Cambria Math" pitchFamily="18" charset="0"/>
                <a:ea typeface="Cambria Math" pitchFamily="18" charset="0"/>
                <a:cs typeface="Times New Roman" pitchFamily="18" charset="0"/>
              </a:rPr>
              <a:t>)</a:t>
            </a:r>
            <a:endParaRPr lang="en-US" dirty="0">
              <a:latin typeface="Cambria Math" pitchFamily="18" charset="0"/>
              <a:ea typeface="Cambria Math" pitchFamily="18" charset="0"/>
              <a:cs typeface="Times New Roman" pitchFamily="18" charset="0"/>
            </a:endParaRPr>
          </a:p>
        </p:txBody>
      </p:sp>
      <p:sp>
        <p:nvSpPr>
          <p:cNvPr id="7" name="Rounded Rectangle 6"/>
          <p:cNvSpPr/>
          <p:nvPr/>
        </p:nvSpPr>
        <p:spPr>
          <a:xfrm>
            <a:off x="5599611" y="2895600"/>
            <a:ext cx="304800" cy="3048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txBox="1">
            <a:spLocks/>
          </p:cNvSpPr>
          <p:nvPr/>
        </p:nvSpPr>
        <p:spPr>
          <a:xfrm>
            <a:off x="0" y="2743200"/>
            <a:ext cx="9144000" cy="11430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b="1" dirty="0" smtClean="0">
                <a:latin typeface="Times New Roman" pitchFamily="18" charset="0"/>
                <a:ea typeface="Cambria Math" pitchFamily="18" charset="0"/>
                <a:cs typeface="Times New Roman" pitchFamily="18" charset="0"/>
              </a:rPr>
              <a:t>f</a:t>
            </a:r>
            <a:r>
              <a:rPr lang="en-US" sz="4400" dirty="0" smtClean="0">
                <a:latin typeface="Times New Roman" pitchFamily="18" charset="0"/>
                <a:ea typeface="Cambria Math" pitchFamily="18" charset="0"/>
                <a:cs typeface="Times New Roman" pitchFamily="18" charset="0"/>
              </a:rPr>
              <a:t>(</a:t>
            </a:r>
            <a:r>
              <a:rPr lang="en-US" sz="4400" b="1" dirty="0" smtClean="0">
                <a:latin typeface="Times New Roman" pitchFamily="18" charset="0"/>
                <a:ea typeface="Cambria Math" pitchFamily="18" charset="0"/>
                <a:cs typeface="Times New Roman" pitchFamily="18" charset="0"/>
              </a:rPr>
              <a:t>x</a:t>
            </a:r>
            <a:r>
              <a:rPr lang="en-US" sz="4400" dirty="0" smtClean="0">
                <a:latin typeface="Times New Roman" pitchFamily="18" charset="0"/>
                <a:ea typeface="Cambria Math" pitchFamily="18" charset="0"/>
                <a:cs typeface="Times New Roman" pitchFamily="18" charset="0"/>
              </a:rPr>
              <a:t>)=0 defines a surface in the space of </a:t>
            </a:r>
            <a:r>
              <a:rPr lang="en-US" sz="4400" b="1" dirty="0" smtClean="0">
                <a:latin typeface="Times New Roman" pitchFamily="18" charset="0"/>
                <a:ea typeface="Cambria Math" pitchFamily="18" charset="0"/>
                <a:cs typeface="Times New Roman" pitchFamily="18" charset="0"/>
              </a:rPr>
              <a:t>x</a:t>
            </a:r>
            <a:endParaRPr kumimoji="0" lang="en-US" sz="4400" b="1" i="0"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10" name="Title 1"/>
          <p:cNvSpPr txBox="1">
            <a:spLocks/>
          </p:cNvSpPr>
          <p:nvPr/>
        </p:nvSpPr>
        <p:spPr>
          <a:xfrm>
            <a:off x="0" y="4049485"/>
            <a:ext cx="9144000" cy="1143000"/>
          </a:xfrm>
          <a:prstGeom prst="rect">
            <a:avLst/>
          </a:prstGeom>
        </p:spPr>
        <p:txBody>
          <a:bodyPr vert="horz" lIns="91440" tIns="45720" rIns="91440" bIns="45720" rtlCol="0" anchor="ctr">
            <a:normAutofit fontScale="97500"/>
          </a:bodyPr>
          <a:lstStyle/>
          <a:p>
            <a:pPr lvl="0" algn="ctr">
              <a:spcBef>
                <a:spcPct val="0"/>
              </a:spcBef>
            </a:pPr>
            <a:r>
              <a:rPr lang="en-US" sz="4400" dirty="0" smtClean="0">
                <a:latin typeface="Times New Roman" pitchFamily="18" charset="0"/>
                <a:ea typeface="Cambria Math" pitchFamily="18" charset="0"/>
                <a:cs typeface="Times New Roman" pitchFamily="18" charset="0"/>
              </a:rPr>
              <a:t>maximize</a:t>
            </a:r>
            <a:r>
              <a:rPr lang="en-US" sz="4400" b="1" dirty="0" smtClean="0">
                <a:latin typeface="Times New Roman" pitchFamily="18" charset="0"/>
                <a:ea typeface="Cambria Math" pitchFamily="18" charset="0"/>
                <a:cs typeface="Times New Roman" pitchFamily="18" charset="0"/>
              </a:rPr>
              <a:t> </a:t>
            </a:r>
            <a:r>
              <a:rPr lang="en-US" sz="4400" i="1" dirty="0" smtClean="0">
                <a:latin typeface="Cambria Math" pitchFamily="18" charset="0"/>
                <a:ea typeface="Cambria Math" pitchFamily="18" charset="0"/>
                <a:cs typeface="Times New Roman" pitchFamily="18" charset="0"/>
              </a:rPr>
              <a:t>p</a:t>
            </a:r>
            <a:r>
              <a:rPr lang="en-US" sz="4400" dirty="0" smtClean="0">
                <a:latin typeface="Cambria Math" pitchFamily="18" charset="0"/>
                <a:ea typeface="Cambria Math" pitchFamily="18" charset="0"/>
                <a:cs typeface="Times New Roman" pitchFamily="18" charset="0"/>
              </a:rPr>
              <a:t>(</a:t>
            </a:r>
            <a:r>
              <a:rPr lang="en-US" sz="4400" b="1" dirty="0" smtClean="0">
                <a:latin typeface="Cambria Math" pitchFamily="18" charset="0"/>
                <a:ea typeface="Cambria Math" pitchFamily="18" charset="0"/>
                <a:cs typeface="Times New Roman" pitchFamily="18" charset="0"/>
              </a:rPr>
              <a:t>x</a:t>
            </a:r>
            <a:r>
              <a:rPr lang="en-US" sz="4400" dirty="0" smtClean="0">
                <a:latin typeface="Cambria Math" pitchFamily="18" charset="0"/>
                <a:ea typeface="Cambria Math" pitchFamily="18" charset="0"/>
                <a:cs typeface="Times New Roman" pitchFamily="18" charset="0"/>
              </a:rPr>
              <a:t>) on this </a:t>
            </a:r>
            <a:r>
              <a:rPr lang="en-US" sz="4400" dirty="0" smtClean="0">
                <a:latin typeface="Times New Roman" pitchFamily="18" charset="0"/>
                <a:ea typeface="Cambria Math" pitchFamily="18" charset="0"/>
                <a:cs typeface="Times New Roman" pitchFamily="18" charset="0"/>
              </a:rPr>
              <a:t>surface</a:t>
            </a:r>
            <a:endParaRPr kumimoji="0" lang="en-US" sz="4400" b="1" i="0"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11" name="Title 1"/>
          <p:cNvSpPr txBox="1">
            <a:spLocks/>
          </p:cNvSpPr>
          <p:nvPr/>
        </p:nvSpPr>
        <p:spPr>
          <a:xfrm>
            <a:off x="0" y="5257800"/>
            <a:ext cx="9144000" cy="1143000"/>
          </a:xfrm>
          <a:prstGeom prst="rect">
            <a:avLst/>
          </a:prstGeom>
        </p:spPr>
        <p:txBody>
          <a:bodyPr vert="horz" lIns="91440" tIns="45720" rIns="91440" bIns="45720" rtlCol="0" anchor="ctr">
            <a:normAutofit fontScale="97500"/>
          </a:bodyPr>
          <a:lstStyle/>
          <a:p>
            <a:pPr lvl="0" algn="ctr">
              <a:spcBef>
                <a:spcPct val="0"/>
              </a:spcBef>
            </a:pPr>
            <a:r>
              <a:rPr lang="en-US" sz="4400" dirty="0" smtClean="0">
                <a:latin typeface="Times New Roman" pitchFamily="18" charset="0"/>
                <a:ea typeface="Cambria Math" pitchFamily="18" charset="0"/>
                <a:cs typeface="Times New Roman" pitchFamily="18" charset="0"/>
              </a:rPr>
              <a:t>maximum likelihood point is </a:t>
            </a:r>
            <a:r>
              <a:rPr lang="en-US" sz="4400" b="1" dirty="0" err="1" smtClean="0">
                <a:latin typeface="Cambria Math" pitchFamily="18" charset="0"/>
                <a:ea typeface="Cambria Math" pitchFamily="18" charset="0"/>
                <a:cs typeface="Times New Roman" pitchFamily="18" charset="0"/>
              </a:rPr>
              <a:t>x</a:t>
            </a:r>
            <a:r>
              <a:rPr lang="en-US" sz="4400" baseline="30000" dirty="0" err="1" smtClean="0">
                <a:latin typeface="Cambria Math" pitchFamily="18" charset="0"/>
                <a:ea typeface="Cambria Math" pitchFamily="18" charset="0"/>
                <a:cs typeface="Times New Roman" pitchFamily="18" charset="0"/>
              </a:rPr>
              <a:t>est</a:t>
            </a:r>
            <a:endParaRPr kumimoji="0" lang="en-US" sz="4400" b="1" i="0" u="none" strike="noStrike" kern="1200" cap="none" spc="0" normalizeH="0" baseline="3000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Purpose of the Lecture</a:t>
            </a:r>
            <a:endParaRPr lang="en-US" dirty="0">
              <a:latin typeface="Times New Roman" pitchFamily="18" charset="0"/>
              <a:cs typeface="Times New Roman" pitchFamily="18" charset="0"/>
            </a:endParaRPr>
          </a:p>
        </p:txBody>
      </p:sp>
      <p:sp>
        <p:nvSpPr>
          <p:cNvPr id="5" name="Title 1"/>
          <p:cNvSpPr txBox="1">
            <a:spLocks/>
          </p:cNvSpPr>
          <p:nvPr/>
        </p:nvSpPr>
        <p:spPr>
          <a:xfrm>
            <a:off x="0" y="1524000"/>
            <a:ext cx="9144000" cy="4724400"/>
          </a:xfrm>
          <a:prstGeom prst="rect">
            <a:avLst/>
          </a:prstGeom>
        </p:spPr>
        <p:txBody>
          <a:bodyPr vert="horz" lIns="91440" tIns="45720" rIns="91440" bIns="45720" rtlCol="0" anchor="ctr">
            <a:normAutofit/>
          </a:bodyPr>
          <a:lstStyle/>
          <a:p>
            <a:pPr lvl="0" algn="ctr">
              <a:spcBef>
                <a:spcPct val="0"/>
              </a:spcBef>
              <a:defRPr/>
            </a:pPr>
            <a:r>
              <a:rPr lang="en-US" sz="4000" dirty="0" smtClean="0">
                <a:latin typeface="Times New Roman" pitchFamily="18" charset="0"/>
                <a:ea typeface="+mj-ea"/>
                <a:cs typeface="Times New Roman" pitchFamily="18" charset="0"/>
              </a:rPr>
              <a:t>Introduce Newton’s Method</a:t>
            </a:r>
          </a:p>
          <a:p>
            <a:pPr lvl="0" algn="ctr">
              <a:spcBef>
                <a:spcPct val="0"/>
              </a:spcBef>
              <a:defRPr/>
            </a:pPr>
            <a:endParaRPr lang="en-US" sz="4000" dirty="0" smtClean="0">
              <a:latin typeface="Times New Roman" pitchFamily="18" charset="0"/>
              <a:ea typeface="+mj-ea"/>
              <a:cs typeface="Times New Roman" pitchFamily="18" charset="0"/>
            </a:endParaRPr>
          </a:p>
          <a:p>
            <a:pPr lvl="0" algn="ctr">
              <a:spcBef>
                <a:spcPct val="0"/>
              </a:spcBef>
              <a:defRPr/>
            </a:pPr>
            <a:r>
              <a:rPr lang="en-US" sz="4000" dirty="0" smtClean="0">
                <a:latin typeface="Times New Roman" pitchFamily="18" charset="0"/>
                <a:ea typeface="+mj-ea"/>
                <a:cs typeface="Times New Roman" pitchFamily="18" charset="0"/>
              </a:rPr>
              <a:t>Generalize it to an Implicit Theory</a:t>
            </a: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4000" dirty="0" smtClean="0">
              <a:latin typeface="Times New Roman" pitchFamily="18" charset="0"/>
              <a:ea typeface="+mj-ea"/>
              <a:cs typeface="Times New Roman" pitchFamily="18" charset="0"/>
            </a:endParaRPr>
          </a:p>
          <a:p>
            <a:pPr lvl="0" algn="ctr">
              <a:spcBef>
                <a:spcPct val="0"/>
              </a:spcBef>
              <a:defRPr/>
            </a:pPr>
            <a:r>
              <a:rPr lang="en-US" sz="4000" dirty="0" smtClean="0">
                <a:latin typeface="Times New Roman" pitchFamily="18" charset="0"/>
                <a:ea typeface="+mj-ea"/>
                <a:cs typeface="Times New Roman" pitchFamily="18" charset="0"/>
              </a:rPr>
              <a:t>Introduce the Gradient Method</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p:cNvGrpSpPr>
            <a:grpSpLocks noChangeAspect="1"/>
          </p:cNvGrpSpPr>
          <p:nvPr/>
        </p:nvGrpSpPr>
        <p:grpSpPr>
          <a:xfrm>
            <a:off x="685800" y="609600"/>
            <a:ext cx="7507878" cy="5505495"/>
            <a:chOff x="1791484" y="1516497"/>
            <a:chExt cx="5775292" cy="4234997"/>
          </a:xfrm>
        </p:grpSpPr>
        <p:pic>
          <p:nvPicPr>
            <p:cNvPr id="2050" name="Picture 2"/>
            <p:cNvPicPr>
              <a:picLocks noChangeAspect="1" noChangeArrowheads="1"/>
            </p:cNvPicPr>
            <p:nvPr/>
          </p:nvPicPr>
          <p:blipFill>
            <a:blip r:embed="rId3" cstate="print"/>
            <a:srcRect l="12227" t="6569" r="7424" b="10462"/>
            <a:stretch>
              <a:fillRect/>
            </a:stretch>
          </p:blipFill>
          <p:spPr bwMode="auto">
            <a:xfrm>
              <a:off x="2442280" y="1965261"/>
              <a:ext cx="3505200" cy="3248025"/>
            </a:xfrm>
            <a:prstGeom prst="rect">
              <a:avLst/>
            </a:prstGeom>
            <a:noFill/>
            <a:ln w="9525">
              <a:noFill/>
              <a:miter lim="800000"/>
              <a:headEnd/>
              <a:tailEnd/>
            </a:ln>
            <a:effectLst/>
          </p:spPr>
        </p:pic>
        <p:pic>
          <p:nvPicPr>
            <p:cNvPr id="2054" name="Picture 6"/>
            <p:cNvPicPr>
              <a:picLocks noChangeAspect="1" noChangeArrowheads="1"/>
            </p:cNvPicPr>
            <p:nvPr/>
          </p:nvPicPr>
          <p:blipFill>
            <a:blip r:embed="rId4" cstate="print"/>
            <a:srcRect l="12203" t="26149" r="14470" b="20402"/>
            <a:stretch>
              <a:fillRect/>
            </a:stretch>
          </p:blipFill>
          <p:spPr bwMode="auto">
            <a:xfrm rot="5400000">
              <a:off x="5043498" y="3119061"/>
              <a:ext cx="3233740" cy="885825"/>
            </a:xfrm>
            <a:prstGeom prst="rect">
              <a:avLst/>
            </a:prstGeom>
            <a:noFill/>
            <a:ln w="9525">
              <a:noFill/>
              <a:miter lim="800000"/>
              <a:headEnd/>
              <a:tailEnd/>
            </a:ln>
            <a:effectLst/>
          </p:spPr>
        </p:pic>
        <p:cxnSp>
          <p:nvCxnSpPr>
            <p:cNvPr id="6" name="Straight Arrow Connector 5"/>
            <p:cNvCxnSpPr/>
            <p:nvPr/>
          </p:nvCxnSpPr>
          <p:spPr>
            <a:xfrm>
              <a:off x="2447932" y="1995126"/>
              <a:ext cx="3581400" cy="1588"/>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5400000">
              <a:off x="674693" y="3765984"/>
              <a:ext cx="3581400" cy="1588"/>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5400000">
              <a:off x="4476027" y="3759247"/>
              <a:ext cx="3581400" cy="1588"/>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6248400" y="1987983"/>
              <a:ext cx="1295400" cy="1588"/>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5249792" y="1568216"/>
              <a:ext cx="609600" cy="402477"/>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x</a:t>
              </a:r>
              <a:r>
                <a:rPr lang="en-US" sz="2800" i="1" baseline="-25000" dirty="0" smtClean="0">
                  <a:latin typeface="Cambria Math" pitchFamily="18" charset="0"/>
                  <a:ea typeface="Cambria Math" pitchFamily="18" charset="0"/>
                  <a:cs typeface="Times New Roman" pitchFamily="18" charset="0"/>
                </a:rPr>
                <a:t>2</a:t>
              </a:r>
              <a:endParaRPr lang="en-US" sz="2800" i="1" baseline="-25000" dirty="0">
                <a:latin typeface="Cambria Math" pitchFamily="18" charset="0"/>
                <a:ea typeface="Cambria Math" pitchFamily="18" charset="0"/>
                <a:cs typeface="Times New Roman" pitchFamily="18" charset="0"/>
              </a:endParaRPr>
            </a:p>
          </p:txBody>
        </p:sp>
        <p:sp>
          <p:nvSpPr>
            <p:cNvPr id="11" name="TextBox 10"/>
            <p:cNvSpPr txBox="1"/>
            <p:nvPr/>
          </p:nvSpPr>
          <p:spPr>
            <a:xfrm>
              <a:off x="4253330" y="1575112"/>
              <a:ext cx="609600" cy="402477"/>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x</a:t>
              </a:r>
              <a:r>
                <a:rPr lang="en-US" sz="2800" i="1" baseline="-25000" dirty="0" smtClean="0">
                  <a:latin typeface="Cambria Math" pitchFamily="18" charset="0"/>
                  <a:ea typeface="Cambria Math" pitchFamily="18" charset="0"/>
                  <a:cs typeface="Times New Roman" pitchFamily="18" charset="0"/>
                </a:rPr>
                <a:t>2</a:t>
              </a:r>
              <a:r>
                <a:rPr lang="en-US" sz="2800" i="1" baseline="30000" dirty="0" smtClean="0">
                  <a:latin typeface="Cambria Math" pitchFamily="18" charset="0"/>
                  <a:ea typeface="Cambria Math" pitchFamily="18" charset="0"/>
                  <a:cs typeface="Times New Roman" pitchFamily="18" charset="0"/>
                </a:rPr>
                <a:t>est</a:t>
              </a:r>
              <a:endParaRPr lang="en-US" sz="2800" i="1" baseline="30000" dirty="0">
                <a:latin typeface="Cambria Math" pitchFamily="18" charset="0"/>
                <a:ea typeface="Cambria Math" pitchFamily="18" charset="0"/>
                <a:cs typeface="Times New Roman" pitchFamily="18" charset="0"/>
              </a:endParaRPr>
            </a:p>
          </p:txBody>
        </p:sp>
        <p:sp>
          <p:nvSpPr>
            <p:cNvPr id="12" name="TextBox 11"/>
            <p:cNvSpPr txBox="1"/>
            <p:nvPr/>
          </p:nvSpPr>
          <p:spPr>
            <a:xfrm>
              <a:off x="1791484" y="3333574"/>
              <a:ext cx="609600" cy="402477"/>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x</a:t>
              </a:r>
              <a:r>
                <a:rPr lang="en-US" sz="2800" i="1" baseline="-25000" dirty="0" smtClean="0">
                  <a:latin typeface="Cambria Math" pitchFamily="18" charset="0"/>
                  <a:ea typeface="Cambria Math" pitchFamily="18" charset="0"/>
                  <a:cs typeface="Times New Roman" pitchFamily="18" charset="0"/>
                </a:rPr>
                <a:t>1</a:t>
              </a:r>
              <a:r>
                <a:rPr lang="en-US" sz="2800" i="1" baseline="30000" dirty="0" smtClean="0">
                  <a:latin typeface="Cambria Math" pitchFamily="18" charset="0"/>
                  <a:ea typeface="Cambria Math" pitchFamily="18" charset="0"/>
                  <a:cs typeface="Times New Roman" pitchFamily="18" charset="0"/>
                </a:rPr>
                <a:t>est</a:t>
              </a:r>
              <a:endParaRPr lang="en-US" sz="2800" i="1" baseline="30000" dirty="0">
                <a:latin typeface="Cambria Math" pitchFamily="18" charset="0"/>
                <a:ea typeface="Cambria Math" pitchFamily="18" charset="0"/>
                <a:cs typeface="Times New Roman" pitchFamily="18" charset="0"/>
              </a:endParaRPr>
            </a:p>
          </p:txBody>
        </p:sp>
        <p:sp>
          <p:nvSpPr>
            <p:cNvPr id="13" name="TextBox 12"/>
            <p:cNvSpPr txBox="1"/>
            <p:nvPr/>
          </p:nvSpPr>
          <p:spPr>
            <a:xfrm>
              <a:off x="1874047" y="5278098"/>
              <a:ext cx="609600" cy="402477"/>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x</a:t>
              </a:r>
              <a:r>
                <a:rPr lang="en-US" sz="2800" i="1" baseline="-25000" dirty="0" smtClean="0">
                  <a:latin typeface="Cambria Math" pitchFamily="18" charset="0"/>
                  <a:ea typeface="Cambria Math" pitchFamily="18" charset="0"/>
                  <a:cs typeface="Times New Roman" pitchFamily="18" charset="0"/>
                </a:rPr>
                <a:t>1</a:t>
              </a:r>
              <a:endParaRPr lang="en-US" sz="2800" i="1" baseline="30000" dirty="0">
                <a:latin typeface="Cambria Math" pitchFamily="18" charset="0"/>
                <a:ea typeface="Cambria Math" pitchFamily="18" charset="0"/>
                <a:cs typeface="Times New Roman" pitchFamily="18" charset="0"/>
              </a:endParaRPr>
            </a:p>
          </p:txBody>
        </p:sp>
        <p:sp>
          <p:nvSpPr>
            <p:cNvPr id="14" name="TextBox 13"/>
            <p:cNvSpPr txBox="1"/>
            <p:nvPr/>
          </p:nvSpPr>
          <p:spPr>
            <a:xfrm>
              <a:off x="6480716" y="1516497"/>
              <a:ext cx="1086060" cy="402477"/>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p(x</a:t>
              </a:r>
              <a:r>
                <a:rPr lang="en-US" sz="2800" i="1" baseline="-25000" dirty="0" smtClean="0">
                  <a:latin typeface="Cambria Math" pitchFamily="18" charset="0"/>
                  <a:ea typeface="Cambria Math" pitchFamily="18" charset="0"/>
                  <a:cs typeface="Times New Roman" pitchFamily="18" charset="0"/>
                </a:rPr>
                <a:t>1</a:t>
              </a:r>
              <a:r>
                <a:rPr lang="en-US" sz="2800" i="1" dirty="0" smtClean="0">
                  <a:latin typeface="Cambria Math" pitchFamily="18" charset="0"/>
                  <a:ea typeface="Cambria Math" pitchFamily="18" charset="0"/>
                  <a:cs typeface="Times New Roman" pitchFamily="18" charset="0"/>
                </a:rPr>
                <a:t>)</a:t>
              </a:r>
              <a:endParaRPr lang="en-US" sz="2800" i="1" baseline="30000" dirty="0">
                <a:latin typeface="Cambria Math" pitchFamily="18" charset="0"/>
                <a:ea typeface="Cambria Math" pitchFamily="18" charset="0"/>
                <a:cs typeface="Times New Roman" pitchFamily="18" charset="0"/>
              </a:endParaRPr>
            </a:p>
          </p:txBody>
        </p:sp>
        <p:sp>
          <p:nvSpPr>
            <p:cNvPr id="15" name="Oval 14"/>
            <p:cNvSpPr/>
            <p:nvPr/>
          </p:nvSpPr>
          <p:spPr>
            <a:xfrm>
              <a:off x="6942436" y="3564914"/>
              <a:ext cx="104775" cy="104775"/>
            </a:xfrm>
            <a:prstGeom prst="ellipse">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6" name="TextBox 15"/>
            <p:cNvSpPr txBox="1"/>
            <p:nvPr/>
          </p:nvSpPr>
          <p:spPr>
            <a:xfrm rot="5400000">
              <a:off x="5580466" y="2867146"/>
              <a:ext cx="993616" cy="402477"/>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x</a:t>
              </a:r>
              <a:r>
                <a:rPr lang="en-US" sz="2800" i="1" baseline="-25000" dirty="0" smtClean="0">
                  <a:latin typeface="Cambria Math" pitchFamily="18" charset="0"/>
                  <a:ea typeface="Cambria Math" pitchFamily="18" charset="0"/>
                  <a:cs typeface="Times New Roman" pitchFamily="18" charset="0"/>
                </a:rPr>
                <a:t>1</a:t>
              </a:r>
              <a:r>
                <a:rPr lang="en-US" sz="2800" i="1" baseline="30000" dirty="0" smtClean="0">
                  <a:latin typeface="Cambria Math" pitchFamily="18" charset="0"/>
                  <a:ea typeface="Cambria Math" pitchFamily="18" charset="0"/>
                  <a:cs typeface="Times New Roman" pitchFamily="18" charset="0"/>
                </a:rPr>
                <a:t>ML</a:t>
              </a:r>
              <a:endParaRPr lang="en-US" sz="2800" i="1" baseline="30000" dirty="0">
                <a:latin typeface="Cambria Math" pitchFamily="18" charset="0"/>
                <a:ea typeface="Cambria Math" pitchFamily="18" charset="0"/>
                <a:cs typeface="Times New Roman" pitchFamily="18" charset="0"/>
              </a:endParaRPr>
            </a:p>
          </p:txBody>
        </p:sp>
        <p:sp>
          <p:nvSpPr>
            <p:cNvPr id="17" name="TextBox 16"/>
            <p:cNvSpPr txBox="1"/>
            <p:nvPr/>
          </p:nvSpPr>
          <p:spPr>
            <a:xfrm rot="16200000">
              <a:off x="5894663" y="5143640"/>
              <a:ext cx="446315" cy="402477"/>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x</a:t>
              </a:r>
              <a:r>
                <a:rPr lang="en-US" sz="2800" i="1" baseline="-25000" dirty="0" smtClean="0">
                  <a:latin typeface="Cambria Math" pitchFamily="18" charset="0"/>
                  <a:ea typeface="Cambria Math" pitchFamily="18" charset="0"/>
                  <a:cs typeface="Times New Roman" pitchFamily="18" charset="0"/>
                </a:rPr>
                <a:t>1</a:t>
              </a:r>
              <a:endParaRPr lang="en-US" sz="2800" i="1" baseline="-25000" dirty="0">
                <a:latin typeface="Cambria Math" pitchFamily="18" charset="0"/>
                <a:ea typeface="Cambria Math" pitchFamily="18" charset="0"/>
                <a:cs typeface="Times New Roman" pitchFamily="18" charset="0"/>
              </a:endParaRPr>
            </a:p>
          </p:txBody>
        </p:sp>
        <p:sp>
          <p:nvSpPr>
            <p:cNvPr id="18" name="TextBox 17"/>
            <p:cNvSpPr txBox="1"/>
            <p:nvPr/>
          </p:nvSpPr>
          <p:spPr>
            <a:xfrm rot="5400000">
              <a:off x="5517013" y="3886969"/>
              <a:ext cx="1040343" cy="402477"/>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&lt;x</a:t>
              </a:r>
              <a:r>
                <a:rPr lang="en-US" sz="2800" i="1" baseline="-25000" dirty="0" smtClean="0">
                  <a:latin typeface="Cambria Math" pitchFamily="18" charset="0"/>
                  <a:ea typeface="Cambria Math" pitchFamily="18" charset="0"/>
                  <a:cs typeface="Times New Roman" pitchFamily="18" charset="0"/>
                </a:rPr>
                <a:t>1</a:t>
              </a:r>
              <a:r>
                <a:rPr lang="en-US" sz="2800" i="1" dirty="0" smtClean="0">
                  <a:latin typeface="Cambria Math" pitchFamily="18" charset="0"/>
                  <a:ea typeface="Cambria Math" pitchFamily="18" charset="0"/>
                  <a:cs typeface="Times New Roman" pitchFamily="18" charset="0"/>
                </a:rPr>
                <a:t>&gt;</a:t>
              </a:r>
              <a:endParaRPr lang="en-US" sz="2800" i="1" dirty="0">
                <a:latin typeface="Cambria Math" pitchFamily="18" charset="0"/>
                <a:ea typeface="Cambria Math" pitchFamily="18" charset="0"/>
                <a:cs typeface="Times New Roman" pitchFamily="18" charset="0"/>
              </a:endParaRPr>
            </a:p>
          </p:txBody>
        </p:sp>
        <p:sp>
          <p:nvSpPr>
            <p:cNvPr id="19" name="Freeform 18"/>
            <p:cNvSpPr/>
            <p:nvPr/>
          </p:nvSpPr>
          <p:spPr>
            <a:xfrm>
              <a:off x="6050760" y="3513482"/>
              <a:ext cx="142875" cy="52388"/>
            </a:xfrm>
            <a:custGeom>
              <a:avLst/>
              <a:gdLst>
                <a:gd name="connsiteX0" fmla="*/ 0 w 142875"/>
                <a:gd name="connsiteY0" fmla="*/ 0 h 52388"/>
                <a:gd name="connsiteX1" fmla="*/ 61912 w 142875"/>
                <a:gd name="connsiteY1" fmla="*/ 42863 h 52388"/>
                <a:gd name="connsiteX2" fmla="*/ 142875 w 142875"/>
                <a:gd name="connsiteY2" fmla="*/ 52388 h 52388"/>
              </a:gdLst>
              <a:ahLst/>
              <a:cxnLst>
                <a:cxn ang="0">
                  <a:pos x="connsiteX0" y="connsiteY0"/>
                </a:cxn>
                <a:cxn ang="0">
                  <a:pos x="connsiteX1" y="connsiteY1"/>
                </a:cxn>
                <a:cxn ang="0">
                  <a:pos x="connsiteX2" y="connsiteY2"/>
                </a:cxn>
              </a:cxnLst>
              <a:rect l="l" t="t" r="r" b="b"/>
              <a:pathLst>
                <a:path w="142875" h="52388">
                  <a:moveTo>
                    <a:pt x="0" y="0"/>
                  </a:moveTo>
                  <a:cubicBezTo>
                    <a:pt x="19050" y="17066"/>
                    <a:pt x="38100" y="34132"/>
                    <a:pt x="61912" y="42863"/>
                  </a:cubicBezTo>
                  <a:cubicBezTo>
                    <a:pt x="85724" y="51594"/>
                    <a:pt x="114299" y="51991"/>
                    <a:pt x="142875" y="52388"/>
                  </a:cubicBezTo>
                </a:path>
              </a:pathLst>
            </a:cu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0" name="Freeform 19"/>
            <p:cNvSpPr/>
            <p:nvPr/>
          </p:nvSpPr>
          <p:spPr>
            <a:xfrm flipV="1">
              <a:off x="6065047" y="3637571"/>
              <a:ext cx="142875" cy="52388"/>
            </a:xfrm>
            <a:custGeom>
              <a:avLst/>
              <a:gdLst>
                <a:gd name="connsiteX0" fmla="*/ 0 w 142875"/>
                <a:gd name="connsiteY0" fmla="*/ 0 h 52388"/>
                <a:gd name="connsiteX1" fmla="*/ 61912 w 142875"/>
                <a:gd name="connsiteY1" fmla="*/ 42863 h 52388"/>
                <a:gd name="connsiteX2" fmla="*/ 142875 w 142875"/>
                <a:gd name="connsiteY2" fmla="*/ 52388 h 52388"/>
              </a:gdLst>
              <a:ahLst/>
              <a:cxnLst>
                <a:cxn ang="0">
                  <a:pos x="connsiteX0" y="connsiteY0"/>
                </a:cxn>
                <a:cxn ang="0">
                  <a:pos x="connsiteX1" y="connsiteY1"/>
                </a:cxn>
                <a:cxn ang="0">
                  <a:pos x="connsiteX2" y="connsiteY2"/>
                </a:cxn>
              </a:cxnLst>
              <a:rect l="l" t="t" r="r" b="b"/>
              <a:pathLst>
                <a:path w="142875" h="52388">
                  <a:moveTo>
                    <a:pt x="0" y="0"/>
                  </a:moveTo>
                  <a:cubicBezTo>
                    <a:pt x="19050" y="17066"/>
                    <a:pt x="38100" y="34132"/>
                    <a:pt x="61912" y="42863"/>
                  </a:cubicBezTo>
                  <a:cubicBezTo>
                    <a:pt x="85724" y="51594"/>
                    <a:pt x="114299" y="51991"/>
                    <a:pt x="142875" y="52388"/>
                  </a:cubicBezTo>
                </a:path>
              </a:pathLst>
            </a:cu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2" name="TextBox 21"/>
            <p:cNvSpPr txBox="1"/>
            <p:nvPr/>
          </p:nvSpPr>
          <p:spPr>
            <a:xfrm rot="2036070">
              <a:off x="4962307" y="5349017"/>
              <a:ext cx="1253471" cy="402477"/>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f(</a:t>
              </a:r>
              <a:r>
                <a:rPr lang="en-US" sz="2800" b="1" dirty="0" smtClean="0">
                  <a:latin typeface="Cambria Math" pitchFamily="18" charset="0"/>
                  <a:ea typeface="Cambria Math" pitchFamily="18" charset="0"/>
                  <a:cs typeface="Times New Roman" pitchFamily="18" charset="0"/>
                </a:rPr>
                <a:t>x</a:t>
              </a:r>
              <a:r>
                <a:rPr lang="en-US" sz="2800" i="1" dirty="0" smtClean="0">
                  <a:latin typeface="Cambria Math" pitchFamily="18" charset="0"/>
                  <a:ea typeface="Cambria Math" pitchFamily="18" charset="0"/>
                  <a:cs typeface="Times New Roman" pitchFamily="18" charset="0"/>
                </a:rPr>
                <a:t>)=0</a:t>
              </a:r>
              <a:endParaRPr lang="en-US" sz="2800" i="1" baseline="30000" dirty="0">
                <a:latin typeface="Cambria Math" pitchFamily="18" charset="0"/>
                <a:ea typeface="Cambria Math" pitchFamily="18" charset="0"/>
                <a:cs typeface="Times New Roman" pitchFamily="18" charset="0"/>
              </a:endParaRPr>
            </a:p>
          </p:txBody>
        </p:sp>
        <p:sp>
          <p:nvSpPr>
            <p:cNvPr id="23" name="TextBox 22"/>
            <p:cNvSpPr txBox="1"/>
            <p:nvPr/>
          </p:nvSpPr>
          <p:spPr>
            <a:xfrm>
              <a:off x="6141247" y="1516497"/>
              <a:ext cx="609600" cy="402477"/>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(B)</a:t>
              </a:r>
              <a:endParaRPr lang="en-US" sz="2800" dirty="0">
                <a:latin typeface="Times New Roman" pitchFamily="18" charset="0"/>
                <a:ea typeface="Cambria Math" pitchFamily="18" charset="0"/>
                <a:cs typeface="Times New Roman" pitchFamily="18" charset="0"/>
              </a:endParaRPr>
            </a:p>
          </p:txBody>
        </p:sp>
        <p:sp>
          <p:nvSpPr>
            <p:cNvPr id="24" name="TextBox 23"/>
            <p:cNvSpPr txBox="1"/>
            <p:nvPr/>
          </p:nvSpPr>
          <p:spPr>
            <a:xfrm>
              <a:off x="2331247" y="1544298"/>
              <a:ext cx="609600" cy="402477"/>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(A)</a:t>
              </a:r>
              <a:endParaRPr lang="en-US" sz="2800" dirty="0">
                <a:latin typeface="Times New Roman" pitchFamily="18" charset="0"/>
                <a:ea typeface="Cambria Math" pitchFamily="18" charset="0"/>
                <a:cs typeface="Times New Roman" pitchFamily="18" charset="0"/>
              </a:endParaRPr>
            </a:p>
          </p:txBody>
        </p:sp>
      </p:gr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19400"/>
            <a:ext cx="8229600" cy="1143000"/>
          </a:xfrm>
        </p:spPr>
        <p:txBody>
          <a:bodyPr>
            <a:normAutofit fontScale="90000"/>
          </a:bodyPr>
          <a:lstStyle/>
          <a:p>
            <a:r>
              <a:rPr lang="en-US" dirty="0" smtClean="0">
                <a:latin typeface="Times New Roman" pitchFamily="18" charset="0"/>
                <a:cs typeface="Times New Roman" pitchFamily="18" charset="0"/>
              </a:rPr>
              <a:t>can get local maxima if </a:t>
            </a:r>
            <a:r>
              <a:rPr lang="en-US" b="1" dirty="0" smtClean="0">
                <a:latin typeface="Cambria Math" pitchFamily="18" charset="0"/>
                <a:ea typeface="Cambria Math" pitchFamily="18" charset="0"/>
                <a:cs typeface="Times New Roman" pitchFamily="18" charset="0"/>
              </a:rPr>
              <a:t>f</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x</a:t>
            </a:r>
            <a:r>
              <a:rPr lang="en-US" dirty="0" smtClean="0">
                <a:latin typeface="Cambria Math" pitchFamily="18" charset="0"/>
                <a:ea typeface="Cambria Math" pitchFamily="18" charset="0"/>
                <a:cs typeface="Times New Roman" pitchFamily="18" charset="0"/>
              </a:rPr>
              <a:t>)</a:t>
            </a:r>
            <a:r>
              <a:rPr lang="en-US" dirty="0" smtClean="0">
                <a:latin typeface="Times New Roman" pitchFamily="18" charset="0"/>
                <a:cs typeface="Times New Roman" pitchFamily="18" charset="0"/>
              </a:rPr>
              <a:t> is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very non-linear</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Group 29"/>
          <p:cNvGrpSpPr>
            <a:grpSpLocks noChangeAspect="1"/>
          </p:cNvGrpSpPr>
          <p:nvPr/>
        </p:nvGrpSpPr>
        <p:grpSpPr>
          <a:xfrm>
            <a:off x="990600" y="685800"/>
            <a:ext cx="7584078" cy="5413301"/>
            <a:chOff x="1500052" y="228600"/>
            <a:chExt cx="5833906" cy="4164078"/>
          </a:xfrm>
        </p:grpSpPr>
        <p:pic>
          <p:nvPicPr>
            <p:cNvPr id="3074" name="Picture 2"/>
            <p:cNvPicPr>
              <a:picLocks noChangeAspect="1" noChangeArrowheads="1"/>
            </p:cNvPicPr>
            <p:nvPr/>
          </p:nvPicPr>
          <p:blipFill>
            <a:blip r:embed="rId3" cstate="print"/>
            <a:srcRect l="12227" t="7056" r="8952" b="10219"/>
            <a:stretch>
              <a:fillRect/>
            </a:stretch>
          </p:blipFill>
          <p:spPr bwMode="auto">
            <a:xfrm>
              <a:off x="2057400" y="657225"/>
              <a:ext cx="3438525" cy="3238500"/>
            </a:xfrm>
            <a:prstGeom prst="rect">
              <a:avLst/>
            </a:prstGeom>
            <a:noFill/>
            <a:ln w="9525">
              <a:noFill/>
              <a:miter lim="800000"/>
              <a:headEnd/>
              <a:tailEnd/>
            </a:ln>
            <a:effectLst/>
          </p:spPr>
        </p:pic>
        <p:pic>
          <p:nvPicPr>
            <p:cNvPr id="3076" name="Picture 4"/>
            <p:cNvPicPr>
              <a:picLocks noChangeAspect="1" noChangeArrowheads="1"/>
            </p:cNvPicPr>
            <p:nvPr/>
          </p:nvPicPr>
          <p:blipFill>
            <a:blip r:embed="rId4" cstate="print"/>
            <a:srcRect l="12419" t="24425" r="14794" b="20402"/>
            <a:stretch>
              <a:fillRect/>
            </a:stretch>
          </p:blipFill>
          <p:spPr bwMode="auto">
            <a:xfrm rot="5400000">
              <a:off x="4719638" y="1833562"/>
              <a:ext cx="3209925" cy="914400"/>
            </a:xfrm>
            <a:prstGeom prst="rect">
              <a:avLst/>
            </a:prstGeom>
            <a:noFill/>
            <a:ln w="9525">
              <a:noFill/>
              <a:miter lim="800000"/>
              <a:headEnd/>
              <a:tailEnd/>
            </a:ln>
            <a:effectLst/>
          </p:spPr>
        </p:pic>
        <p:cxnSp>
          <p:nvCxnSpPr>
            <p:cNvPr id="6" name="Straight Arrow Connector 5"/>
            <p:cNvCxnSpPr/>
            <p:nvPr/>
          </p:nvCxnSpPr>
          <p:spPr>
            <a:xfrm>
              <a:off x="2081218" y="685800"/>
              <a:ext cx="3581400" cy="1588"/>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5400000">
              <a:off x="307979" y="2475706"/>
              <a:ext cx="3581400" cy="1588"/>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a:off x="4125980" y="2471350"/>
              <a:ext cx="3581400" cy="1588"/>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5898353" y="700086"/>
              <a:ext cx="1295400" cy="1588"/>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899744" y="228600"/>
              <a:ext cx="609600" cy="402477"/>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x</a:t>
              </a:r>
              <a:r>
                <a:rPr lang="en-US" sz="2800" i="1" baseline="-25000" dirty="0" smtClean="0">
                  <a:latin typeface="Cambria Math" pitchFamily="18" charset="0"/>
                  <a:ea typeface="Cambria Math" pitchFamily="18" charset="0"/>
                  <a:cs typeface="Times New Roman" pitchFamily="18" charset="0"/>
                </a:rPr>
                <a:t>2</a:t>
              </a:r>
              <a:endParaRPr lang="en-US" sz="2800" i="1" baseline="-25000" dirty="0">
                <a:latin typeface="Cambria Math" pitchFamily="18" charset="0"/>
                <a:ea typeface="Cambria Math" pitchFamily="18" charset="0"/>
                <a:cs typeface="Times New Roman" pitchFamily="18" charset="0"/>
              </a:endParaRPr>
            </a:p>
          </p:txBody>
        </p:sp>
        <p:sp>
          <p:nvSpPr>
            <p:cNvPr id="13" name="TextBox 12"/>
            <p:cNvSpPr txBox="1"/>
            <p:nvPr/>
          </p:nvSpPr>
          <p:spPr>
            <a:xfrm>
              <a:off x="3786052" y="287215"/>
              <a:ext cx="609600" cy="402477"/>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x</a:t>
              </a:r>
              <a:r>
                <a:rPr lang="en-US" sz="2800" i="1" baseline="-25000" dirty="0" smtClean="0">
                  <a:latin typeface="Cambria Math" pitchFamily="18" charset="0"/>
                  <a:ea typeface="Cambria Math" pitchFamily="18" charset="0"/>
                  <a:cs typeface="Times New Roman" pitchFamily="18" charset="0"/>
                </a:rPr>
                <a:t>2</a:t>
              </a:r>
              <a:r>
                <a:rPr lang="en-US" sz="2800" i="1" baseline="30000" dirty="0" smtClean="0">
                  <a:latin typeface="Cambria Math" pitchFamily="18" charset="0"/>
                  <a:ea typeface="Cambria Math" pitchFamily="18" charset="0"/>
                  <a:cs typeface="Times New Roman" pitchFamily="18" charset="0"/>
                </a:rPr>
                <a:t>est</a:t>
              </a:r>
              <a:endParaRPr lang="en-US" sz="2800" i="1" baseline="30000" dirty="0">
                <a:latin typeface="Cambria Math" pitchFamily="18" charset="0"/>
                <a:ea typeface="Cambria Math" pitchFamily="18" charset="0"/>
                <a:cs typeface="Times New Roman" pitchFamily="18" charset="0"/>
              </a:endParaRPr>
            </a:p>
          </p:txBody>
        </p:sp>
        <p:sp>
          <p:nvSpPr>
            <p:cNvPr id="14" name="TextBox 13"/>
            <p:cNvSpPr txBox="1"/>
            <p:nvPr/>
          </p:nvSpPr>
          <p:spPr>
            <a:xfrm>
              <a:off x="1500052" y="2185349"/>
              <a:ext cx="609600" cy="402477"/>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x</a:t>
              </a:r>
              <a:r>
                <a:rPr lang="en-US" sz="2800" i="1" baseline="-25000" dirty="0" smtClean="0">
                  <a:latin typeface="Cambria Math" pitchFamily="18" charset="0"/>
                  <a:ea typeface="Cambria Math" pitchFamily="18" charset="0"/>
                  <a:cs typeface="Times New Roman" pitchFamily="18" charset="0"/>
                </a:rPr>
                <a:t>1</a:t>
              </a:r>
              <a:r>
                <a:rPr lang="en-US" sz="2800" i="1" baseline="30000" dirty="0" smtClean="0">
                  <a:latin typeface="Cambria Math" pitchFamily="18" charset="0"/>
                  <a:ea typeface="Cambria Math" pitchFamily="18" charset="0"/>
                  <a:cs typeface="Times New Roman" pitchFamily="18" charset="0"/>
                </a:rPr>
                <a:t>est</a:t>
              </a:r>
              <a:endParaRPr lang="en-US" sz="2800" i="1" baseline="30000" dirty="0">
                <a:latin typeface="Cambria Math" pitchFamily="18" charset="0"/>
                <a:ea typeface="Cambria Math" pitchFamily="18" charset="0"/>
                <a:cs typeface="Times New Roman" pitchFamily="18" charset="0"/>
              </a:endParaRPr>
            </a:p>
          </p:txBody>
        </p:sp>
        <p:sp>
          <p:nvSpPr>
            <p:cNvPr id="15" name="TextBox 14"/>
            <p:cNvSpPr txBox="1"/>
            <p:nvPr/>
          </p:nvSpPr>
          <p:spPr>
            <a:xfrm>
              <a:off x="1524000" y="3990201"/>
              <a:ext cx="609600" cy="402477"/>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x</a:t>
              </a:r>
              <a:r>
                <a:rPr lang="en-US" sz="2800" i="1" baseline="-25000" dirty="0" smtClean="0">
                  <a:latin typeface="Cambria Math" pitchFamily="18" charset="0"/>
                  <a:ea typeface="Cambria Math" pitchFamily="18" charset="0"/>
                  <a:cs typeface="Times New Roman" pitchFamily="18" charset="0"/>
                </a:rPr>
                <a:t>1</a:t>
              </a:r>
              <a:endParaRPr lang="en-US" sz="2800" i="1" baseline="30000" dirty="0">
                <a:latin typeface="Cambria Math" pitchFamily="18" charset="0"/>
                <a:ea typeface="Cambria Math" pitchFamily="18" charset="0"/>
                <a:cs typeface="Times New Roman" pitchFamily="18" charset="0"/>
              </a:endParaRPr>
            </a:p>
          </p:txBody>
        </p:sp>
        <p:sp>
          <p:nvSpPr>
            <p:cNvPr id="19" name="TextBox 18"/>
            <p:cNvSpPr txBox="1"/>
            <p:nvPr/>
          </p:nvSpPr>
          <p:spPr>
            <a:xfrm>
              <a:off x="6189283" y="287215"/>
              <a:ext cx="1144675" cy="402477"/>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p(x</a:t>
              </a:r>
              <a:r>
                <a:rPr lang="en-US" sz="2800" i="1" baseline="-25000" dirty="0" smtClean="0">
                  <a:latin typeface="Cambria Math" pitchFamily="18" charset="0"/>
                  <a:ea typeface="Cambria Math" pitchFamily="18" charset="0"/>
                  <a:cs typeface="Times New Roman" pitchFamily="18" charset="0"/>
                </a:rPr>
                <a:t>1</a:t>
              </a:r>
              <a:r>
                <a:rPr lang="en-US" sz="2800" i="1" dirty="0" smtClean="0">
                  <a:latin typeface="Cambria Math" pitchFamily="18" charset="0"/>
                  <a:ea typeface="Cambria Math" pitchFamily="18" charset="0"/>
                  <a:cs typeface="Times New Roman" pitchFamily="18" charset="0"/>
                </a:rPr>
                <a:t>)</a:t>
              </a:r>
              <a:endParaRPr lang="en-US" sz="2800" i="1" baseline="30000" dirty="0">
                <a:latin typeface="Cambria Math" pitchFamily="18" charset="0"/>
                <a:ea typeface="Cambria Math" pitchFamily="18" charset="0"/>
                <a:cs typeface="Times New Roman" pitchFamily="18" charset="0"/>
              </a:endParaRPr>
            </a:p>
          </p:txBody>
        </p:sp>
        <p:sp>
          <p:nvSpPr>
            <p:cNvPr id="20" name="Oval 19"/>
            <p:cNvSpPr/>
            <p:nvPr/>
          </p:nvSpPr>
          <p:spPr>
            <a:xfrm>
              <a:off x="6553200" y="2409825"/>
              <a:ext cx="104775" cy="104775"/>
            </a:xfrm>
            <a:prstGeom prst="ellipse">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21" name="TextBox 20"/>
            <p:cNvSpPr txBox="1"/>
            <p:nvPr/>
          </p:nvSpPr>
          <p:spPr>
            <a:xfrm rot="5400000">
              <a:off x="5346053" y="2603087"/>
              <a:ext cx="710093" cy="402477"/>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x</a:t>
              </a:r>
              <a:r>
                <a:rPr lang="en-US" sz="2800" i="1" baseline="-25000" dirty="0" smtClean="0">
                  <a:latin typeface="Cambria Math" pitchFamily="18" charset="0"/>
                  <a:ea typeface="Cambria Math" pitchFamily="18" charset="0"/>
                  <a:cs typeface="Times New Roman" pitchFamily="18" charset="0"/>
                </a:rPr>
                <a:t>1</a:t>
              </a:r>
              <a:r>
                <a:rPr lang="en-US" sz="2800" i="1" baseline="30000" dirty="0" smtClean="0">
                  <a:latin typeface="Cambria Math" pitchFamily="18" charset="0"/>
                  <a:ea typeface="Cambria Math" pitchFamily="18" charset="0"/>
                  <a:cs typeface="Times New Roman" pitchFamily="18" charset="0"/>
                </a:rPr>
                <a:t>ML</a:t>
              </a:r>
              <a:endParaRPr lang="en-US" sz="2800" i="1" baseline="30000" dirty="0">
                <a:latin typeface="Cambria Math" pitchFamily="18" charset="0"/>
                <a:ea typeface="Cambria Math" pitchFamily="18" charset="0"/>
                <a:cs typeface="Times New Roman" pitchFamily="18" charset="0"/>
              </a:endParaRPr>
            </a:p>
          </p:txBody>
        </p:sp>
        <p:sp>
          <p:nvSpPr>
            <p:cNvPr id="22" name="TextBox 21"/>
            <p:cNvSpPr txBox="1"/>
            <p:nvPr/>
          </p:nvSpPr>
          <p:spPr>
            <a:xfrm rot="16200000">
              <a:off x="5544616" y="3855743"/>
              <a:ext cx="446315" cy="402477"/>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x</a:t>
              </a:r>
              <a:r>
                <a:rPr lang="en-US" sz="2800" i="1" baseline="-25000" dirty="0" smtClean="0">
                  <a:latin typeface="Cambria Math" pitchFamily="18" charset="0"/>
                  <a:ea typeface="Cambria Math" pitchFamily="18" charset="0"/>
                  <a:cs typeface="Times New Roman" pitchFamily="18" charset="0"/>
                </a:rPr>
                <a:t>1</a:t>
              </a:r>
              <a:endParaRPr lang="en-US" sz="2800" i="1" baseline="-25000" dirty="0">
                <a:latin typeface="Cambria Math" pitchFamily="18" charset="0"/>
                <a:ea typeface="Cambria Math" pitchFamily="18" charset="0"/>
                <a:cs typeface="Times New Roman" pitchFamily="18" charset="0"/>
              </a:endParaRPr>
            </a:p>
          </p:txBody>
        </p:sp>
        <p:sp>
          <p:nvSpPr>
            <p:cNvPr id="23" name="TextBox 22"/>
            <p:cNvSpPr txBox="1"/>
            <p:nvPr/>
          </p:nvSpPr>
          <p:spPr>
            <a:xfrm rot="5400000">
              <a:off x="5313086" y="1733489"/>
              <a:ext cx="833177" cy="402477"/>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&lt;x</a:t>
              </a:r>
              <a:r>
                <a:rPr lang="en-US" sz="2800" i="1" baseline="-25000" dirty="0" smtClean="0">
                  <a:latin typeface="Cambria Math" pitchFamily="18" charset="0"/>
                  <a:ea typeface="Cambria Math" pitchFamily="18" charset="0"/>
                  <a:cs typeface="Times New Roman" pitchFamily="18" charset="0"/>
                </a:rPr>
                <a:t>1</a:t>
              </a:r>
              <a:r>
                <a:rPr lang="en-US" sz="2800" i="1" dirty="0" smtClean="0">
                  <a:latin typeface="Cambria Math" pitchFamily="18" charset="0"/>
                  <a:ea typeface="Cambria Math" pitchFamily="18" charset="0"/>
                  <a:cs typeface="Times New Roman" pitchFamily="18" charset="0"/>
                </a:rPr>
                <a:t>&gt;</a:t>
              </a:r>
              <a:endParaRPr lang="en-US" sz="2800" i="1" dirty="0">
                <a:latin typeface="Cambria Math" pitchFamily="18" charset="0"/>
                <a:ea typeface="Cambria Math" pitchFamily="18" charset="0"/>
                <a:cs typeface="Times New Roman" pitchFamily="18" charset="0"/>
              </a:endParaRPr>
            </a:p>
          </p:txBody>
        </p:sp>
        <p:sp>
          <p:nvSpPr>
            <p:cNvPr id="25" name="Freeform 24"/>
            <p:cNvSpPr/>
            <p:nvPr/>
          </p:nvSpPr>
          <p:spPr>
            <a:xfrm>
              <a:off x="5700713" y="2266952"/>
              <a:ext cx="142875" cy="52388"/>
            </a:xfrm>
            <a:custGeom>
              <a:avLst/>
              <a:gdLst>
                <a:gd name="connsiteX0" fmla="*/ 0 w 142875"/>
                <a:gd name="connsiteY0" fmla="*/ 0 h 52388"/>
                <a:gd name="connsiteX1" fmla="*/ 61912 w 142875"/>
                <a:gd name="connsiteY1" fmla="*/ 42863 h 52388"/>
                <a:gd name="connsiteX2" fmla="*/ 142875 w 142875"/>
                <a:gd name="connsiteY2" fmla="*/ 52388 h 52388"/>
              </a:gdLst>
              <a:ahLst/>
              <a:cxnLst>
                <a:cxn ang="0">
                  <a:pos x="connsiteX0" y="connsiteY0"/>
                </a:cxn>
                <a:cxn ang="0">
                  <a:pos x="connsiteX1" y="connsiteY1"/>
                </a:cxn>
                <a:cxn ang="0">
                  <a:pos x="connsiteX2" y="connsiteY2"/>
                </a:cxn>
              </a:cxnLst>
              <a:rect l="l" t="t" r="r" b="b"/>
              <a:pathLst>
                <a:path w="142875" h="52388">
                  <a:moveTo>
                    <a:pt x="0" y="0"/>
                  </a:moveTo>
                  <a:cubicBezTo>
                    <a:pt x="19050" y="17066"/>
                    <a:pt x="38100" y="34132"/>
                    <a:pt x="61912" y="42863"/>
                  </a:cubicBezTo>
                  <a:cubicBezTo>
                    <a:pt x="85724" y="51594"/>
                    <a:pt x="114299" y="51991"/>
                    <a:pt x="142875" y="52388"/>
                  </a:cubicBezTo>
                </a:path>
              </a:pathLst>
            </a:cu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6" name="Freeform 25"/>
            <p:cNvSpPr/>
            <p:nvPr/>
          </p:nvSpPr>
          <p:spPr>
            <a:xfrm flipV="1">
              <a:off x="5715000" y="2495545"/>
              <a:ext cx="142875" cy="52388"/>
            </a:xfrm>
            <a:custGeom>
              <a:avLst/>
              <a:gdLst>
                <a:gd name="connsiteX0" fmla="*/ 0 w 142875"/>
                <a:gd name="connsiteY0" fmla="*/ 0 h 52388"/>
                <a:gd name="connsiteX1" fmla="*/ 61912 w 142875"/>
                <a:gd name="connsiteY1" fmla="*/ 42863 h 52388"/>
                <a:gd name="connsiteX2" fmla="*/ 142875 w 142875"/>
                <a:gd name="connsiteY2" fmla="*/ 52388 h 52388"/>
              </a:gdLst>
              <a:ahLst/>
              <a:cxnLst>
                <a:cxn ang="0">
                  <a:pos x="connsiteX0" y="connsiteY0"/>
                </a:cxn>
                <a:cxn ang="0">
                  <a:pos x="connsiteX1" y="connsiteY1"/>
                </a:cxn>
                <a:cxn ang="0">
                  <a:pos x="connsiteX2" y="connsiteY2"/>
                </a:cxn>
              </a:cxnLst>
              <a:rect l="l" t="t" r="r" b="b"/>
              <a:pathLst>
                <a:path w="142875" h="52388">
                  <a:moveTo>
                    <a:pt x="0" y="0"/>
                  </a:moveTo>
                  <a:cubicBezTo>
                    <a:pt x="19050" y="17066"/>
                    <a:pt x="38100" y="34132"/>
                    <a:pt x="61912" y="42863"/>
                  </a:cubicBezTo>
                  <a:cubicBezTo>
                    <a:pt x="85724" y="51594"/>
                    <a:pt x="114299" y="51991"/>
                    <a:pt x="142875" y="52388"/>
                  </a:cubicBezTo>
                </a:path>
              </a:pathLst>
            </a:cu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8" name="TextBox 27"/>
            <p:cNvSpPr txBox="1"/>
            <p:nvPr/>
          </p:nvSpPr>
          <p:spPr>
            <a:xfrm rot="2036070">
              <a:off x="4479456" y="3936315"/>
              <a:ext cx="1436335" cy="402477"/>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f(</a:t>
              </a:r>
              <a:r>
                <a:rPr lang="en-US" sz="2800" b="1" dirty="0" smtClean="0">
                  <a:latin typeface="Cambria Math" pitchFamily="18" charset="0"/>
                  <a:ea typeface="Cambria Math" pitchFamily="18" charset="0"/>
                  <a:cs typeface="Times New Roman" pitchFamily="18" charset="0"/>
                </a:rPr>
                <a:t>x</a:t>
              </a:r>
              <a:r>
                <a:rPr lang="en-US" sz="2800" i="1" dirty="0" smtClean="0">
                  <a:latin typeface="Cambria Math" pitchFamily="18" charset="0"/>
                  <a:ea typeface="Cambria Math" pitchFamily="18" charset="0"/>
                  <a:cs typeface="Times New Roman" pitchFamily="18" charset="0"/>
                </a:rPr>
                <a:t>)=0</a:t>
              </a:r>
              <a:endParaRPr lang="en-US" sz="2800" i="1" baseline="30000" dirty="0">
                <a:latin typeface="Cambria Math" pitchFamily="18" charset="0"/>
                <a:ea typeface="Cambria Math" pitchFamily="18" charset="0"/>
                <a:cs typeface="Times New Roman" pitchFamily="18" charset="0"/>
              </a:endParaRPr>
            </a:p>
          </p:txBody>
        </p:sp>
        <p:sp>
          <p:nvSpPr>
            <p:cNvPr id="24" name="TextBox 23"/>
            <p:cNvSpPr txBox="1"/>
            <p:nvPr/>
          </p:nvSpPr>
          <p:spPr>
            <a:xfrm>
              <a:off x="5791200" y="228600"/>
              <a:ext cx="609600" cy="402477"/>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(B)</a:t>
              </a:r>
              <a:endParaRPr lang="en-US" sz="2800" dirty="0">
                <a:latin typeface="Times New Roman" pitchFamily="18" charset="0"/>
                <a:ea typeface="Cambria Math" pitchFamily="18" charset="0"/>
                <a:cs typeface="Times New Roman" pitchFamily="18" charset="0"/>
              </a:endParaRPr>
            </a:p>
          </p:txBody>
        </p:sp>
        <p:sp>
          <p:nvSpPr>
            <p:cNvPr id="29" name="TextBox 28"/>
            <p:cNvSpPr txBox="1"/>
            <p:nvPr/>
          </p:nvSpPr>
          <p:spPr>
            <a:xfrm>
              <a:off x="1981200" y="256401"/>
              <a:ext cx="609600" cy="402477"/>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(A)</a:t>
              </a:r>
              <a:endParaRPr lang="en-US" sz="2800" dirty="0">
                <a:latin typeface="Times New Roman" pitchFamily="18" charset="0"/>
                <a:ea typeface="Cambria Math" pitchFamily="18" charset="0"/>
                <a:cs typeface="Times New Roman" pitchFamily="18" charset="0"/>
              </a:endParaRPr>
            </a:p>
          </p:txBody>
        </p:sp>
      </p:gr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3" cstate="print"/>
          <a:srcRect/>
          <a:stretch>
            <a:fillRect/>
          </a:stretch>
        </p:blipFill>
        <p:spPr bwMode="auto">
          <a:xfrm>
            <a:off x="0" y="1066800"/>
            <a:ext cx="8763000" cy="685800"/>
          </a:xfrm>
          <a:prstGeom prst="rect">
            <a:avLst/>
          </a:prstGeom>
          <a:noFill/>
          <a:ln w="9525">
            <a:noFill/>
            <a:miter lim="800000"/>
            <a:headEnd/>
            <a:tailEnd/>
          </a:ln>
        </p:spPr>
      </p:pic>
      <p:pic>
        <p:nvPicPr>
          <p:cNvPr id="8195" name="Picture 3"/>
          <p:cNvPicPr>
            <a:picLocks noChangeAspect="1" noChangeArrowheads="1"/>
          </p:cNvPicPr>
          <p:nvPr/>
        </p:nvPicPr>
        <p:blipFill>
          <a:blip r:embed="rId4" cstate="print"/>
          <a:srcRect/>
          <a:stretch>
            <a:fillRect/>
          </a:stretch>
        </p:blipFill>
        <p:spPr bwMode="auto">
          <a:xfrm>
            <a:off x="152400" y="3581400"/>
            <a:ext cx="8735291" cy="990600"/>
          </a:xfrm>
          <a:prstGeom prst="rect">
            <a:avLst/>
          </a:prstGeom>
          <a:noFill/>
          <a:ln w="9525">
            <a:noFill/>
            <a:miter lim="800000"/>
            <a:headEnd/>
            <a:tailEnd/>
          </a:ln>
        </p:spPr>
      </p:pic>
      <p:sp>
        <p:nvSpPr>
          <p:cNvPr id="6" name="Title 1"/>
          <p:cNvSpPr>
            <a:spLocks noGrp="1"/>
          </p:cNvSpPr>
          <p:nvPr>
            <p:ph type="title"/>
          </p:nvPr>
        </p:nvSpPr>
        <p:spPr>
          <a:xfrm>
            <a:off x="228600" y="304800"/>
            <a:ext cx="8382000" cy="685800"/>
          </a:xfrm>
        </p:spPr>
        <p:txBody>
          <a:bodyPr>
            <a:normAutofit fontScale="90000"/>
          </a:bodyPr>
          <a:lstStyle/>
          <a:p>
            <a:r>
              <a:rPr lang="en-US" dirty="0" smtClean="0">
                <a:latin typeface="Times New Roman" pitchFamily="18" charset="0"/>
                <a:cs typeface="Times New Roman" pitchFamily="18" charset="0"/>
              </a:rPr>
              <a:t>mathematical statement of the problem</a:t>
            </a:r>
            <a:endParaRPr lang="en-US" dirty="0">
              <a:latin typeface="Times New Roman" pitchFamily="18" charset="0"/>
              <a:cs typeface="Times New Roman" pitchFamily="18" charset="0"/>
            </a:endParaRPr>
          </a:p>
        </p:txBody>
      </p:sp>
      <p:sp>
        <p:nvSpPr>
          <p:cNvPr id="7" name="Title 1"/>
          <p:cNvSpPr txBox="1">
            <a:spLocks/>
          </p:cNvSpPr>
          <p:nvPr/>
        </p:nvSpPr>
        <p:spPr>
          <a:xfrm>
            <a:off x="381000" y="2895600"/>
            <a:ext cx="8382000" cy="685800"/>
          </a:xfrm>
          <a:prstGeom prst="rect">
            <a:avLst/>
          </a:prstGeom>
        </p:spPr>
        <p:txBody>
          <a:bodyPr vert="horz" lIns="91440" tIns="45720" rIns="91440" bIns="45720" rtlCol="0" anchor="ctr">
            <a:normAutofit fontScale="8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its solution (using Lagrange Multipliers)</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8" name="Title 1"/>
          <p:cNvSpPr txBox="1">
            <a:spLocks/>
          </p:cNvSpPr>
          <p:nvPr/>
        </p:nvSpPr>
        <p:spPr>
          <a:xfrm>
            <a:off x="457200" y="4648200"/>
            <a:ext cx="8382000" cy="685800"/>
          </a:xfrm>
          <a:prstGeom prst="rect">
            <a:avLst/>
          </a:prstGeom>
        </p:spPr>
        <p:txBody>
          <a:bodyPr vert="horz" lIns="91440" tIns="45720" rIns="91440" bIns="45720" rtlCol="0" anchor="ctr">
            <a:normAutofit fontScale="97500"/>
          </a:bodyPr>
          <a:lstStyle/>
          <a:p>
            <a:pPr lvl="0" algn="ctr">
              <a:spcBef>
                <a:spcPct val="0"/>
              </a:spcBef>
            </a:pPr>
            <a:r>
              <a:rPr kumimoji="0" lang="en-US" sz="36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with </a:t>
            </a:r>
            <a:r>
              <a:rPr kumimoji="0" lang="en-US" sz="3600" b="0" i="1" u="none" strike="noStrike" kern="1200" cap="none" spc="0" normalizeH="0" baseline="0" noProof="0" dirty="0" err="1" smtClean="0">
                <a:ln>
                  <a:noFill/>
                </a:ln>
                <a:solidFill>
                  <a:schemeClr val="tx1"/>
                </a:solidFill>
                <a:effectLst/>
                <a:uLnTx/>
                <a:uFillTx/>
                <a:latin typeface="Times New Roman" pitchFamily="18" charset="0"/>
                <a:ea typeface="+mj-ea"/>
                <a:cs typeface="Times New Roman" pitchFamily="18" charset="0"/>
              </a:rPr>
              <a:t>F</a:t>
            </a:r>
            <a:r>
              <a:rPr kumimoji="0" lang="en-US" sz="3600" b="0" i="1" u="none" strike="noStrike" kern="1200" cap="none" spc="0" normalizeH="0" baseline="-25000" noProof="0" dirty="0" err="1" smtClean="0">
                <a:ln>
                  <a:noFill/>
                </a:ln>
                <a:solidFill>
                  <a:schemeClr val="tx1"/>
                </a:solidFill>
                <a:effectLst/>
                <a:uLnTx/>
                <a:uFillTx/>
                <a:latin typeface="Times New Roman" pitchFamily="18" charset="0"/>
                <a:ea typeface="+mj-ea"/>
                <a:cs typeface="Times New Roman" pitchFamily="18" charset="0"/>
              </a:rPr>
              <a:t>ij</a:t>
            </a:r>
            <a:r>
              <a:rPr kumimoji="0" lang="en-US" sz="3600" b="0" i="1"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 </a:t>
            </a:r>
            <a:r>
              <a:rPr lang="en-US" sz="3600" i="1" dirty="0" smtClean="0">
                <a:latin typeface="Times New Roman" pitchFamily="18" charset="0"/>
                <a:ea typeface="+mj-ea"/>
                <a:cs typeface="Times New Roman" pitchFamily="18" charset="0"/>
              </a:rPr>
              <a:t>∂</a:t>
            </a:r>
            <a:r>
              <a:rPr kumimoji="0" lang="en-US" sz="3600" b="0" i="1" u="none" strike="noStrike" kern="1200" cap="none" spc="0" normalizeH="0" baseline="0" noProof="0" dirty="0" err="1" smtClean="0">
                <a:ln>
                  <a:noFill/>
                </a:ln>
                <a:solidFill>
                  <a:schemeClr val="tx1"/>
                </a:solidFill>
                <a:effectLst/>
                <a:uLnTx/>
                <a:uFillTx/>
                <a:latin typeface="Times New Roman" pitchFamily="18" charset="0"/>
                <a:ea typeface="+mj-ea"/>
                <a:cs typeface="Times New Roman" pitchFamily="18" charset="0"/>
              </a:rPr>
              <a:t>f</a:t>
            </a:r>
            <a:r>
              <a:rPr kumimoji="0" lang="en-US" sz="3600" b="0" i="1" u="none" strike="noStrike" kern="1200" cap="none" spc="0" normalizeH="0" baseline="-25000" noProof="0" dirty="0" err="1" smtClean="0">
                <a:ln>
                  <a:noFill/>
                </a:ln>
                <a:solidFill>
                  <a:schemeClr val="tx1"/>
                </a:solidFill>
                <a:effectLst/>
                <a:uLnTx/>
                <a:uFillTx/>
                <a:latin typeface="Times New Roman" pitchFamily="18" charset="0"/>
                <a:ea typeface="+mj-ea"/>
                <a:cs typeface="Times New Roman" pitchFamily="18" charset="0"/>
              </a:rPr>
              <a:t>i</a:t>
            </a:r>
            <a:r>
              <a:rPr kumimoji="0" lang="en-US" sz="3600" b="0" i="1"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t>
            </a:r>
            <a:r>
              <a:rPr lang="en-US" sz="3600" i="1" dirty="0" smtClean="0">
                <a:latin typeface="Times New Roman" pitchFamily="18" charset="0"/>
                <a:cs typeface="Times New Roman" pitchFamily="18" charset="0"/>
              </a:rPr>
              <a:t>∂</a:t>
            </a:r>
            <a:r>
              <a:rPr kumimoji="0" lang="en-US" sz="3600" b="0" i="1" u="none" strike="noStrike" kern="1200" cap="none" spc="0" normalizeH="0" baseline="0" noProof="0" dirty="0" err="1" smtClean="0">
                <a:ln>
                  <a:noFill/>
                </a:ln>
                <a:solidFill>
                  <a:schemeClr val="tx1"/>
                </a:solidFill>
                <a:effectLst/>
                <a:uLnTx/>
                <a:uFillTx/>
                <a:latin typeface="Times New Roman" pitchFamily="18" charset="0"/>
                <a:ea typeface="+mj-ea"/>
                <a:cs typeface="Times New Roman" pitchFamily="18" charset="0"/>
              </a:rPr>
              <a:t>x</a:t>
            </a:r>
            <a:r>
              <a:rPr kumimoji="0" lang="en-US" sz="3600" b="0" i="1" u="none" strike="noStrike" kern="1200" cap="none" spc="0" normalizeH="0" baseline="-25000" noProof="0" dirty="0" err="1" smtClean="0">
                <a:ln>
                  <a:noFill/>
                </a:ln>
                <a:solidFill>
                  <a:schemeClr val="tx1"/>
                </a:solidFill>
                <a:effectLst/>
                <a:uLnTx/>
                <a:uFillTx/>
                <a:latin typeface="Times New Roman" pitchFamily="18" charset="0"/>
                <a:ea typeface="+mj-ea"/>
                <a:cs typeface="Times New Roman" pitchFamily="18" charset="0"/>
              </a:rPr>
              <a:t>j</a:t>
            </a:r>
            <a:endParaRPr kumimoji="0" lang="en-US" sz="3600" b="0" i="1" u="none" strike="noStrike" kern="1200" cap="none" spc="0" normalizeH="0" baseline="-2500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3" cstate="print"/>
          <a:srcRect/>
          <a:stretch>
            <a:fillRect/>
          </a:stretch>
        </p:blipFill>
        <p:spPr bwMode="auto">
          <a:xfrm>
            <a:off x="0" y="1066800"/>
            <a:ext cx="8763000" cy="685800"/>
          </a:xfrm>
          <a:prstGeom prst="rect">
            <a:avLst/>
          </a:prstGeom>
          <a:noFill/>
          <a:ln w="9525">
            <a:noFill/>
            <a:miter lim="800000"/>
            <a:headEnd/>
            <a:tailEnd/>
          </a:ln>
        </p:spPr>
      </p:pic>
      <p:pic>
        <p:nvPicPr>
          <p:cNvPr id="8195" name="Picture 3"/>
          <p:cNvPicPr>
            <a:picLocks noChangeAspect="1" noChangeArrowheads="1"/>
          </p:cNvPicPr>
          <p:nvPr/>
        </p:nvPicPr>
        <p:blipFill>
          <a:blip r:embed="rId4" cstate="print"/>
          <a:srcRect/>
          <a:stretch>
            <a:fillRect/>
          </a:stretch>
        </p:blipFill>
        <p:spPr bwMode="auto">
          <a:xfrm>
            <a:off x="152400" y="3581400"/>
            <a:ext cx="8735291" cy="990600"/>
          </a:xfrm>
          <a:prstGeom prst="rect">
            <a:avLst/>
          </a:prstGeom>
          <a:noFill/>
          <a:ln w="9525">
            <a:noFill/>
            <a:miter lim="800000"/>
            <a:headEnd/>
            <a:tailEnd/>
          </a:ln>
        </p:spPr>
      </p:pic>
      <p:sp>
        <p:nvSpPr>
          <p:cNvPr id="6" name="Title 1"/>
          <p:cNvSpPr>
            <a:spLocks noGrp="1"/>
          </p:cNvSpPr>
          <p:nvPr>
            <p:ph type="title"/>
          </p:nvPr>
        </p:nvSpPr>
        <p:spPr>
          <a:xfrm>
            <a:off x="228600" y="304800"/>
            <a:ext cx="8382000" cy="685800"/>
          </a:xfrm>
        </p:spPr>
        <p:txBody>
          <a:bodyPr>
            <a:normAutofit fontScale="90000"/>
          </a:bodyPr>
          <a:lstStyle/>
          <a:p>
            <a:r>
              <a:rPr lang="en-US" dirty="0" smtClean="0">
                <a:latin typeface="Times New Roman" pitchFamily="18" charset="0"/>
                <a:cs typeface="Times New Roman" pitchFamily="18" charset="0"/>
              </a:rPr>
              <a:t>mathematical statement of the problem</a:t>
            </a:r>
            <a:endParaRPr lang="en-US" dirty="0">
              <a:latin typeface="Times New Roman" pitchFamily="18" charset="0"/>
              <a:cs typeface="Times New Roman" pitchFamily="18" charset="0"/>
            </a:endParaRPr>
          </a:p>
        </p:txBody>
      </p:sp>
      <p:sp>
        <p:nvSpPr>
          <p:cNvPr id="7" name="Title 1"/>
          <p:cNvSpPr txBox="1">
            <a:spLocks/>
          </p:cNvSpPr>
          <p:nvPr/>
        </p:nvSpPr>
        <p:spPr>
          <a:xfrm>
            <a:off x="381000" y="2895600"/>
            <a:ext cx="8382000" cy="685800"/>
          </a:xfrm>
          <a:prstGeom prst="rect">
            <a:avLst/>
          </a:prstGeom>
        </p:spPr>
        <p:txBody>
          <a:bodyPr vert="horz" lIns="91440" tIns="45720" rIns="91440" bIns="45720" rtlCol="0" anchor="ctr">
            <a:normAutofit fontScale="8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its solution (using Lagrange Multipliers)</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9" name="Left Brace 8"/>
          <p:cNvSpPr/>
          <p:nvPr/>
        </p:nvSpPr>
        <p:spPr>
          <a:xfrm rot="16200000">
            <a:off x="3505200" y="3276600"/>
            <a:ext cx="533400" cy="3124200"/>
          </a:xfrm>
          <a:prstGeom prst="leftBrace">
            <a:avLst/>
          </a:prstGeom>
          <a:noFill/>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FF0000"/>
              </a:solidFill>
            </a:endParaRPr>
          </a:p>
        </p:txBody>
      </p:sp>
      <p:sp>
        <p:nvSpPr>
          <p:cNvPr id="10" name="Title 1"/>
          <p:cNvSpPr txBox="1">
            <a:spLocks/>
          </p:cNvSpPr>
          <p:nvPr/>
        </p:nvSpPr>
        <p:spPr>
          <a:xfrm>
            <a:off x="1295400" y="5257800"/>
            <a:ext cx="5029200" cy="685800"/>
          </a:xfrm>
          <a:prstGeom prst="rect">
            <a:avLst/>
          </a:prstGeom>
          <a:ln>
            <a:noFill/>
          </a:ln>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reminiscent of</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rgbClr val="FF0000"/>
                </a:solidFill>
                <a:latin typeface="Times New Roman" pitchFamily="18" charset="0"/>
                <a:ea typeface="+mj-ea"/>
                <a:cs typeface="Times New Roman" pitchFamily="18" charset="0"/>
              </a:rPr>
              <a:t>minimum length solution</a:t>
            </a:r>
            <a:endParaRPr kumimoji="0" lang="en-US" sz="28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3" cstate="print"/>
          <a:srcRect/>
          <a:stretch>
            <a:fillRect/>
          </a:stretch>
        </p:blipFill>
        <p:spPr bwMode="auto">
          <a:xfrm>
            <a:off x="0" y="1066800"/>
            <a:ext cx="8763000" cy="685800"/>
          </a:xfrm>
          <a:prstGeom prst="rect">
            <a:avLst/>
          </a:prstGeom>
          <a:noFill/>
          <a:ln w="9525">
            <a:noFill/>
            <a:miter lim="800000"/>
            <a:headEnd/>
            <a:tailEnd/>
          </a:ln>
        </p:spPr>
      </p:pic>
      <p:pic>
        <p:nvPicPr>
          <p:cNvPr id="8195" name="Picture 3"/>
          <p:cNvPicPr>
            <a:picLocks noChangeAspect="1" noChangeArrowheads="1"/>
          </p:cNvPicPr>
          <p:nvPr/>
        </p:nvPicPr>
        <p:blipFill>
          <a:blip r:embed="rId4" cstate="print"/>
          <a:srcRect/>
          <a:stretch>
            <a:fillRect/>
          </a:stretch>
        </p:blipFill>
        <p:spPr bwMode="auto">
          <a:xfrm>
            <a:off x="152400" y="3581400"/>
            <a:ext cx="8735291" cy="990600"/>
          </a:xfrm>
          <a:prstGeom prst="rect">
            <a:avLst/>
          </a:prstGeom>
          <a:noFill/>
          <a:ln w="9525">
            <a:noFill/>
            <a:miter lim="800000"/>
            <a:headEnd/>
            <a:tailEnd/>
          </a:ln>
        </p:spPr>
      </p:pic>
      <p:sp>
        <p:nvSpPr>
          <p:cNvPr id="6" name="Title 1"/>
          <p:cNvSpPr>
            <a:spLocks noGrp="1"/>
          </p:cNvSpPr>
          <p:nvPr>
            <p:ph type="title"/>
          </p:nvPr>
        </p:nvSpPr>
        <p:spPr>
          <a:xfrm>
            <a:off x="228600" y="304800"/>
            <a:ext cx="8382000" cy="685800"/>
          </a:xfrm>
        </p:spPr>
        <p:txBody>
          <a:bodyPr>
            <a:normAutofit fontScale="90000"/>
          </a:bodyPr>
          <a:lstStyle/>
          <a:p>
            <a:r>
              <a:rPr lang="en-US" dirty="0" smtClean="0">
                <a:latin typeface="Times New Roman" pitchFamily="18" charset="0"/>
                <a:cs typeface="Times New Roman" pitchFamily="18" charset="0"/>
              </a:rPr>
              <a:t>mathematical statement of the problem</a:t>
            </a:r>
            <a:endParaRPr lang="en-US" dirty="0">
              <a:latin typeface="Times New Roman" pitchFamily="18" charset="0"/>
              <a:cs typeface="Times New Roman" pitchFamily="18" charset="0"/>
            </a:endParaRPr>
          </a:p>
        </p:txBody>
      </p:sp>
      <p:sp>
        <p:nvSpPr>
          <p:cNvPr id="7" name="Title 1"/>
          <p:cNvSpPr txBox="1">
            <a:spLocks/>
          </p:cNvSpPr>
          <p:nvPr/>
        </p:nvSpPr>
        <p:spPr>
          <a:xfrm>
            <a:off x="381000" y="2895600"/>
            <a:ext cx="8382000" cy="685800"/>
          </a:xfrm>
          <a:prstGeom prst="rect">
            <a:avLst/>
          </a:prstGeom>
        </p:spPr>
        <p:txBody>
          <a:bodyPr vert="horz" lIns="91440" tIns="45720" rIns="91440" bIns="45720" rtlCol="0" anchor="ctr">
            <a:normAutofit fontScale="8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its solution (using Lagrange Multipliers)</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10" name="Title 1"/>
          <p:cNvSpPr txBox="1">
            <a:spLocks/>
          </p:cNvSpPr>
          <p:nvPr/>
        </p:nvSpPr>
        <p:spPr>
          <a:xfrm>
            <a:off x="2209800" y="5257800"/>
            <a:ext cx="5029200" cy="685800"/>
          </a:xfrm>
          <a:prstGeom prst="rect">
            <a:avLst/>
          </a:prstGeom>
          <a:ln>
            <a:noFill/>
          </a:ln>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oops!</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smtClean="0">
                <a:ln>
                  <a:noFill/>
                </a:ln>
                <a:solidFill>
                  <a:srgbClr val="FF0000"/>
                </a:solidFill>
                <a:effectLst/>
                <a:uLnTx/>
                <a:uFillTx/>
                <a:latin typeface="Cambria Math" pitchFamily="18" charset="0"/>
                <a:ea typeface="Cambria Math" pitchFamily="18" charset="0"/>
                <a:cs typeface="Times New Roman" pitchFamily="18" charset="0"/>
              </a:rPr>
              <a:t>x</a:t>
            </a:r>
            <a:r>
              <a:rPr kumimoji="0" lang="en-US" sz="28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 appears</a:t>
            </a:r>
            <a:r>
              <a:rPr kumimoji="0" lang="en-US" sz="28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 in 3 places</a:t>
            </a:r>
            <a:endParaRPr kumimoji="0" lang="en-US" sz="28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8" name="Oval 7"/>
          <p:cNvSpPr/>
          <p:nvPr/>
        </p:nvSpPr>
        <p:spPr>
          <a:xfrm>
            <a:off x="6211389" y="3862252"/>
            <a:ext cx="381000" cy="457200"/>
          </a:xfrm>
          <a:prstGeom prst="ellipse">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8138159" y="3860074"/>
            <a:ext cx="381000" cy="457200"/>
          </a:xfrm>
          <a:prstGeom prst="ellipse">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381000" y="3860074"/>
            <a:ext cx="381000" cy="457200"/>
          </a:xfrm>
          <a:prstGeom prst="ellipse">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228600" y="1295400"/>
            <a:ext cx="8382000" cy="685800"/>
          </a:xfrm>
        </p:spPr>
        <p:txBody>
          <a:bodyPr>
            <a:normAutofit fontScale="90000"/>
          </a:bodyPr>
          <a:lstStyle/>
          <a:p>
            <a:r>
              <a:rPr lang="en-US" dirty="0" smtClean="0">
                <a:latin typeface="Times New Roman" pitchFamily="18" charset="0"/>
                <a:cs typeface="Times New Roman" pitchFamily="18" charset="0"/>
              </a:rPr>
              <a:t>solution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iterate !</a:t>
            </a:r>
            <a:endParaRPr lang="en-US" dirty="0">
              <a:latin typeface="Times New Roman" pitchFamily="18" charset="0"/>
              <a:cs typeface="Times New Roman" pitchFamily="18" charset="0"/>
            </a:endParaRPr>
          </a:p>
        </p:txBody>
      </p:sp>
      <p:sp>
        <p:nvSpPr>
          <p:cNvPr id="10" name="Title 1"/>
          <p:cNvSpPr txBox="1">
            <a:spLocks/>
          </p:cNvSpPr>
          <p:nvPr/>
        </p:nvSpPr>
        <p:spPr>
          <a:xfrm>
            <a:off x="152400" y="4800600"/>
            <a:ext cx="3276600" cy="685800"/>
          </a:xfrm>
          <a:prstGeom prst="rect">
            <a:avLst/>
          </a:prstGeom>
          <a:ln>
            <a:noFill/>
          </a:ln>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i="0" u="none" strike="noStrike" kern="1200" cap="none" spc="0" normalizeH="0" baseline="0" noProof="0" dirty="0" smtClean="0">
                <a:ln>
                  <a:noFill/>
                </a:ln>
                <a:solidFill>
                  <a:srgbClr val="FF0000"/>
                </a:solidFill>
                <a:effectLst/>
                <a:uLnTx/>
                <a:uFillTx/>
                <a:latin typeface="Times New Roman" pitchFamily="18" charset="0"/>
                <a:ea typeface="Cambria Math" pitchFamily="18" charset="0"/>
                <a:cs typeface="Times New Roman" pitchFamily="18" charset="0"/>
              </a:rPr>
              <a:t>new value for </a:t>
            </a:r>
            <a:r>
              <a:rPr kumimoji="0" lang="en-US" sz="2800" b="1" i="0" u="none" strike="noStrike" kern="1200" cap="none" spc="0" normalizeH="0" baseline="0" noProof="0" dirty="0" smtClean="0">
                <a:ln>
                  <a:noFill/>
                </a:ln>
                <a:solidFill>
                  <a:srgbClr val="FF0000"/>
                </a:solidFill>
                <a:effectLst/>
                <a:uLnTx/>
                <a:uFillTx/>
                <a:latin typeface="Cambria Math" pitchFamily="18" charset="0"/>
                <a:ea typeface="Cambria Math" pitchFamily="18" charset="0"/>
                <a:cs typeface="Times New Roman" pitchFamily="18" charset="0"/>
              </a:rPr>
              <a:t>x</a:t>
            </a:r>
            <a:endParaRPr lang="en-US" sz="2800" dirty="0" smtClean="0">
              <a:solidFill>
                <a:srgbClr val="FF0000"/>
              </a:solidFill>
              <a:latin typeface="Times New Roman" pitchFamily="18" charset="0"/>
              <a:ea typeface="Cambria Math" pitchFamily="18" charset="0"/>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i="0" u="none" strike="noStrike" kern="1200" cap="none" spc="0" normalizeH="0" baseline="0" noProof="0" dirty="0" smtClean="0">
                <a:ln>
                  <a:noFill/>
                </a:ln>
                <a:solidFill>
                  <a:srgbClr val="FF0000"/>
                </a:solidFill>
                <a:effectLst/>
                <a:uLnTx/>
                <a:uFillTx/>
                <a:latin typeface="Times New Roman" pitchFamily="18" charset="0"/>
                <a:ea typeface="Cambria Math" pitchFamily="18" charset="0"/>
                <a:cs typeface="Times New Roman" pitchFamily="18" charset="0"/>
              </a:rPr>
              <a:t>is </a:t>
            </a:r>
            <a:r>
              <a:rPr kumimoji="0" lang="en-US" sz="2800" b="1" i="0" u="none" strike="noStrike" kern="1200" cap="none" spc="0" normalizeH="0" baseline="0" noProof="0" dirty="0" smtClean="0">
                <a:ln>
                  <a:noFill/>
                </a:ln>
                <a:solidFill>
                  <a:srgbClr val="FF0000"/>
                </a:solidFill>
                <a:effectLst/>
                <a:uLnTx/>
                <a:uFillTx/>
                <a:latin typeface="Cambria Math" pitchFamily="18" charset="0"/>
                <a:ea typeface="Cambria Math" pitchFamily="18" charset="0"/>
                <a:cs typeface="Times New Roman" pitchFamily="18" charset="0"/>
              </a:rPr>
              <a:t>x</a:t>
            </a:r>
            <a:r>
              <a:rPr kumimoji="0" lang="en-US" sz="2800" b="0" i="0" u="none" strike="noStrike" kern="1200" cap="none" spc="0" normalizeH="0" baseline="30000" noProof="0" dirty="0" smtClean="0">
                <a:ln>
                  <a:noFill/>
                </a:ln>
                <a:solidFill>
                  <a:srgbClr val="FF0000"/>
                </a:solidFill>
                <a:effectLst/>
                <a:uLnTx/>
                <a:uFillTx/>
                <a:latin typeface="Cambria Math" pitchFamily="18" charset="0"/>
                <a:ea typeface="Cambria Math" pitchFamily="18" charset="0"/>
                <a:cs typeface="Times New Roman" pitchFamily="18" charset="0"/>
              </a:rPr>
              <a:t>(p+1)</a:t>
            </a:r>
            <a:endParaRPr kumimoji="0" lang="en-US" sz="2800" b="0" i="0" u="none" strike="noStrike" kern="1200" cap="none" spc="0" normalizeH="0" baseline="30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pic>
        <p:nvPicPr>
          <p:cNvPr id="9218" name="Picture 2"/>
          <p:cNvPicPr>
            <a:picLocks noChangeAspect="1" noChangeArrowheads="1"/>
          </p:cNvPicPr>
          <p:nvPr/>
        </p:nvPicPr>
        <p:blipFill>
          <a:blip r:embed="rId3" cstate="print"/>
          <a:srcRect/>
          <a:stretch>
            <a:fillRect/>
          </a:stretch>
        </p:blipFill>
        <p:spPr bwMode="auto">
          <a:xfrm>
            <a:off x="0" y="3581400"/>
            <a:ext cx="9144000" cy="844062"/>
          </a:xfrm>
          <a:prstGeom prst="rect">
            <a:avLst/>
          </a:prstGeom>
          <a:noFill/>
          <a:ln w="9525">
            <a:noFill/>
            <a:miter lim="800000"/>
            <a:headEnd/>
            <a:tailEnd/>
          </a:ln>
        </p:spPr>
      </p:pic>
      <p:sp>
        <p:nvSpPr>
          <p:cNvPr id="13" name="Title 1"/>
          <p:cNvSpPr txBox="1">
            <a:spLocks/>
          </p:cNvSpPr>
          <p:nvPr/>
        </p:nvSpPr>
        <p:spPr>
          <a:xfrm>
            <a:off x="6400800" y="4648200"/>
            <a:ext cx="2743200" cy="685800"/>
          </a:xfrm>
          <a:prstGeom prst="rect">
            <a:avLst/>
          </a:prstGeom>
          <a:ln>
            <a:noFill/>
          </a:ln>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i="0" u="none" strike="noStrike" kern="1200" cap="none" spc="0" normalizeH="0" baseline="0" noProof="0" dirty="0" smtClean="0">
                <a:ln>
                  <a:noFill/>
                </a:ln>
                <a:solidFill>
                  <a:srgbClr val="FF0000"/>
                </a:solidFill>
                <a:effectLst/>
                <a:uLnTx/>
                <a:uFillTx/>
                <a:latin typeface="Times New Roman" pitchFamily="18" charset="0"/>
                <a:ea typeface="Cambria Math" pitchFamily="18" charset="0"/>
                <a:cs typeface="Times New Roman" pitchFamily="18" charset="0"/>
              </a:rPr>
              <a:t>old value for</a:t>
            </a:r>
            <a:r>
              <a:rPr kumimoji="0" lang="en-US" sz="2800" i="0" u="none" strike="noStrike" kern="1200" cap="none" spc="0" normalizeH="0" noProof="0" dirty="0" smtClean="0">
                <a:ln>
                  <a:noFill/>
                </a:ln>
                <a:solidFill>
                  <a:srgbClr val="FF0000"/>
                </a:solidFill>
                <a:effectLst/>
                <a:uLnTx/>
                <a:uFillTx/>
                <a:latin typeface="Times New Roman" pitchFamily="18" charset="0"/>
                <a:ea typeface="Cambria Math" pitchFamily="18" charset="0"/>
                <a:cs typeface="Times New Roman" pitchFamily="18" charset="0"/>
              </a:rPr>
              <a:t> </a:t>
            </a:r>
            <a:r>
              <a:rPr kumimoji="0" lang="en-US" sz="2800" b="1" i="0" u="none" strike="noStrike" kern="1200" cap="none" spc="0" normalizeH="0" baseline="0" noProof="0" dirty="0" smtClean="0">
                <a:ln>
                  <a:noFill/>
                </a:ln>
                <a:solidFill>
                  <a:srgbClr val="FF0000"/>
                </a:solidFill>
                <a:effectLst/>
                <a:uLnTx/>
                <a:uFillTx/>
                <a:latin typeface="Cambria Math" pitchFamily="18" charset="0"/>
                <a:ea typeface="Cambria Math" pitchFamily="18" charset="0"/>
                <a:cs typeface="Times New Roman" pitchFamily="18" charset="0"/>
              </a:rPr>
              <a:t>x</a:t>
            </a:r>
            <a:endParaRPr lang="en-US" sz="2800" dirty="0" smtClean="0">
              <a:solidFill>
                <a:srgbClr val="FF0000"/>
              </a:solidFill>
              <a:latin typeface="Times New Roman" pitchFamily="18" charset="0"/>
              <a:ea typeface="Cambria Math" pitchFamily="18" charset="0"/>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i="0" u="none" strike="noStrike" kern="1200" cap="none" spc="0" normalizeH="0" baseline="0" noProof="0" dirty="0" smtClean="0">
                <a:ln>
                  <a:noFill/>
                </a:ln>
                <a:solidFill>
                  <a:srgbClr val="FF0000"/>
                </a:solidFill>
                <a:effectLst/>
                <a:uLnTx/>
                <a:uFillTx/>
                <a:latin typeface="Times New Roman" pitchFamily="18" charset="0"/>
                <a:ea typeface="Cambria Math" pitchFamily="18" charset="0"/>
                <a:cs typeface="Times New Roman" pitchFamily="18" charset="0"/>
              </a:rPr>
              <a:t>is </a:t>
            </a:r>
            <a:r>
              <a:rPr kumimoji="0" lang="en-US" sz="2800" b="1" i="0" u="none" strike="noStrike" kern="1200" cap="none" spc="0" normalizeH="0" baseline="0" noProof="0" dirty="0" smtClean="0">
                <a:ln>
                  <a:noFill/>
                </a:ln>
                <a:solidFill>
                  <a:srgbClr val="FF0000"/>
                </a:solidFill>
                <a:effectLst/>
                <a:uLnTx/>
                <a:uFillTx/>
                <a:latin typeface="Cambria Math" pitchFamily="18" charset="0"/>
                <a:ea typeface="Cambria Math" pitchFamily="18" charset="0"/>
                <a:cs typeface="Times New Roman" pitchFamily="18" charset="0"/>
              </a:rPr>
              <a:t>x</a:t>
            </a:r>
            <a:r>
              <a:rPr kumimoji="0" lang="en-US" sz="2800" b="0" i="0" u="none" strike="noStrike" kern="1200" cap="none" spc="0" normalizeH="0" baseline="30000" noProof="0" dirty="0" smtClean="0">
                <a:ln>
                  <a:noFill/>
                </a:ln>
                <a:solidFill>
                  <a:srgbClr val="FF0000"/>
                </a:solidFill>
                <a:effectLst/>
                <a:uLnTx/>
                <a:uFillTx/>
                <a:latin typeface="Cambria Math" pitchFamily="18" charset="0"/>
                <a:ea typeface="Cambria Math" pitchFamily="18" charset="0"/>
                <a:cs typeface="Times New Roman" pitchFamily="18" charset="0"/>
              </a:rPr>
              <a:t>(p)</a:t>
            </a:r>
            <a:endParaRPr kumimoji="0" lang="en-US" sz="2800" b="0" i="0" u="none" strike="noStrike" kern="1200" cap="none" spc="0" normalizeH="0" baseline="30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
        <p:nvSpPr>
          <p:cNvPr id="14" name="Freeform 13"/>
          <p:cNvSpPr/>
          <p:nvPr/>
        </p:nvSpPr>
        <p:spPr>
          <a:xfrm>
            <a:off x="522514" y="4256314"/>
            <a:ext cx="1201783" cy="483326"/>
          </a:xfrm>
          <a:custGeom>
            <a:avLst/>
            <a:gdLst>
              <a:gd name="connsiteX0" fmla="*/ 0 w 1201783"/>
              <a:gd name="connsiteY0" fmla="*/ 0 h 483326"/>
              <a:gd name="connsiteX1" fmla="*/ 1031966 w 1201783"/>
              <a:gd name="connsiteY1" fmla="*/ 182880 h 483326"/>
              <a:gd name="connsiteX2" fmla="*/ 992777 w 1201783"/>
              <a:gd name="connsiteY2" fmla="*/ 287383 h 483326"/>
              <a:gd name="connsiteX3" fmla="*/ 1201783 w 1201783"/>
              <a:gd name="connsiteY3" fmla="*/ 483326 h 483326"/>
            </a:gdLst>
            <a:ahLst/>
            <a:cxnLst>
              <a:cxn ang="0">
                <a:pos x="connsiteX0" y="connsiteY0"/>
              </a:cxn>
              <a:cxn ang="0">
                <a:pos x="connsiteX1" y="connsiteY1"/>
              </a:cxn>
              <a:cxn ang="0">
                <a:pos x="connsiteX2" y="connsiteY2"/>
              </a:cxn>
              <a:cxn ang="0">
                <a:pos x="connsiteX3" y="connsiteY3"/>
              </a:cxn>
            </a:cxnLst>
            <a:rect l="l" t="t" r="r" b="b"/>
            <a:pathLst>
              <a:path w="1201783" h="483326">
                <a:moveTo>
                  <a:pt x="0" y="0"/>
                </a:moveTo>
                <a:cubicBezTo>
                  <a:pt x="433251" y="67491"/>
                  <a:pt x="866503" y="134983"/>
                  <a:pt x="1031966" y="182880"/>
                </a:cubicBezTo>
                <a:cubicBezTo>
                  <a:pt x="1197429" y="230777"/>
                  <a:pt x="964474" y="237309"/>
                  <a:pt x="992777" y="287383"/>
                </a:cubicBezTo>
                <a:cubicBezTo>
                  <a:pt x="1021080" y="337457"/>
                  <a:pt x="1111431" y="410391"/>
                  <a:pt x="1201783" y="483326"/>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6553201" y="4191000"/>
            <a:ext cx="228600" cy="381000"/>
          </a:xfrm>
          <a:custGeom>
            <a:avLst/>
            <a:gdLst>
              <a:gd name="connsiteX0" fmla="*/ 0 w 1201783"/>
              <a:gd name="connsiteY0" fmla="*/ 0 h 483326"/>
              <a:gd name="connsiteX1" fmla="*/ 1031966 w 1201783"/>
              <a:gd name="connsiteY1" fmla="*/ 182880 h 483326"/>
              <a:gd name="connsiteX2" fmla="*/ 992777 w 1201783"/>
              <a:gd name="connsiteY2" fmla="*/ 287383 h 483326"/>
              <a:gd name="connsiteX3" fmla="*/ 1201783 w 1201783"/>
              <a:gd name="connsiteY3" fmla="*/ 483326 h 483326"/>
            </a:gdLst>
            <a:ahLst/>
            <a:cxnLst>
              <a:cxn ang="0">
                <a:pos x="connsiteX0" y="connsiteY0"/>
              </a:cxn>
              <a:cxn ang="0">
                <a:pos x="connsiteX1" y="connsiteY1"/>
              </a:cxn>
              <a:cxn ang="0">
                <a:pos x="connsiteX2" y="connsiteY2"/>
              </a:cxn>
              <a:cxn ang="0">
                <a:pos x="connsiteX3" y="connsiteY3"/>
              </a:cxn>
            </a:cxnLst>
            <a:rect l="l" t="t" r="r" b="b"/>
            <a:pathLst>
              <a:path w="1201783" h="483326">
                <a:moveTo>
                  <a:pt x="0" y="0"/>
                </a:moveTo>
                <a:cubicBezTo>
                  <a:pt x="433251" y="67491"/>
                  <a:pt x="866503" y="134983"/>
                  <a:pt x="1031966" y="182880"/>
                </a:cubicBezTo>
                <a:cubicBezTo>
                  <a:pt x="1197429" y="230777"/>
                  <a:pt x="964474" y="237309"/>
                  <a:pt x="992777" y="287383"/>
                </a:cubicBezTo>
                <a:cubicBezTo>
                  <a:pt x="1021080" y="337457"/>
                  <a:pt x="1111431" y="410391"/>
                  <a:pt x="1201783" y="483326"/>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8382000" y="4191000"/>
            <a:ext cx="228600" cy="381000"/>
          </a:xfrm>
          <a:custGeom>
            <a:avLst/>
            <a:gdLst>
              <a:gd name="connsiteX0" fmla="*/ 0 w 1201783"/>
              <a:gd name="connsiteY0" fmla="*/ 0 h 483326"/>
              <a:gd name="connsiteX1" fmla="*/ 1031966 w 1201783"/>
              <a:gd name="connsiteY1" fmla="*/ 182880 h 483326"/>
              <a:gd name="connsiteX2" fmla="*/ 992777 w 1201783"/>
              <a:gd name="connsiteY2" fmla="*/ 287383 h 483326"/>
              <a:gd name="connsiteX3" fmla="*/ 1201783 w 1201783"/>
              <a:gd name="connsiteY3" fmla="*/ 483326 h 483326"/>
            </a:gdLst>
            <a:ahLst/>
            <a:cxnLst>
              <a:cxn ang="0">
                <a:pos x="connsiteX0" y="connsiteY0"/>
              </a:cxn>
              <a:cxn ang="0">
                <a:pos x="connsiteX1" y="connsiteY1"/>
              </a:cxn>
              <a:cxn ang="0">
                <a:pos x="connsiteX2" y="connsiteY2"/>
              </a:cxn>
              <a:cxn ang="0">
                <a:pos x="connsiteX3" y="connsiteY3"/>
              </a:cxn>
            </a:cxnLst>
            <a:rect l="l" t="t" r="r" b="b"/>
            <a:pathLst>
              <a:path w="1201783" h="483326">
                <a:moveTo>
                  <a:pt x="0" y="0"/>
                </a:moveTo>
                <a:cubicBezTo>
                  <a:pt x="433251" y="67491"/>
                  <a:pt x="866503" y="134983"/>
                  <a:pt x="1031966" y="182880"/>
                </a:cubicBezTo>
                <a:cubicBezTo>
                  <a:pt x="1197429" y="230777"/>
                  <a:pt x="964474" y="237309"/>
                  <a:pt x="992777" y="287383"/>
                </a:cubicBezTo>
                <a:cubicBezTo>
                  <a:pt x="1021080" y="337457"/>
                  <a:pt x="1111431" y="410391"/>
                  <a:pt x="1201783" y="483326"/>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special case of an explicit theory</a:t>
            </a:r>
            <a:br>
              <a:rPr lang="en-US" dirty="0" smtClean="0">
                <a:latin typeface="Times New Roman" pitchFamily="18" charset="0"/>
                <a:cs typeface="Times New Roman" pitchFamily="18" charset="0"/>
              </a:rPr>
            </a:br>
            <a:r>
              <a:rPr lang="en-US" b="1" dirty="0" smtClean="0">
                <a:latin typeface="Cambria Math" pitchFamily="18" charset="0"/>
                <a:ea typeface="Cambria Math" pitchFamily="18" charset="0"/>
                <a:cs typeface="Times New Roman" pitchFamily="18" charset="0"/>
              </a:rPr>
              <a:t>f</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x</a:t>
            </a:r>
            <a:r>
              <a:rPr lang="en-US" dirty="0" smtClean="0">
                <a:latin typeface="Cambria Math" pitchFamily="18" charset="0"/>
                <a:ea typeface="Cambria Math" pitchFamily="18" charset="0"/>
                <a:cs typeface="Times New Roman" pitchFamily="18" charset="0"/>
              </a:rPr>
              <a:t>) = </a:t>
            </a:r>
            <a:r>
              <a:rPr lang="en-US" b="1" dirty="0" smtClean="0">
                <a:latin typeface="Cambria Math" pitchFamily="18" charset="0"/>
                <a:ea typeface="Cambria Math" pitchFamily="18" charset="0"/>
                <a:cs typeface="Times New Roman" pitchFamily="18" charset="0"/>
              </a:rPr>
              <a:t>d</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g</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m</a:t>
            </a:r>
            <a:r>
              <a:rPr lang="en-US" dirty="0" smtClean="0">
                <a:latin typeface="Cambria Math" pitchFamily="18" charset="0"/>
                <a:ea typeface="Cambria Math" pitchFamily="18" charset="0"/>
                <a:cs typeface="Times New Roman" pitchFamily="18" charset="0"/>
              </a:rPr>
              <a:t>)</a:t>
            </a:r>
            <a:endParaRPr lang="en-US" dirty="0">
              <a:latin typeface="Cambria Math" pitchFamily="18" charset="0"/>
              <a:ea typeface="Cambria Math" pitchFamily="18" charset="0"/>
              <a:cs typeface="Times New Roman" pitchFamily="18" charset="0"/>
            </a:endParaRPr>
          </a:p>
        </p:txBody>
      </p:sp>
      <p:pic>
        <p:nvPicPr>
          <p:cNvPr id="10242" name="Picture 2"/>
          <p:cNvPicPr>
            <a:picLocks noChangeAspect="1" noChangeArrowheads="1"/>
          </p:cNvPicPr>
          <p:nvPr/>
        </p:nvPicPr>
        <p:blipFill>
          <a:blip r:embed="rId3" cstate="print"/>
          <a:srcRect/>
          <a:stretch>
            <a:fillRect/>
          </a:stretch>
        </p:blipFill>
        <p:spPr bwMode="auto">
          <a:xfrm>
            <a:off x="914400" y="2286000"/>
            <a:ext cx="7239000" cy="762000"/>
          </a:xfrm>
          <a:prstGeom prst="rect">
            <a:avLst/>
          </a:prstGeom>
          <a:noFill/>
          <a:ln w="9525">
            <a:noFill/>
            <a:miter lim="800000"/>
            <a:headEnd/>
            <a:tailEnd/>
          </a:ln>
        </p:spPr>
      </p:pic>
      <p:grpSp>
        <p:nvGrpSpPr>
          <p:cNvPr id="7" name="Group 6"/>
          <p:cNvGrpSpPr/>
          <p:nvPr/>
        </p:nvGrpSpPr>
        <p:grpSpPr>
          <a:xfrm>
            <a:off x="762000" y="3048000"/>
            <a:ext cx="7722326" cy="838200"/>
            <a:chOff x="812074" y="4419600"/>
            <a:chExt cx="7722326" cy="838200"/>
          </a:xfrm>
        </p:grpSpPr>
        <p:pic>
          <p:nvPicPr>
            <p:cNvPr id="10243" name="Picture 3"/>
            <p:cNvPicPr>
              <a:picLocks noChangeAspect="1" noChangeArrowheads="1"/>
            </p:cNvPicPr>
            <p:nvPr/>
          </p:nvPicPr>
          <p:blipFill>
            <a:blip r:embed="rId4" cstate="print"/>
            <a:srcRect/>
            <a:stretch>
              <a:fillRect/>
            </a:stretch>
          </p:blipFill>
          <p:spPr bwMode="auto">
            <a:xfrm>
              <a:off x="1295400" y="4456611"/>
              <a:ext cx="7239000" cy="762000"/>
            </a:xfrm>
            <a:prstGeom prst="rect">
              <a:avLst/>
            </a:prstGeom>
            <a:noFill/>
            <a:ln w="9525">
              <a:noFill/>
              <a:miter lim="800000"/>
              <a:headEnd/>
              <a:tailEnd/>
            </a:ln>
          </p:spPr>
        </p:pic>
        <p:pic>
          <p:nvPicPr>
            <p:cNvPr id="6" name="Picture 3"/>
            <p:cNvPicPr>
              <a:picLocks noChangeAspect="1" noChangeArrowheads="1"/>
            </p:cNvPicPr>
            <p:nvPr/>
          </p:nvPicPr>
          <p:blipFill>
            <a:blip r:embed="rId5" cstate="print"/>
            <a:srcRect/>
            <a:stretch>
              <a:fillRect/>
            </a:stretch>
          </p:blipFill>
          <p:spPr bwMode="auto">
            <a:xfrm>
              <a:off x="812074" y="4419600"/>
              <a:ext cx="685800" cy="838200"/>
            </a:xfrm>
            <a:prstGeom prst="rect">
              <a:avLst/>
            </a:prstGeom>
            <a:noFill/>
            <a:ln w="9525">
              <a:noFill/>
              <a:miter lim="800000"/>
              <a:headEnd/>
              <a:tailEnd/>
            </a:ln>
          </p:spPr>
        </p:pic>
      </p:grpSp>
      <p:sp>
        <p:nvSpPr>
          <p:cNvPr id="8" name="Title 1"/>
          <p:cNvSpPr txBox="1">
            <a:spLocks/>
          </p:cNvSpPr>
          <p:nvPr/>
        </p:nvSpPr>
        <p:spPr>
          <a:xfrm>
            <a:off x="533400" y="4114800"/>
            <a:ext cx="8229600" cy="8382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equivalent to solving</a:t>
            </a:r>
            <a:endParaRPr kumimoji="0" lang="en-US" sz="3200" b="0" i="0"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pic>
        <p:nvPicPr>
          <p:cNvPr id="1026" name="Picture 2"/>
          <p:cNvPicPr>
            <a:picLocks noChangeAspect="1" noChangeArrowheads="1"/>
          </p:cNvPicPr>
          <p:nvPr/>
        </p:nvPicPr>
        <p:blipFill>
          <a:blip r:embed="rId6" cstate="print"/>
          <a:srcRect/>
          <a:stretch>
            <a:fillRect/>
          </a:stretch>
        </p:blipFill>
        <p:spPr bwMode="auto">
          <a:xfrm>
            <a:off x="609600" y="4876800"/>
            <a:ext cx="8305800" cy="1066800"/>
          </a:xfrm>
          <a:prstGeom prst="rect">
            <a:avLst/>
          </a:prstGeom>
          <a:noFill/>
          <a:ln w="9525">
            <a:noFill/>
            <a:miter lim="800000"/>
            <a:headEnd/>
            <a:tailEnd/>
          </a:ln>
        </p:spPr>
      </p:pic>
      <p:sp>
        <p:nvSpPr>
          <p:cNvPr id="9" name="Title 1"/>
          <p:cNvSpPr txBox="1">
            <a:spLocks/>
          </p:cNvSpPr>
          <p:nvPr/>
        </p:nvSpPr>
        <p:spPr>
          <a:xfrm>
            <a:off x="457200" y="5791200"/>
            <a:ext cx="8229600" cy="8382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using simple</a:t>
            </a:r>
            <a:r>
              <a:rPr kumimoji="0" lang="en-US" sz="32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least squares</a:t>
            </a:r>
            <a:endParaRPr kumimoji="0" lang="en-US" sz="3200" b="0" i="0"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special case of an explicit theory</a:t>
            </a:r>
            <a:br>
              <a:rPr lang="en-US" dirty="0" smtClean="0">
                <a:latin typeface="Times New Roman" pitchFamily="18" charset="0"/>
                <a:cs typeface="Times New Roman" pitchFamily="18" charset="0"/>
              </a:rPr>
            </a:br>
            <a:r>
              <a:rPr lang="en-US" b="1" dirty="0" smtClean="0">
                <a:latin typeface="Cambria Math" pitchFamily="18" charset="0"/>
                <a:ea typeface="Cambria Math" pitchFamily="18" charset="0"/>
                <a:cs typeface="Times New Roman" pitchFamily="18" charset="0"/>
              </a:rPr>
              <a:t> f</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x</a:t>
            </a:r>
            <a:r>
              <a:rPr lang="en-US" dirty="0" smtClean="0">
                <a:latin typeface="Cambria Math" pitchFamily="18" charset="0"/>
                <a:ea typeface="Cambria Math" pitchFamily="18" charset="0"/>
                <a:cs typeface="Times New Roman" pitchFamily="18" charset="0"/>
              </a:rPr>
              <a:t>) = </a:t>
            </a:r>
            <a:r>
              <a:rPr lang="en-US" b="1" dirty="0" smtClean="0">
                <a:latin typeface="Cambria Math" pitchFamily="18" charset="0"/>
                <a:ea typeface="Cambria Math" pitchFamily="18" charset="0"/>
                <a:cs typeface="Times New Roman" pitchFamily="18" charset="0"/>
              </a:rPr>
              <a:t>d</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g</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m</a:t>
            </a:r>
            <a:r>
              <a:rPr lang="en-US" dirty="0" smtClean="0">
                <a:latin typeface="Cambria Math" pitchFamily="18" charset="0"/>
                <a:ea typeface="Cambria Math" pitchFamily="18" charset="0"/>
                <a:cs typeface="Times New Roman" pitchFamily="18" charset="0"/>
              </a:rPr>
              <a:t>)</a:t>
            </a:r>
            <a:endParaRPr lang="en-US" dirty="0">
              <a:latin typeface="Times New Roman" pitchFamily="18" charset="0"/>
              <a:cs typeface="Times New Roman" pitchFamily="18" charset="0"/>
            </a:endParaRPr>
          </a:p>
        </p:txBody>
      </p:sp>
      <p:pic>
        <p:nvPicPr>
          <p:cNvPr id="10242" name="Picture 2"/>
          <p:cNvPicPr>
            <a:picLocks noChangeAspect="1" noChangeArrowheads="1"/>
          </p:cNvPicPr>
          <p:nvPr/>
        </p:nvPicPr>
        <p:blipFill>
          <a:blip r:embed="rId3" cstate="print"/>
          <a:srcRect/>
          <a:stretch>
            <a:fillRect/>
          </a:stretch>
        </p:blipFill>
        <p:spPr bwMode="auto">
          <a:xfrm>
            <a:off x="914400" y="2286000"/>
            <a:ext cx="7239000" cy="762000"/>
          </a:xfrm>
          <a:prstGeom prst="rect">
            <a:avLst/>
          </a:prstGeom>
          <a:noFill/>
          <a:ln w="9525">
            <a:noFill/>
            <a:miter lim="800000"/>
            <a:headEnd/>
            <a:tailEnd/>
          </a:ln>
        </p:spPr>
      </p:pic>
      <p:pic>
        <p:nvPicPr>
          <p:cNvPr id="10243" name="Picture 3"/>
          <p:cNvPicPr>
            <a:picLocks noChangeAspect="1" noChangeArrowheads="1"/>
          </p:cNvPicPr>
          <p:nvPr/>
        </p:nvPicPr>
        <p:blipFill>
          <a:blip r:embed="rId4" cstate="print"/>
          <a:srcRect/>
          <a:stretch>
            <a:fillRect/>
          </a:stretch>
        </p:blipFill>
        <p:spPr bwMode="auto">
          <a:xfrm>
            <a:off x="1295400" y="4456611"/>
            <a:ext cx="7239000" cy="762000"/>
          </a:xfrm>
          <a:prstGeom prst="rect">
            <a:avLst/>
          </a:prstGeom>
          <a:noFill/>
          <a:ln w="9525">
            <a:noFill/>
            <a:miter lim="800000"/>
            <a:headEnd/>
            <a:tailEnd/>
          </a:ln>
        </p:spPr>
      </p:pic>
      <p:pic>
        <p:nvPicPr>
          <p:cNvPr id="6" name="Picture 3"/>
          <p:cNvPicPr>
            <a:picLocks noChangeAspect="1" noChangeArrowheads="1"/>
          </p:cNvPicPr>
          <p:nvPr/>
        </p:nvPicPr>
        <p:blipFill>
          <a:blip r:embed="rId5" cstate="print"/>
          <a:srcRect/>
          <a:stretch>
            <a:fillRect/>
          </a:stretch>
        </p:blipFill>
        <p:spPr bwMode="auto">
          <a:xfrm>
            <a:off x="812074" y="4419600"/>
            <a:ext cx="685800" cy="838200"/>
          </a:xfrm>
          <a:prstGeom prst="rect">
            <a:avLst/>
          </a:prstGeom>
          <a:noFill/>
          <a:ln w="9525">
            <a:noFill/>
            <a:miter lim="800000"/>
            <a:headEnd/>
            <a:tailEnd/>
          </a:ln>
        </p:spPr>
      </p:pic>
      <p:sp>
        <p:nvSpPr>
          <p:cNvPr id="7" name="Title 1"/>
          <p:cNvSpPr txBox="1">
            <a:spLocks/>
          </p:cNvSpPr>
          <p:nvPr/>
        </p:nvSpPr>
        <p:spPr>
          <a:xfrm>
            <a:off x="1524000" y="5715000"/>
            <a:ext cx="6858000" cy="685800"/>
          </a:xfrm>
          <a:prstGeom prst="rect">
            <a:avLst/>
          </a:prstGeom>
          <a:ln>
            <a:noFill/>
          </a:ln>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i="0" u="none" strike="noStrike" kern="1200" cap="none" spc="0" normalizeH="0" baseline="0" noProof="0" dirty="0" smtClean="0">
                <a:ln>
                  <a:noFill/>
                </a:ln>
                <a:solidFill>
                  <a:srgbClr val="FF0000"/>
                </a:solidFill>
                <a:effectLst/>
                <a:uLnTx/>
                <a:uFillTx/>
                <a:latin typeface="Times New Roman" pitchFamily="18" charset="0"/>
                <a:ea typeface="Cambria Math" pitchFamily="18" charset="0"/>
                <a:cs typeface="Times New Roman" pitchFamily="18" charset="0"/>
              </a:rPr>
              <a:t>weighted least squares generalized inverse</a:t>
            </a:r>
          </a:p>
          <a:p>
            <a:pPr algn="ctr">
              <a:spcBef>
                <a:spcPct val="0"/>
              </a:spcBef>
            </a:pPr>
            <a:r>
              <a:rPr lang="en-US" sz="2800" b="0" dirty="0" smtClean="0">
                <a:solidFill>
                  <a:srgbClr val="FF0000"/>
                </a:solidFill>
                <a:latin typeface="Times New Roman" pitchFamily="18" charset="0"/>
                <a:ea typeface="Cambria Math" pitchFamily="18" charset="0"/>
                <a:cs typeface="Times New Roman" pitchFamily="18" charset="0"/>
              </a:rPr>
              <a:t>with a </a:t>
            </a:r>
            <a:r>
              <a:rPr lang="en-US" sz="2800" dirty="0" err="1" smtClean="0">
                <a:solidFill>
                  <a:srgbClr val="FF0000"/>
                </a:solidFill>
                <a:latin typeface="Times New Roman" pitchFamily="18" charset="0"/>
                <a:ea typeface="Cambria Math" pitchFamily="18" charset="0"/>
                <a:cs typeface="Times New Roman" pitchFamily="18" charset="0"/>
              </a:rPr>
              <a:t>linearized</a:t>
            </a:r>
            <a:r>
              <a:rPr lang="en-US" sz="2800" dirty="0" smtClean="0">
                <a:solidFill>
                  <a:srgbClr val="FF0000"/>
                </a:solidFill>
                <a:latin typeface="Times New Roman" pitchFamily="18" charset="0"/>
                <a:ea typeface="Cambria Math" pitchFamily="18" charset="0"/>
                <a:cs typeface="Times New Roman" pitchFamily="18" charset="0"/>
              </a:rPr>
              <a:t> data kernel</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2800" b="0" i="0" u="none" strike="noStrike" kern="1200" cap="none" spc="0" normalizeH="0" baseline="30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
        <p:nvSpPr>
          <p:cNvPr id="8" name="Freeform 7"/>
          <p:cNvSpPr/>
          <p:nvPr/>
        </p:nvSpPr>
        <p:spPr>
          <a:xfrm>
            <a:off x="1143000" y="5181600"/>
            <a:ext cx="609600" cy="457200"/>
          </a:xfrm>
          <a:custGeom>
            <a:avLst/>
            <a:gdLst>
              <a:gd name="connsiteX0" fmla="*/ 0 w 1201783"/>
              <a:gd name="connsiteY0" fmla="*/ 0 h 483326"/>
              <a:gd name="connsiteX1" fmla="*/ 1031966 w 1201783"/>
              <a:gd name="connsiteY1" fmla="*/ 182880 h 483326"/>
              <a:gd name="connsiteX2" fmla="*/ 992777 w 1201783"/>
              <a:gd name="connsiteY2" fmla="*/ 287383 h 483326"/>
              <a:gd name="connsiteX3" fmla="*/ 1201783 w 1201783"/>
              <a:gd name="connsiteY3" fmla="*/ 483326 h 483326"/>
            </a:gdLst>
            <a:ahLst/>
            <a:cxnLst>
              <a:cxn ang="0">
                <a:pos x="connsiteX0" y="connsiteY0"/>
              </a:cxn>
              <a:cxn ang="0">
                <a:pos x="connsiteX1" y="connsiteY1"/>
              </a:cxn>
              <a:cxn ang="0">
                <a:pos x="connsiteX2" y="connsiteY2"/>
              </a:cxn>
              <a:cxn ang="0">
                <a:pos x="connsiteX3" y="connsiteY3"/>
              </a:cxn>
            </a:cxnLst>
            <a:rect l="l" t="t" r="r" b="b"/>
            <a:pathLst>
              <a:path w="1201783" h="483326">
                <a:moveTo>
                  <a:pt x="0" y="0"/>
                </a:moveTo>
                <a:cubicBezTo>
                  <a:pt x="433251" y="67491"/>
                  <a:pt x="866503" y="134983"/>
                  <a:pt x="1031966" y="182880"/>
                </a:cubicBezTo>
                <a:cubicBezTo>
                  <a:pt x="1197429" y="230777"/>
                  <a:pt x="964474" y="237309"/>
                  <a:pt x="992777" y="287383"/>
                </a:cubicBezTo>
                <a:cubicBezTo>
                  <a:pt x="1021080" y="337457"/>
                  <a:pt x="1111431" y="410391"/>
                  <a:pt x="1201783" y="483326"/>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special case of an explicit theory</a:t>
            </a:r>
            <a:br>
              <a:rPr lang="en-US" dirty="0" smtClean="0">
                <a:latin typeface="Times New Roman" pitchFamily="18" charset="0"/>
                <a:cs typeface="Times New Roman" pitchFamily="18" charset="0"/>
              </a:rPr>
            </a:br>
            <a:r>
              <a:rPr lang="en-US" b="1" dirty="0" smtClean="0">
                <a:latin typeface="Cambria Math" pitchFamily="18" charset="0"/>
                <a:ea typeface="Cambria Math" pitchFamily="18" charset="0"/>
                <a:cs typeface="Times New Roman" pitchFamily="18" charset="0"/>
              </a:rPr>
              <a:t> f</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x</a:t>
            </a:r>
            <a:r>
              <a:rPr lang="en-US" dirty="0" smtClean="0">
                <a:latin typeface="Cambria Math" pitchFamily="18" charset="0"/>
                <a:ea typeface="Cambria Math" pitchFamily="18" charset="0"/>
                <a:cs typeface="Times New Roman" pitchFamily="18" charset="0"/>
              </a:rPr>
              <a:t>) = </a:t>
            </a:r>
            <a:r>
              <a:rPr lang="en-US" b="1" dirty="0" smtClean="0">
                <a:latin typeface="Cambria Math" pitchFamily="18" charset="0"/>
                <a:ea typeface="Cambria Math" pitchFamily="18" charset="0"/>
                <a:cs typeface="Times New Roman" pitchFamily="18" charset="0"/>
              </a:rPr>
              <a:t>d</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g</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m</a:t>
            </a:r>
            <a:r>
              <a:rPr lang="en-US" dirty="0" smtClean="0">
                <a:latin typeface="Cambria Math" pitchFamily="18" charset="0"/>
                <a:ea typeface="Cambria Math" pitchFamily="18" charset="0"/>
                <a:cs typeface="Times New Roman" pitchFamily="18" charset="0"/>
              </a:rPr>
              <a:t>)</a:t>
            </a:r>
            <a:endParaRPr lang="en-US" dirty="0">
              <a:latin typeface="Times New Roman" pitchFamily="18" charset="0"/>
              <a:cs typeface="Times New Roman" pitchFamily="18" charset="0"/>
            </a:endParaRPr>
          </a:p>
        </p:txBody>
      </p:sp>
      <p:pic>
        <p:nvPicPr>
          <p:cNvPr id="10242" name="Picture 2"/>
          <p:cNvPicPr>
            <a:picLocks noChangeAspect="1" noChangeArrowheads="1"/>
          </p:cNvPicPr>
          <p:nvPr/>
        </p:nvPicPr>
        <p:blipFill>
          <a:blip r:embed="rId3" cstate="print"/>
          <a:srcRect/>
          <a:stretch>
            <a:fillRect/>
          </a:stretch>
        </p:blipFill>
        <p:spPr bwMode="auto">
          <a:xfrm>
            <a:off x="914400" y="2286000"/>
            <a:ext cx="7239000" cy="762000"/>
          </a:xfrm>
          <a:prstGeom prst="rect">
            <a:avLst/>
          </a:prstGeom>
          <a:noFill/>
          <a:ln w="9525">
            <a:noFill/>
            <a:miter lim="800000"/>
            <a:headEnd/>
            <a:tailEnd/>
          </a:ln>
        </p:spPr>
      </p:pic>
      <p:pic>
        <p:nvPicPr>
          <p:cNvPr id="10243" name="Picture 3"/>
          <p:cNvPicPr>
            <a:picLocks noChangeAspect="1" noChangeArrowheads="1"/>
          </p:cNvPicPr>
          <p:nvPr/>
        </p:nvPicPr>
        <p:blipFill>
          <a:blip r:embed="rId4" cstate="print"/>
          <a:srcRect/>
          <a:stretch>
            <a:fillRect/>
          </a:stretch>
        </p:blipFill>
        <p:spPr bwMode="auto">
          <a:xfrm>
            <a:off x="1295400" y="4456611"/>
            <a:ext cx="7239000" cy="762000"/>
          </a:xfrm>
          <a:prstGeom prst="rect">
            <a:avLst/>
          </a:prstGeom>
          <a:noFill/>
          <a:ln w="9525">
            <a:noFill/>
            <a:miter lim="800000"/>
            <a:headEnd/>
            <a:tailEnd/>
          </a:ln>
        </p:spPr>
      </p:pic>
      <p:pic>
        <p:nvPicPr>
          <p:cNvPr id="6" name="Picture 3"/>
          <p:cNvPicPr>
            <a:picLocks noChangeAspect="1" noChangeArrowheads="1"/>
          </p:cNvPicPr>
          <p:nvPr/>
        </p:nvPicPr>
        <p:blipFill>
          <a:blip r:embed="rId5" cstate="print"/>
          <a:srcRect/>
          <a:stretch>
            <a:fillRect/>
          </a:stretch>
        </p:blipFill>
        <p:spPr bwMode="auto">
          <a:xfrm>
            <a:off x="812074" y="4419600"/>
            <a:ext cx="685800" cy="838200"/>
          </a:xfrm>
          <a:prstGeom prst="rect">
            <a:avLst/>
          </a:prstGeom>
          <a:noFill/>
          <a:ln w="9525">
            <a:noFill/>
            <a:miter lim="800000"/>
            <a:headEnd/>
            <a:tailEnd/>
          </a:ln>
        </p:spPr>
      </p:pic>
      <p:sp>
        <p:nvSpPr>
          <p:cNvPr id="9" name="Title 1"/>
          <p:cNvSpPr txBox="1">
            <a:spLocks/>
          </p:cNvSpPr>
          <p:nvPr/>
        </p:nvSpPr>
        <p:spPr>
          <a:xfrm>
            <a:off x="1143000" y="3276600"/>
            <a:ext cx="6858000" cy="685800"/>
          </a:xfrm>
          <a:prstGeom prst="rect">
            <a:avLst/>
          </a:prstGeom>
          <a:ln>
            <a:noFill/>
          </a:ln>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i="0" u="none" strike="noStrike" kern="1200" cap="none" spc="0" normalizeH="0" baseline="0" noProof="0" dirty="0" smtClean="0">
                <a:ln>
                  <a:noFill/>
                </a:ln>
                <a:solidFill>
                  <a:srgbClr val="FF0000"/>
                </a:solidFill>
                <a:effectLst/>
                <a:uLnTx/>
                <a:uFillTx/>
                <a:latin typeface="Times New Roman" pitchFamily="18" charset="0"/>
                <a:ea typeface="Cambria Math" pitchFamily="18" charset="0"/>
                <a:cs typeface="Times New Roman" pitchFamily="18" charset="0"/>
              </a:rPr>
              <a:t>Newton’s Method,</a:t>
            </a:r>
            <a:r>
              <a:rPr kumimoji="0" lang="en-US" sz="2800" i="0" u="none" strike="noStrike" kern="1200" cap="none" spc="0" normalizeH="0" noProof="0" dirty="0" smtClean="0">
                <a:ln>
                  <a:noFill/>
                </a:ln>
                <a:solidFill>
                  <a:srgbClr val="FF0000"/>
                </a:solidFill>
                <a:effectLst/>
                <a:uLnTx/>
                <a:uFillTx/>
                <a:latin typeface="Times New Roman" pitchFamily="18" charset="0"/>
                <a:ea typeface="Cambria Math" pitchFamily="18" charset="0"/>
                <a:cs typeface="Times New Roman" pitchFamily="18" charset="0"/>
              </a:rPr>
              <a:t> but making </a:t>
            </a:r>
            <a:r>
              <a:rPr kumimoji="0" lang="en-US" sz="2800" i="1" u="none" strike="noStrike" kern="1200" cap="none" spc="0" normalizeH="0" noProof="0" dirty="0" smtClean="0">
                <a:ln>
                  <a:noFill/>
                </a:ln>
                <a:solidFill>
                  <a:srgbClr val="FF0000"/>
                </a:solidFill>
                <a:effectLst/>
                <a:uLnTx/>
                <a:uFillTx/>
                <a:latin typeface="Cambria Math" pitchFamily="18" charset="0"/>
                <a:ea typeface="Cambria Math" pitchFamily="18" charset="0"/>
                <a:cs typeface="Times New Roman" pitchFamily="18" charset="0"/>
              </a:rPr>
              <a:t>E+L</a:t>
            </a:r>
            <a:r>
              <a:rPr kumimoji="0" lang="en-US" sz="2800" i="0" u="none" strike="noStrike" kern="1200" cap="none" spc="0" normalizeH="0" noProof="0" dirty="0" smtClean="0">
                <a:ln>
                  <a:noFill/>
                </a:ln>
                <a:solidFill>
                  <a:srgbClr val="FF0000"/>
                </a:solidFill>
                <a:effectLst/>
                <a:uLnTx/>
                <a:uFillTx/>
                <a:latin typeface="Times New Roman" pitchFamily="18" charset="0"/>
                <a:ea typeface="Cambria Math" pitchFamily="18" charset="0"/>
                <a:cs typeface="Times New Roman" pitchFamily="18" charset="0"/>
              </a:rPr>
              <a:t> small</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rgbClr val="FF0000"/>
                </a:solidFill>
                <a:latin typeface="Times New Roman" pitchFamily="18" charset="0"/>
                <a:ea typeface="Cambria Math" pitchFamily="18" charset="0"/>
                <a:cs typeface="Times New Roman" pitchFamily="18" charset="0"/>
              </a:rPr>
              <a:t>not just </a:t>
            </a:r>
            <a:r>
              <a:rPr lang="en-US" sz="2800" i="1" dirty="0" smtClean="0">
                <a:solidFill>
                  <a:srgbClr val="FF0000"/>
                </a:solidFill>
                <a:latin typeface="Cambria Math" pitchFamily="18" charset="0"/>
                <a:ea typeface="Cambria Math" pitchFamily="18" charset="0"/>
                <a:cs typeface="Times New Roman" pitchFamily="18" charset="0"/>
              </a:rPr>
              <a:t>E</a:t>
            </a:r>
            <a:r>
              <a:rPr lang="en-US" sz="2800" dirty="0" smtClean="0">
                <a:solidFill>
                  <a:srgbClr val="FF0000"/>
                </a:solidFill>
                <a:latin typeface="Times New Roman" pitchFamily="18" charset="0"/>
                <a:ea typeface="Cambria Math" pitchFamily="18" charset="0"/>
                <a:cs typeface="Times New Roman" pitchFamily="18" charset="0"/>
              </a:rPr>
              <a:t> small</a:t>
            </a:r>
            <a:r>
              <a:rPr kumimoji="0" lang="en-US" sz="2800" i="0" u="none" strike="noStrike" kern="1200" cap="none" spc="0" normalizeH="0" noProof="0" dirty="0" smtClean="0">
                <a:ln>
                  <a:noFill/>
                </a:ln>
                <a:solidFill>
                  <a:srgbClr val="FF0000"/>
                </a:solidFill>
                <a:effectLst/>
                <a:uLnTx/>
                <a:uFillTx/>
                <a:latin typeface="Times New Roman" pitchFamily="18" charset="0"/>
                <a:ea typeface="Cambria Math" pitchFamily="18" charset="0"/>
                <a:cs typeface="Times New Roman" pitchFamily="18" charset="0"/>
              </a:rPr>
              <a:t> </a:t>
            </a:r>
            <a:endParaRPr kumimoji="0" lang="en-US" sz="2800" b="0" i="0" u="none" strike="noStrike" kern="1200" cap="none" spc="0" normalizeH="0" baseline="30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5562600"/>
          </a:xfrm>
        </p:spPr>
        <p:txBody>
          <a:bodyPr>
            <a:normAutofit/>
          </a:bodyPr>
          <a:lstStyle/>
          <a:p>
            <a:pPr lvl="0">
              <a:defRPr/>
            </a:pPr>
            <a:r>
              <a:rPr lang="en-US" dirty="0" smtClean="0">
                <a:latin typeface="Times New Roman" pitchFamily="18" charset="0"/>
                <a:cs typeface="Times New Roman" pitchFamily="18" charset="0"/>
              </a:rPr>
              <a:t>Part 1</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Newton’s Method</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5562600"/>
          </a:xfrm>
        </p:spPr>
        <p:txBody>
          <a:bodyPr>
            <a:normAutofit/>
          </a:bodyPr>
          <a:lstStyle/>
          <a:p>
            <a:pPr lvl="0">
              <a:defRPr/>
            </a:pPr>
            <a:r>
              <a:rPr lang="en-US" dirty="0" smtClean="0">
                <a:latin typeface="Times New Roman" pitchFamily="18" charset="0"/>
                <a:cs typeface="Times New Roman" pitchFamily="18" charset="0"/>
              </a:rPr>
              <a:t>Part 3</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 Gradient Method</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5562600"/>
          </a:xfrm>
        </p:spPr>
        <p:txBody>
          <a:bodyPr>
            <a:normAutofit/>
          </a:bodyPr>
          <a:lstStyle/>
          <a:p>
            <a:pPr lvl="0">
              <a:defRPr/>
            </a:pPr>
            <a:r>
              <a:rPr lang="en-US" dirty="0" smtClean="0">
                <a:latin typeface="Times New Roman" pitchFamily="18" charset="0"/>
                <a:cs typeface="Times New Roman" pitchFamily="18" charset="0"/>
              </a:rPr>
              <a:t>What if you can compute</a:t>
            </a:r>
            <a:br>
              <a:rPr lang="en-US" dirty="0" smtClean="0">
                <a:latin typeface="Times New Roman" pitchFamily="18" charset="0"/>
                <a:cs typeface="Times New Roman" pitchFamily="18" charset="0"/>
              </a:rPr>
            </a:br>
            <a:r>
              <a:rPr lang="en-US" i="1" dirty="0" smtClean="0">
                <a:latin typeface="Cambria Math" pitchFamily="18" charset="0"/>
                <a:ea typeface="Cambria Math" pitchFamily="18" charset="0"/>
                <a:cs typeface="Times New Roman" pitchFamily="18" charset="0"/>
              </a:rPr>
              <a:t>E</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m</a:t>
            </a:r>
            <a:r>
              <a:rPr lang="en-US" dirty="0" smtClean="0">
                <a:latin typeface="Cambria Math" pitchFamily="18" charset="0"/>
                <a:ea typeface="Cambria Math" pitchFamily="18" charset="0"/>
                <a:cs typeface="Times New Roman" pitchFamily="18" charset="0"/>
              </a:rPr>
              <a:t>)</a:t>
            </a:r>
            <a:r>
              <a:rPr lang="en-US" dirty="0" smtClean="0">
                <a:latin typeface="Times New Roman" pitchFamily="18" charset="0"/>
                <a:cs typeface="Times New Roman" pitchFamily="18" charset="0"/>
              </a:rPr>
              <a:t> and </a:t>
            </a:r>
            <a:r>
              <a:rPr lang="en-US" i="1" dirty="0" smtClean="0">
                <a:latin typeface="Cambria Math" pitchFamily="18" charset="0"/>
                <a:ea typeface="Cambria Math" pitchFamily="18" charset="0"/>
                <a:cs typeface="Times New Roman" pitchFamily="18" charset="0"/>
              </a:rPr>
              <a:t>∂E/∂m</a:t>
            </a:r>
            <a:r>
              <a:rPr lang="en-US" i="1" baseline="-25000" dirty="0" smtClean="0">
                <a:latin typeface="Cambria Math" pitchFamily="18" charset="0"/>
                <a:ea typeface="Cambria Math" pitchFamily="18" charset="0"/>
                <a:cs typeface="Times New Roman" pitchFamily="18" charset="0"/>
              </a:rPr>
              <a:t>p</a:t>
            </a:r>
            <a:br>
              <a:rPr lang="en-US" i="1" baseline="-25000" dirty="0" smtClean="0">
                <a:latin typeface="Cambria Math" pitchFamily="18" charset="0"/>
                <a:ea typeface="Cambria Math" pitchFamily="18" charset="0"/>
                <a:cs typeface="Times New Roman" pitchFamily="18" charset="0"/>
              </a:rPr>
            </a:br>
            <a:r>
              <a:rPr lang="en-US" i="1" baseline="-25000" dirty="0" smtClean="0">
                <a:latin typeface="Cambria Math" pitchFamily="18" charset="0"/>
                <a:ea typeface="Cambria Math" pitchFamily="18" charset="0"/>
                <a:cs typeface="Times New Roman" pitchFamily="18" charset="0"/>
              </a:rPr>
              <a:t/>
            </a:r>
            <a:br>
              <a:rPr lang="en-US" i="1" baseline="-25000" dirty="0" smtClean="0">
                <a:latin typeface="Cambria Math" pitchFamily="18" charset="0"/>
                <a:ea typeface="Cambria Math" pitchFamily="18" charset="0"/>
                <a:cs typeface="Times New Roman" pitchFamily="18" charset="0"/>
              </a:rPr>
            </a:br>
            <a:r>
              <a:rPr lang="en-US" i="1" baseline="-25000" dirty="0" smtClean="0">
                <a:latin typeface="Cambria Math" pitchFamily="18" charset="0"/>
                <a:ea typeface="Cambria Math" pitchFamily="18" charset="0"/>
                <a:cs typeface="Times New Roman" pitchFamily="18" charset="0"/>
              </a:rPr>
              <a:t/>
            </a:r>
            <a:br>
              <a:rPr lang="en-US" i="1" baseline="-25000" dirty="0" smtClean="0">
                <a:latin typeface="Cambria Math" pitchFamily="18" charset="0"/>
                <a:ea typeface="Cambria Math"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but you can’t compute</a:t>
            </a:r>
            <a:br>
              <a:rPr lang="en-US" dirty="0" smtClean="0">
                <a:latin typeface="Times New Roman" pitchFamily="18" charset="0"/>
                <a:cs typeface="Times New Roman" pitchFamily="18" charset="0"/>
              </a:rPr>
            </a:br>
            <a:r>
              <a:rPr lang="en-US" i="1" dirty="0" smtClean="0">
                <a:latin typeface="Cambria Math" pitchFamily="18" charset="0"/>
                <a:ea typeface="Cambria Math" pitchFamily="18" charset="0"/>
                <a:cs typeface="Times New Roman" pitchFamily="18" charset="0"/>
              </a:rPr>
              <a:t>∂g/∂m</a:t>
            </a:r>
            <a:r>
              <a:rPr lang="en-US" i="1" baseline="-25000" dirty="0" smtClean="0">
                <a:latin typeface="Cambria Math" pitchFamily="18" charset="0"/>
                <a:ea typeface="Cambria Math" pitchFamily="18" charset="0"/>
                <a:cs typeface="Times New Roman" pitchFamily="18" charset="0"/>
              </a:rPr>
              <a:t>p</a:t>
            </a:r>
            <a:r>
              <a:rPr lang="en-US" dirty="0" smtClean="0">
                <a:latin typeface="Times New Roman" pitchFamily="18" charset="0"/>
                <a:cs typeface="Times New Roman" pitchFamily="18" charset="0"/>
              </a:rPr>
              <a:t> or </a:t>
            </a:r>
            <a:r>
              <a:rPr lang="en-US" i="1" dirty="0" smtClean="0">
                <a:latin typeface="Cambria Math" pitchFamily="18" charset="0"/>
                <a:ea typeface="Cambria Math" pitchFamily="18" charset="0"/>
                <a:cs typeface="Times New Roman" pitchFamily="18" charset="0"/>
              </a:rPr>
              <a:t>∂</a:t>
            </a:r>
            <a:r>
              <a:rPr lang="en-US" i="1" baseline="30000" dirty="0" smtClean="0">
                <a:latin typeface="Cambria Math" pitchFamily="18" charset="0"/>
                <a:ea typeface="Cambria Math" pitchFamily="18" charset="0"/>
                <a:cs typeface="Times New Roman" pitchFamily="18" charset="0"/>
              </a:rPr>
              <a:t>2</a:t>
            </a:r>
            <a:r>
              <a:rPr lang="en-US" i="1" dirty="0" smtClean="0">
                <a:latin typeface="Cambria Math" pitchFamily="18" charset="0"/>
                <a:ea typeface="Cambria Math" pitchFamily="18" charset="0"/>
                <a:cs typeface="Times New Roman" pitchFamily="18" charset="0"/>
              </a:rPr>
              <a:t>E/∂m</a:t>
            </a:r>
            <a:r>
              <a:rPr lang="en-US" i="1" baseline="-25000" dirty="0" smtClean="0">
                <a:latin typeface="Cambria Math" pitchFamily="18" charset="0"/>
                <a:ea typeface="Cambria Math" pitchFamily="18" charset="0"/>
                <a:cs typeface="Times New Roman" pitchFamily="18" charset="0"/>
              </a:rPr>
              <a:t>p</a:t>
            </a:r>
            <a:r>
              <a:rPr lang="en-US" i="1" dirty="0" smtClean="0">
                <a:latin typeface="Cambria Math" pitchFamily="18" charset="0"/>
                <a:ea typeface="Cambria Math" pitchFamily="18" charset="0"/>
                <a:cs typeface="Times New Roman" pitchFamily="18" charset="0"/>
              </a:rPr>
              <a:t>∂ </a:t>
            </a:r>
            <a:r>
              <a:rPr lang="en-US" i="1" dirty="0" err="1" smtClean="0">
                <a:latin typeface="Cambria Math" pitchFamily="18" charset="0"/>
                <a:ea typeface="Cambria Math" pitchFamily="18" charset="0"/>
                <a:cs typeface="Times New Roman" pitchFamily="18" charset="0"/>
              </a:rPr>
              <a:t>m</a:t>
            </a:r>
            <a:r>
              <a:rPr lang="en-US" i="1" baseline="-25000" dirty="0" err="1" smtClean="0">
                <a:latin typeface="Cambria Math" pitchFamily="18" charset="0"/>
                <a:ea typeface="Cambria Math" pitchFamily="18" charset="0"/>
                <a:cs typeface="Times New Roman" pitchFamily="18" charset="0"/>
              </a:rPr>
              <a:t>q</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623310" y="5496580"/>
            <a:ext cx="1055370" cy="523220"/>
          </a:xfrm>
          <a:prstGeom prst="rect">
            <a:avLst/>
          </a:prstGeom>
          <a:noFill/>
        </p:spPr>
        <p:txBody>
          <a:bodyPr wrap="square" rtlCol="0">
            <a:spAutoFit/>
          </a:bodyPr>
          <a:lstStyle/>
          <a:p>
            <a:r>
              <a:rPr lang="en-US" sz="2800" i="1" dirty="0" err="1" smtClean="0">
                <a:latin typeface="Cambria Math" pitchFamily="18" charset="0"/>
                <a:ea typeface="Cambria Math" pitchFamily="18" charset="0"/>
                <a:cs typeface="Times New Roman" pitchFamily="18" charset="0"/>
              </a:rPr>
              <a:t>m</a:t>
            </a:r>
            <a:r>
              <a:rPr lang="en-US" sz="2800" i="1" baseline="-25000" dirty="0" err="1" smtClean="0">
                <a:latin typeface="Cambria Math" pitchFamily="18" charset="0"/>
                <a:ea typeface="Cambria Math" pitchFamily="18" charset="0"/>
                <a:cs typeface="Times New Roman" pitchFamily="18" charset="0"/>
              </a:rPr>
              <a:t>n</a:t>
            </a:r>
            <a:r>
              <a:rPr lang="en-US" sz="2800" i="1" baseline="30000" dirty="0" err="1" smtClean="0">
                <a:latin typeface="Cambria Math" pitchFamily="18" charset="0"/>
                <a:ea typeface="Cambria Math" pitchFamily="18" charset="0"/>
                <a:cs typeface="Times New Roman" pitchFamily="18" charset="0"/>
              </a:rPr>
              <a:t>est</a:t>
            </a:r>
            <a:endParaRPr lang="en-US" sz="2800" dirty="0">
              <a:latin typeface="Cambria Math" pitchFamily="18" charset="0"/>
              <a:ea typeface="Cambria Math" pitchFamily="18" charset="0"/>
              <a:cs typeface="Times New Roman" pitchFamily="18" charset="0"/>
            </a:endParaRPr>
          </a:p>
        </p:txBody>
      </p:sp>
      <p:sp>
        <p:nvSpPr>
          <p:cNvPr id="8" name="TextBox 7"/>
          <p:cNvSpPr txBox="1"/>
          <p:nvPr/>
        </p:nvSpPr>
        <p:spPr>
          <a:xfrm>
            <a:off x="5029200" y="5334000"/>
            <a:ext cx="1085850" cy="523220"/>
          </a:xfrm>
          <a:prstGeom prst="rect">
            <a:avLst/>
          </a:prstGeom>
          <a:noFill/>
        </p:spPr>
        <p:txBody>
          <a:bodyPr wrap="square" rtlCol="0">
            <a:spAutoFit/>
          </a:bodyPr>
          <a:lstStyle/>
          <a:p>
            <a:r>
              <a:rPr lang="en-US" sz="2800" i="1" dirty="0" err="1" smtClean="0">
                <a:latin typeface="Cambria Math" pitchFamily="18" charset="0"/>
                <a:ea typeface="Cambria Math" pitchFamily="18" charset="0"/>
                <a:cs typeface="Times New Roman" pitchFamily="18" charset="0"/>
              </a:rPr>
              <a:t>m</a:t>
            </a:r>
            <a:r>
              <a:rPr lang="en-US" sz="2800" i="1" baseline="30000" dirty="0" err="1" smtClean="0">
                <a:latin typeface="Cambria Math" pitchFamily="18" charset="0"/>
                <a:ea typeface="Cambria Math" pitchFamily="18" charset="0"/>
                <a:cs typeface="Times New Roman" pitchFamily="18" charset="0"/>
              </a:rPr>
              <a:t>GM</a:t>
            </a:r>
            <a:endParaRPr lang="en-US" sz="2800" baseline="30000" dirty="0">
              <a:latin typeface="Cambria Math" pitchFamily="18" charset="0"/>
              <a:ea typeface="Cambria Math" pitchFamily="18" charset="0"/>
              <a:cs typeface="Times New Roman" pitchFamily="18" charset="0"/>
            </a:endParaRPr>
          </a:p>
        </p:txBody>
      </p:sp>
      <p:sp>
        <p:nvSpPr>
          <p:cNvPr id="9" name="Freeform 8"/>
          <p:cNvSpPr/>
          <p:nvPr/>
        </p:nvSpPr>
        <p:spPr>
          <a:xfrm>
            <a:off x="4475084" y="5281553"/>
            <a:ext cx="195539" cy="204312"/>
          </a:xfrm>
          <a:custGeom>
            <a:avLst/>
            <a:gdLst>
              <a:gd name="connsiteX0" fmla="*/ 0 w 83344"/>
              <a:gd name="connsiteY0" fmla="*/ 90488 h 90488"/>
              <a:gd name="connsiteX1" fmla="*/ 64294 w 83344"/>
              <a:gd name="connsiteY1" fmla="*/ 47625 h 90488"/>
              <a:gd name="connsiteX2" fmla="*/ 83344 w 83344"/>
              <a:gd name="connsiteY2" fmla="*/ 0 h 90488"/>
              <a:gd name="connsiteX0" fmla="*/ 0 w 150415"/>
              <a:gd name="connsiteY0" fmla="*/ 157163 h 157163"/>
              <a:gd name="connsiteX1" fmla="*/ 126206 w 150415"/>
              <a:gd name="connsiteY1" fmla="*/ 47625 h 157163"/>
              <a:gd name="connsiteX2" fmla="*/ 145256 w 150415"/>
              <a:gd name="connsiteY2" fmla="*/ 0 h 157163"/>
            </a:gdLst>
            <a:ahLst/>
            <a:cxnLst>
              <a:cxn ang="0">
                <a:pos x="connsiteX0" y="connsiteY0"/>
              </a:cxn>
              <a:cxn ang="0">
                <a:pos x="connsiteX1" y="connsiteY1"/>
              </a:cxn>
              <a:cxn ang="0">
                <a:pos x="connsiteX2" y="connsiteY2"/>
              </a:cxn>
            </a:cxnLst>
            <a:rect l="l" t="t" r="r" b="b"/>
            <a:pathLst>
              <a:path w="150415" h="157163">
                <a:moveTo>
                  <a:pt x="0" y="157163"/>
                </a:moveTo>
                <a:cubicBezTo>
                  <a:pt x="25201" y="143272"/>
                  <a:pt x="101997" y="73819"/>
                  <a:pt x="126206" y="47625"/>
                </a:cubicBezTo>
                <a:cubicBezTo>
                  <a:pt x="150415" y="21431"/>
                  <a:pt x="142676" y="16272"/>
                  <a:pt x="145256" y="0"/>
                </a:cubicBezTo>
              </a:path>
            </a:pathLst>
          </a:cu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14" name="TextBox 13"/>
          <p:cNvSpPr txBox="1"/>
          <p:nvPr/>
        </p:nvSpPr>
        <p:spPr>
          <a:xfrm>
            <a:off x="880110" y="3362981"/>
            <a:ext cx="1089660" cy="523220"/>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E(m)</a:t>
            </a:r>
            <a:endParaRPr lang="en-US" sz="2800" dirty="0">
              <a:latin typeface="Cambria Math" pitchFamily="18" charset="0"/>
              <a:ea typeface="Cambria Math" pitchFamily="18" charset="0"/>
              <a:cs typeface="Times New Roman" pitchFamily="18" charset="0"/>
            </a:endParaRPr>
          </a:p>
        </p:txBody>
      </p:sp>
      <p:sp>
        <p:nvSpPr>
          <p:cNvPr id="15" name="Freeform 14"/>
          <p:cNvSpPr/>
          <p:nvPr/>
        </p:nvSpPr>
        <p:spPr>
          <a:xfrm>
            <a:off x="2024743" y="1240971"/>
            <a:ext cx="5120640" cy="4036423"/>
          </a:xfrm>
          <a:custGeom>
            <a:avLst/>
            <a:gdLst>
              <a:gd name="connsiteX0" fmla="*/ 0 w 5120640"/>
              <a:gd name="connsiteY0" fmla="*/ 0 h 4036423"/>
              <a:gd name="connsiteX1" fmla="*/ 26126 w 5120640"/>
              <a:gd name="connsiteY1" fmla="*/ 4036423 h 4036423"/>
              <a:gd name="connsiteX2" fmla="*/ 5120640 w 5120640"/>
              <a:gd name="connsiteY2" fmla="*/ 3997235 h 4036423"/>
            </a:gdLst>
            <a:ahLst/>
            <a:cxnLst>
              <a:cxn ang="0">
                <a:pos x="connsiteX0" y="connsiteY0"/>
              </a:cxn>
              <a:cxn ang="0">
                <a:pos x="connsiteX1" y="connsiteY1"/>
              </a:cxn>
              <a:cxn ang="0">
                <a:pos x="connsiteX2" y="connsiteY2"/>
              </a:cxn>
            </a:cxnLst>
            <a:rect l="l" t="t" r="r" b="b"/>
            <a:pathLst>
              <a:path w="5120640" h="4036423">
                <a:moveTo>
                  <a:pt x="0" y="0"/>
                </a:moveTo>
                <a:lnTo>
                  <a:pt x="26126" y="4036423"/>
                </a:lnTo>
                <a:lnTo>
                  <a:pt x="5120640" y="3997235"/>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2050869" y="1234440"/>
            <a:ext cx="5068388" cy="2976154"/>
          </a:xfrm>
          <a:custGeom>
            <a:avLst/>
            <a:gdLst>
              <a:gd name="connsiteX0" fmla="*/ 0 w 5068388"/>
              <a:gd name="connsiteY0" fmla="*/ 2423160 h 2976154"/>
              <a:gd name="connsiteX1" fmla="*/ 182880 w 5068388"/>
              <a:gd name="connsiteY1" fmla="*/ 2148840 h 2976154"/>
              <a:gd name="connsiteX2" fmla="*/ 300445 w 5068388"/>
              <a:gd name="connsiteY2" fmla="*/ 1534886 h 2976154"/>
              <a:gd name="connsiteX3" fmla="*/ 457200 w 5068388"/>
              <a:gd name="connsiteY3" fmla="*/ 881743 h 2976154"/>
              <a:gd name="connsiteX4" fmla="*/ 613954 w 5068388"/>
              <a:gd name="connsiteY4" fmla="*/ 424543 h 2976154"/>
              <a:gd name="connsiteX5" fmla="*/ 718457 w 5068388"/>
              <a:gd name="connsiteY5" fmla="*/ 111034 h 2976154"/>
              <a:gd name="connsiteX6" fmla="*/ 796834 w 5068388"/>
              <a:gd name="connsiteY6" fmla="*/ 6531 h 2976154"/>
              <a:gd name="connsiteX7" fmla="*/ 927462 w 5068388"/>
              <a:gd name="connsiteY7" fmla="*/ 71846 h 2976154"/>
              <a:gd name="connsiteX8" fmla="*/ 1084217 w 5068388"/>
              <a:gd name="connsiteY8" fmla="*/ 398417 h 2976154"/>
              <a:gd name="connsiteX9" fmla="*/ 1240971 w 5068388"/>
              <a:gd name="connsiteY9" fmla="*/ 907869 h 2976154"/>
              <a:gd name="connsiteX10" fmla="*/ 1476102 w 5068388"/>
              <a:gd name="connsiteY10" fmla="*/ 1391194 h 2976154"/>
              <a:gd name="connsiteX11" fmla="*/ 1632857 w 5068388"/>
              <a:gd name="connsiteY11" fmla="*/ 1521823 h 2976154"/>
              <a:gd name="connsiteX12" fmla="*/ 1789611 w 5068388"/>
              <a:gd name="connsiteY12" fmla="*/ 1469571 h 2976154"/>
              <a:gd name="connsiteX13" fmla="*/ 1959428 w 5068388"/>
              <a:gd name="connsiteY13" fmla="*/ 1234440 h 2976154"/>
              <a:gd name="connsiteX14" fmla="*/ 2155371 w 5068388"/>
              <a:gd name="connsiteY14" fmla="*/ 1103811 h 2976154"/>
              <a:gd name="connsiteX15" fmla="*/ 2338251 w 5068388"/>
              <a:gd name="connsiteY15" fmla="*/ 1208314 h 2976154"/>
              <a:gd name="connsiteX16" fmla="*/ 2481942 w 5068388"/>
              <a:gd name="connsiteY16" fmla="*/ 1508760 h 2976154"/>
              <a:gd name="connsiteX17" fmla="*/ 2638697 w 5068388"/>
              <a:gd name="connsiteY17" fmla="*/ 1992086 h 2976154"/>
              <a:gd name="connsiteX18" fmla="*/ 2769325 w 5068388"/>
              <a:gd name="connsiteY18" fmla="*/ 2527663 h 2976154"/>
              <a:gd name="connsiteX19" fmla="*/ 2978331 w 5068388"/>
              <a:gd name="connsiteY19" fmla="*/ 2867297 h 2976154"/>
              <a:gd name="connsiteX20" fmla="*/ 3122022 w 5068388"/>
              <a:gd name="connsiteY20" fmla="*/ 2945674 h 2976154"/>
              <a:gd name="connsiteX21" fmla="*/ 3291840 w 5068388"/>
              <a:gd name="connsiteY21" fmla="*/ 2684417 h 2976154"/>
              <a:gd name="connsiteX22" fmla="*/ 3422468 w 5068388"/>
              <a:gd name="connsiteY22" fmla="*/ 2188029 h 2976154"/>
              <a:gd name="connsiteX23" fmla="*/ 3657600 w 5068388"/>
              <a:gd name="connsiteY23" fmla="*/ 1678577 h 2976154"/>
              <a:gd name="connsiteX24" fmla="*/ 3814354 w 5068388"/>
              <a:gd name="connsiteY24" fmla="*/ 1273629 h 2976154"/>
              <a:gd name="connsiteX25" fmla="*/ 4049485 w 5068388"/>
              <a:gd name="connsiteY25" fmla="*/ 973183 h 2976154"/>
              <a:gd name="connsiteX26" fmla="*/ 4402182 w 5068388"/>
              <a:gd name="connsiteY26" fmla="*/ 803366 h 2976154"/>
              <a:gd name="connsiteX27" fmla="*/ 4689565 w 5068388"/>
              <a:gd name="connsiteY27" fmla="*/ 555171 h 2976154"/>
              <a:gd name="connsiteX28" fmla="*/ 4937760 w 5068388"/>
              <a:gd name="connsiteY28" fmla="*/ 359229 h 2976154"/>
              <a:gd name="connsiteX29" fmla="*/ 5068388 w 5068388"/>
              <a:gd name="connsiteY29" fmla="*/ 372291 h 2976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068388" h="2976154">
                <a:moveTo>
                  <a:pt x="0" y="2423160"/>
                </a:moveTo>
                <a:cubicBezTo>
                  <a:pt x="66403" y="2360023"/>
                  <a:pt x="132806" y="2296886"/>
                  <a:pt x="182880" y="2148840"/>
                </a:cubicBezTo>
                <a:cubicBezTo>
                  <a:pt x="232954" y="2000794"/>
                  <a:pt x="254725" y="1746069"/>
                  <a:pt x="300445" y="1534886"/>
                </a:cubicBezTo>
                <a:cubicBezTo>
                  <a:pt x="346165" y="1323703"/>
                  <a:pt x="404949" y="1066800"/>
                  <a:pt x="457200" y="881743"/>
                </a:cubicBezTo>
                <a:cubicBezTo>
                  <a:pt x="509451" y="696686"/>
                  <a:pt x="570411" y="552994"/>
                  <a:pt x="613954" y="424543"/>
                </a:cubicBezTo>
                <a:cubicBezTo>
                  <a:pt x="657497" y="296092"/>
                  <a:pt x="687977" y="180703"/>
                  <a:pt x="718457" y="111034"/>
                </a:cubicBezTo>
                <a:cubicBezTo>
                  <a:pt x="748937" y="41365"/>
                  <a:pt x="762000" y="13062"/>
                  <a:pt x="796834" y="6531"/>
                </a:cubicBezTo>
                <a:cubicBezTo>
                  <a:pt x="831668" y="0"/>
                  <a:pt x="879565" y="6532"/>
                  <a:pt x="927462" y="71846"/>
                </a:cubicBezTo>
                <a:cubicBezTo>
                  <a:pt x="975359" y="137160"/>
                  <a:pt x="1031966" y="259080"/>
                  <a:pt x="1084217" y="398417"/>
                </a:cubicBezTo>
                <a:cubicBezTo>
                  <a:pt x="1136468" y="537754"/>
                  <a:pt x="1175657" y="742406"/>
                  <a:pt x="1240971" y="907869"/>
                </a:cubicBezTo>
                <a:cubicBezTo>
                  <a:pt x="1306285" y="1073332"/>
                  <a:pt x="1410788" y="1288868"/>
                  <a:pt x="1476102" y="1391194"/>
                </a:cubicBezTo>
                <a:cubicBezTo>
                  <a:pt x="1541416" y="1493520"/>
                  <a:pt x="1580606" y="1508760"/>
                  <a:pt x="1632857" y="1521823"/>
                </a:cubicBezTo>
                <a:cubicBezTo>
                  <a:pt x="1685108" y="1534886"/>
                  <a:pt x="1735183" y="1517468"/>
                  <a:pt x="1789611" y="1469571"/>
                </a:cubicBezTo>
                <a:cubicBezTo>
                  <a:pt x="1844040" y="1421674"/>
                  <a:pt x="1898468" y="1295400"/>
                  <a:pt x="1959428" y="1234440"/>
                </a:cubicBezTo>
                <a:cubicBezTo>
                  <a:pt x="2020388" y="1173480"/>
                  <a:pt x="2092234" y="1108165"/>
                  <a:pt x="2155371" y="1103811"/>
                </a:cubicBezTo>
                <a:cubicBezTo>
                  <a:pt x="2218508" y="1099457"/>
                  <a:pt x="2283823" y="1140823"/>
                  <a:pt x="2338251" y="1208314"/>
                </a:cubicBezTo>
                <a:cubicBezTo>
                  <a:pt x="2392679" y="1275805"/>
                  <a:pt x="2431868" y="1378131"/>
                  <a:pt x="2481942" y="1508760"/>
                </a:cubicBezTo>
                <a:cubicBezTo>
                  <a:pt x="2532016" y="1639389"/>
                  <a:pt x="2590800" y="1822269"/>
                  <a:pt x="2638697" y="1992086"/>
                </a:cubicBezTo>
                <a:cubicBezTo>
                  <a:pt x="2686594" y="2161903"/>
                  <a:pt x="2712719" y="2381795"/>
                  <a:pt x="2769325" y="2527663"/>
                </a:cubicBezTo>
                <a:cubicBezTo>
                  <a:pt x="2825931" y="2673531"/>
                  <a:pt x="2919548" y="2797628"/>
                  <a:pt x="2978331" y="2867297"/>
                </a:cubicBezTo>
                <a:cubicBezTo>
                  <a:pt x="3037114" y="2936966"/>
                  <a:pt x="3069771" y="2976154"/>
                  <a:pt x="3122022" y="2945674"/>
                </a:cubicBezTo>
                <a:cubicBezTo>
                  <a:pt x="3174273" y="2915194"/>
                  <a:pt x="3241766" y="2810691"/>
                  <a:pt x="3291840" y="2684417"/>
                </a:cubicBezTo>
                <a:cubicBezTo>
                  <a:pt x="3341914" y="2558143"/>
                  <a:pt x="3361508" y="2355669"/>
                  <a:pt x="3422468" y="2188029"/>
                </a:cubicBezTo>
                <a:cubicBezTo>
                  <a:pt x="3483428" y="2020389"/>
                  <a:pt x="3592286" y="1830977"/>
                  <a:pt x="3657600" y="1678577"/>
                </a:cubicBezTo>
                <a:cubicBezTo>
                  <a:pt x="3722914" y="1526177"/>
                  <a:pt x="3749040" y="1391195"/>
                  <a:pt x="3814354" y="1273629"/>
                </a:cubicBezTo>
                <a:cubicBezTo>
                  <a:pt x="3879668" y="1156063"/>
                  <a:pt x="3951514" y="1051560"/>
                  <a:pt x="4049485" y="973183"/>
                </a:cubicBezTo>
                <a:cubicBezTo>
                  <a:pt x="4147456" y="894806"/>
                  <a:pt x="4295502" y="873035"/>
                  <a:pt x="4402182" y="803366"/>
                </a:cubicBezTo>
                <a:cubicBezTo>
                  <a:pt x="4508862" y="733697"/>
                  <a:pt x="4600302" y="629194"/>
                  <a:pt x="4689565" y="555171"/>
                </a:cubicBezTo>
                <a:cubicBezTo>
                  <a:pt x="4778828" y="481148"/>
                  <a:pt x="4874623" y="389709"/>
                  <a:pt x="4937760" y="359229"/>
                </a:cubicBezTo>
                <a:cubicBezTo>
                  <a:pt x="5000897" y="328749"/>
                  <a:pt x="5034642" y="350520"/>
                  <a:pt x="5068388" y="372291"/>
                </a:cubicBezTo>
              </a:path>
            </a:pathLst>
          </a:custGeom>
          <a:ln w="571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9" name="Straight Connector 18"/>
          <p:cNvCxnSpPr/>
          <p:nvPr/>
        </p:nvCxnSpPr>
        <p:spPr>
          <a:xfrm>
            <a:off x="4572000" y="3048000"/>
            <a:ext cx="39189" cy="2268583"/>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H="1">
            <a:off x="5120640" y="4153989"/>
            <a:ext cx="10886" cy="1071154"/>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3" name="Down Arrow 22"/>
          <p:cNvSpPr/>
          <p:nvPr/>
        </p:nvSpPr>
        <p:spPr>
          <a:xfrm rot="16200000">
            <a:off x="4711337" y="2743200"/>
            <a:ext cx="304800" cy="304800"/>
          </a:xfrm>
          <a:prstGeom prst="downArrow">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Connector 25"/>
          <p:cNvCxnSpPr>
            <a:stCxn id="16" idx="15"/>
          </p:cNvCxnSpPr>
          <p:nvPr/>
        </p:nvCxnSpPr>
        <p:spPr>
          <a:xfrm>
            <a:off x="4389119" y="2442754"/>
            <a:ext cx="346166" cy="910046"/>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17" name="Oval 16"/>
          <p:cNvSpPr/>
          <p:nvPr/>
        </p:nvSpPr>
        <p:spPr>
          <a:xfrm>
            <a:off x="4495800" y="2819400"/>
            <a:ext cx="152400" cy="1524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623310" y="5496580"/>
            <a:ext cx="1055370" cy="523220"/>
          </a:xfrm>
          <a:prstGeom prst="rect">
            <a:avLst/>
          </a:prstGeom>
          <a:noFill/>
        </p:spPr>
        <p:txBody>
          <a:bodyPr wrap="square" rtlCol="0">
            <a:spAutoFit/>
          </a:bodyPr>
          <a:lstStyle/>
          <a:p>
            <a:r>
              <a:rPr lang="en-US" sz="2800" i="1" dirty="0" err="1" smtClean="0">
                <a:latin typeface="Cambria Math" pitchFamily="18" charset="0"/>
                <a:ea typeface="Cambria Math" pitchFamily="18" charset="0"/>
                <a:cs typeface="Times New Roman" pitchFamily="18" charset="0"/>
              </a:rPr>
              <a:t>m</a:t>
            </a:r>
            <a:r>
              <a:rPr lang="en-US" sz="2800" i="1" baseline="-25000" dirty="0" err="1" smtClean="0">
                <a:latin typeface="Cambria Math" pitchFamily="18" charset="0"/>
                <a:ea typeface="Cambria Math" pitchFamily="18" charset="0"/>
                <a:cs typeface="Times New Roman" pitchFamily="18" charset="0"/>
              </a:rPr>
              <a:t>n</a:t>
            </a:r>
            <a:r>
              <a:rPr lang="en-US" sz="2800" i="1" baseline="30000" dirty="0" err="1" smtClean="0">
                <a:latin typeface="Cambria Math" pitchFamily="18" charset="0"/>
                <a:ea typeface="Cambria Math" pitchFamily="18" charset="0"/>
                <a:cs typeface="Times New Roman" pitchFamily="18" charset="0"/>
              </a:rPr>
              <a:t>est</a:t>
            </a:r>
            <a:endParaRPr lang="en-US" sz="2800" dirty="0">
              <a:latin typeface="Cambria Math" pitchFamily="18" charset="0"/>
              <a:ea typeface="Cambria Math" pitchFamily="18" charset="0"/>
              <a:cs typeface="Times New Roman" pitchFamily="18" charset="0"/>
            </a:endParaRPr>
          </a:p>
        </p:txBody>
      </p:sp>
      <p:sp>
        <p:nvSpPr>
          <p:cNvPr id="8" name="TextBox 7"/>
          <p:cNvSpPr txBox="1"/>
          <p:nvPr/>
        </p:nvSpPr>
        <p:spPr>
          <a:xfrm>
            <a:off x="5029200" y="5334000"/>
            <a:ext cx="1085850" cy="523220"/>
          </a:xfrm>
          <a:prstGeom prst="rect">
            <a:avLst/>
          </a:prstGeom>
          <a:noFill/>
        </p:spPr>
        <p:txBody>
          <a:bodyPr wrap="square" rtlCol="0">
            <a:spAutoFit/>
          </a:bodyPr>
          <a:lstStyle/>
          <a:p>
            <a:r>
              <a:rPr lang="en-US" sz="2800" i="1" dirty="0" err="1" smtClean="0">
                <a:latin typeface="Cambria Math" pitchFamily="18" charset="0"/>
                <a:ea typeface="Cambria Math" pitchFamily="18" charset="0"/>
                <a:cs typeface="Times New Roman" pitchFamily="18" charset="0"/>
              </a:rPr>
              <a:t>m</a:t>
            </a:r>
            <a:r>
              <a:rPr lang="en-US" sz="2800" i="1" baseline="30000" dirty="0" err="1" smtClean="0">
                <a:latin typeface="Cambria Math" pitchFamily="18" charset="0"/>
                <a:ea typeface="Cambria Math" pitchFamily="18" charset="0"/>
                <a:cs typeface="Times New Roman" pitchFamily="18" charset="0"/>
              </a:rPr>
              <a:t>GM</a:t>
            </a:r>
            <a:endParaRPr lang="en-US" sz="2800" baseline="30000" dirty="0">
              <a:latin typeface="Cambria Math" pitchFamily="18" charset="0"/>
              <a:ea typeface="Cambria Math" pitchFamily="18" charset="0"/>
              <a:cs typeface="Times New Roman" pitchFamily="18" charset="0"/>
            </a:endParaRPr>
          </a:p>
        </p:txBody>
      </p:sp>
      <p:sp>
        <p:nvSpPr>
          <p:cNvPr id="9" name="Freeform 8"/>
          <p:cNvSpPr/>
          <p:nvPr/>
        </p:nvSpPr>
        <p:spPr>
          <a:xfrm>
            <a:off x="4475084" y="5281553"/>
            <a:ext cx="195539" cy="204312"/>
          </a:xfrm>
          <a:custGeom>
            <a:avLst/>
            <a:gdLst>
              <a:gd name="connsiteX0" fmla="*/ 0 w 83344"/>
              <a:gd name="connsiteY0" fmla="*/ 90488 h 90488"/>
              <a:gd name="connsiteX1" fmla="*/ 64294 w 83344"/>
              <a:gd name="connsiteY1" fmla="*/ 47625 h 90488"/>
              <a:gd name="connsiteX2" fmla="*/ 83344 w 83344"/>
              <a:gd name="connsiteY2" fmla="*/ 0 h 90488"/>
              <a:gd name="connsiteX0" fmla="*/ 0 w 150415"/>
              <a:gd name="connsiteY0" fmla="*/ 157163 h 157163"/>
              <a:gd name="connsiteX1" fmla="*/ 126206 w 150415"/>
              <a:gd name="connsiteY1" fmla="*/ 47625 h 157163"/>
              <a:gd name="connsiteX2" fmla="*/ 145256 w 150415"/>
              <a:gd name="connsiteY2" fmla="*/ 0 h 157163"/>
            </a:gdLst>
            <a:ahLst/>
            <a:cxnLst>
              <a:cxn ang="0">
                <a:pos x="connsiteX0" y="connsiteY0"/>
              </a:cxn>
              <a:cxn ang="0">
                <a:pos x="connsiteX1" y="connsiteY1"/>
              </a:cxn>
              <a:cxn ang="0">
                <a:pos x="connsiteX2" y="connsiteY2"/>
              </a:cxn>
            </a:cxnLst>
            <a:rect l="l" t="t" r="r" b="b"/>
            <a:pathLst>
              <a:path w="150415" h="157163">
                <a:moveTo>
                  <a:pt x="0" y="157163"/>
                </a:moveTo>
                <a:cubicBezTo>
                  <a:pt x="25201" y="143272"/>
                  <a:pt x="101997" y="73819"/>
                  <a:pt x="126206" y="47625"/>
                </a:cubicBezTo>
                <a:cubicBezTo>
                  <a:pt x="150415" y="21431"/>
                  <a:pt x="142676" y="16272"/>
                  <a:pt x="145256" y="0"/>
                </a:cubicBezTo>
              </a:path>
            </a:pathLst>
          </a:cu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14" name="TextBox 13"/>
          <p:cNvSpPr txBox="1"/>
          <p:nvPr/>
        </p:nvSpPr>
        <p:spPr>
          <a:xfrm>
            <a:off x="880110" y="3362981"/>
            <a:ext cx="1089660" cy="523220"/>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E(m)</a:t>
            </a:r>
            <a:endParaRPr lang="en-US" sz="2800" dirty="0">
              <a:latin typeface="Cambria Math" pitchFamily="18" charset="0"/>
              <a:ea typeface="Cambria Math" pitchFamily="18" charset="0"/>
              <a:cs typeface="Times New Roman" pitchFamily="18" charset="0"/>
            </a:endParaRPr>
          </a:p>
        </p:txBody>
      </p:sp>
      <p:sp>
        <p:nvSpPr>
          <p:cNvPr id="15" name="Freeform 14"/>
          <p:cNvSpPr/>
          <p:nvPr/>
        </p:nvSpPr>
        <p:spPr>
          <a:xfrm>
            <a:off x="2024743" y="1240971"/>
            <a:ext cx="5120640" cy="4036423"/>
          </a:xfrm>
          <a:custGeom>
            <a:avLst/>
            <a:gdLst>
              <a:gd name="connsiteX0" fmla="*/ 0 w 5120640"/>
              <a:gd name="connsiteY0" fmla="*/ 0 h 4036423"/>
              <a:gd name="connsiteX1" fmla="*/ 26126 w 5120640"/>
              <a:gd name="connsiteY1" fmla="*/ 4036423 h 4036423"/>
              <a:gd name="connsiteX2" fmla="*/ 5120640 w 5120640"/>
              <a:gd name="connsiteY2" fmla="*/ 3997235 h 4036423"/>
            </a:gdLst>
            <a:ahLst/>
            <a:cxnLst>
              <a:cxn ang="0">
                <a:pos x="connsiteX0" y="connsiteY0"/>
              </a:cxn>
              <a:cxn ang="0">
                <a:pos x="connsiteX1" y="connsiteY1"/>
              </a:cxn>
              <a:cxn ang="0">
                <a:pos x="connsiteX2" y="connsiteY2"/>
              </a:cxn>
            </a:cxnLst>
            <a:rect l="l" t="t" r="r" b="b"/>
            <a:pathLst>
              <a:path w="5120640" h="4036423">
                <a:moveTo>
                  <a:pt x="0" y="0"/>
                </a:moveTo>
                <a:lnTo>
                  <a:pt x="26126" y="4036423"/>
                </a:lnTo>
                <a:lnTo>
                  <a:pt x="5120640" y="3997235"/>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2050869" y="1234440"/>
            <a:ext cx="5068388" cy="2976154"/>
          </a:xfrm>
          <a:custGeom>
            <a:avLst/>
            <a:gdLst>
              <a:gd name="connsiteX0" fmla="*/ 0 w 5068388"/>
              <a:gd name="connsiteY0" fmla="*/ 2423160 h 2976154"/>
              <a:gd name="connsiteX1" fmla="*/ 182880 w 5068388"/>
              <a:gd name="connsiteY1" fmla="*/ 2148840 h 2976154"/>
              <a:gd name="connsiteX2" fmla="*/ 300445 w 5068388"/>
              <a:gd name="connsiteY2" fmla="*/ 1534886 h 2976154"/>
              <a:gd name="connsiteX3" fmla="*/ 457200 w 5068388"/>
              <a:gd name="connsiteY3" fmla="*/ 881743 h 2976154"/>
              <a:gd name="connsiteX4" fmla="*/ 613954 w 5068388"/>
              <a:gd name="connsiteY4" fmla="*/ 424543 h 2976154"/>
              <a:gd name="connsiteX5" fmla="*/ 718457 w 5068388"/>
              <a:gd name="connsiteY5" fmla="*/ 111034 h 2976154"/>
              <a:gd name="connsiteX6" fmla="*/ 796834 w 5068388"/>
              <a:gd name="connsiteY6" fmla="*/ 6531 h 2976154"/>
              <a:gd name="connsiteX7" fmla="*/ 927462 w 5068388"/>
              <a:gd name="connsiteY7" fmla="*/ 71846 h 2976154"/>
              <a:gd name="connsiteX8" fmla="*/ 1084217 w 5068388"/>
              <a:gd name="connsiteY8" fmla="*/ 398417 h 2976154"/>
              <a:gd name="connsiteX9" fmla="*/ 1240971 w 5068388"/>
              <a:gd name="connsiteY9" fmla="*/ 907869 h 2976154"/>
              <a:gd name="connsiteX10" fmla="*/ 1476102 w 5068388"/>
              <a:gd name="connsiteY10" fmla="*/ 1391194 h 2976154"/>
              <a:gd name="connsiteX11" fmla="*/ 1632857 w 5068388"/>
              <a:gd name="connsiteY11" fmla="*/ 1521823 h 2976154"/>
              <a:gd name="connsiteX12" fmla="*/ 1789611 w 5068388"/>
              <a:gd name="connsiteY12" fmla="*/ 1469571 h 2976154"/>
              <a:gd name="connsiteX13" fmla="*/ 1959428 w 5068388"/>
              <a:gd name="connsiteY13" fmla="*/ 1234440 h 2976154"/>
              <a:gd name="connsiteX14" fmla="*/ 2155371 w 5068388"/>
              <a:gd name="connsiteY14" fmla="*/ 1103811 h 2976154"/>
              <a:gd name="connsiteX15" fmla="*/ 2338251 w 5068388"/>
              <a:gd name="connsiteY15" fmla="*/ 1208314 h 2976154"/>
              <a:gd name="connsiteX16" fmla="*/ 2481942 w 5068388"/>
              <a:gd name="connsiteY16" fmla="*/ 1508760 h 2976154"/>
              <a:gd name="connsiteX17" fmla="*/ 2638697 w 5068388"/>
              <a:gd name="connsiteY17" fmla="*/ 1992086 h 2976154"/>
              <a:gd name="connsiteX18" fmla="*/ 2769325 w 5068388"/>
              <a:gd name="connsiteY18" fmla="*/ 2527663 h 2976154"/>
              <a:gd name="connsiteX19" fmla="*/ 2978331 w 5068388"/>
              <a:gd name="connsiteY19" fmla="*/ 2867297 h 2976154"/>
              <a:gd name="connsiteX20" fmla="*/ 3122022 w 5068388"/>
              <a:gd name="connsiteY20" fmla="*/ 2945674 h 2976154"/>
              <a:gd name="connsiteX21" fmla="*/ 3291840 w 5068388"/>
              <a:gd name="connsiteY21" fmla="*/ 2684417 h 2976154"/>
              <a:gd name="connsiteX22" fmla="*/ 3422468 w 5068388"/>
              <a:gd name="connsiteY22" fmla="*/ 2188029 h 2976154"/>
              <a:gd name="connsiteX23" fmla="*/ 3657600 w 5068388"/>
              <a:gd name="connsiteY23" fmla="*/ 1678577 h 2976154"/>
              <a:gd name="connsiteX24" fmla="*/ 3814354 w 5068388"/>
              <a:gd name="connsiteY24" fmla="*/ 1273629 h 2976154"/>
              <a:gd name="connsiteX25" fmla="*/ 4049485 w 5068388"/>
              <a:gd name="connsiteY25" fmla="*/ 973183 h 2976154"/>
              <a:gd name="connsiteX26" fmla="*/ 4402182 w 5068388"/>
              <a:gd name="connsiteY26" fmla="*/ 803366 h 2976154"/>
              <a:gd name="connsiteX27" fmla="*/ 4689565 w 5068388"/>
              <a:gd name="connsiteY27" fmla="*/ 555171 h 2976154"/>
              <a:gd name="connsiteX28" fmla="*/ 4937760 w 5068388"/>
              <a:gd name="connsiteY28" fmla="*/ 359229 h 2976154"/>
              <a:gd name="connsiteX29" fmla="*/ 5068388 w 5068388"/>
              <a:gd name="connsiteY29" fmla="*/ 372291 h 2976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068388" h="2976154">
                <a:moveTo>
                  <a:pt x="0" y="2423160"/>
                </a:moveTo>
                <a:cubicBezTo>
                  <a:pt x="66403" y="2360023"/>
                  <a:pt x="132806" y="2296886"/>
                  <a:pt x="182880" y="2148840"/>
                </a:cubicBezTo>
                <a:cubicBezTo>
                  <a:pt x="232954" y="2000794"/>
                  <a:pt x="254725" y="1746069"/>
                  <a:pt x="300445" y="1534886"/>
                </a:cubicBezTo>
                <a:cubicBezTo>
                  <a:pt x="346165" y="1323703"/>
                  <a:pt x="404949" y="1066800"/>
                  <a:pt x="457200" y="881743"/>
                </a:cubicBezTo>
                <a:cubicBezTo>
                  <a:pt x="509451" y="696686"/>
                  <a:pt x="570411" y="552994"/>
                  <a:pt x="613954" y="424543"/>
                </a:cubicBezTo>
                <a:cubicBezTo>
                  <a:pt x="657497" y="296092"/>
                  <a:pt x="687977" y="180703"/>
                  <a:pt x="718457" y="111034"/>
                </a:cubicBezTo>
                <a:cubicBezTo>
                  <a:pt x="748937" y="41365"/>
                  <a:pt x="762000" y="13062"/>
                  <a:pt x="796834" y="6531"/>
                </a:cubicBezTo>
                <a:cubicBezTo>
                  <a:pt x="831668" y="0"/>
                  <a:pt x="879565" y="6532"/>
                  <a:pt x="927462" y="71846"/>
                </a:cubicBezTo>
                <a:cubicBezTo>
                  <a:pt x="975359" y="137160"/>
                  <a:pt x="1031966" y="259080"/>
                  <a:pt x="1084217" y="398417"/>
                </a:cubicBezTo>
                <a:cubicBezTo>
                  <a:pt x="1136468" y="537754"/>
                  <a:pt x="1175657" y="742406"/>
                  <a:pt x="1240971" y="907869"/>
                </a:cubicBezTo>
                <a:cubicBezTo>
                  <a:pt x="1306285" y="1073332"/>
                  <a:pt x="1410788" y="1288868"/>
                  <a:pt x="1476102" y="1391194"/>
                </a:cubicBezTo>
                <a:cubicBezTo>
                  <a:pt x="1541416" y="1493520"/>
                  <a:pt x="1580606" y="1508760"/>
                  <a:pt x="1632857" y="1521823"/>
                </a:cubicBezTo>
                <a:cubicBezTo>
                  <a:pt x="1685108" y="1534886"/>
                  <a:pt x="1735183" y="1517468"/>
                  <a:pt x="1789611" y="1469571"/>
                </a:cubicBezTo>
                <a:cubicBezTo>
                  <a:pt x="1844040" y="1421674"/>
                  <a:pt x="1898468" y="1295400"/>
                  <a:pt x="1959428" y="1234440"/>
                </a:cubicBezTo>
                <a:cubicBezTo>
                  <a:pt x="2020388" y="1173480"/>
                  <a:pt x="2092234" y="1108165"/>
                  <a:pt x="2155371" y="1103811"/>
                </a:cubicBezTo>
                <a:cubicBezTo>
                  <a:pt x="2218508" y="1099457"/>
                  <a:pt x="2283823" y="1140823"/>
                  <a:pt x="2338251" y="1208314"/>
                </a:cubicBezTo>
                <a:cubicBezTo>
                  <a:pt x="2392679" y="1275805"/>
                  <a:pt x="2431868" y="1378131"/>
                  <a:pt x="2481942" y="1508760"/>
                </a:cubicBezTo>
                <a:cubicBezTo>
                  <a:pt x="2532016" y="1639389"/>
                  <a:pt x="2590800" y="1822269"/>
                  <a:pt x="2638697" y="1992086"/>
                </a:cubicBezTo>
                <a:cubicBezTo>
                  <a:pt x="2686594" y="2161903"/>
                  <a:pt x="2712719" y="2381795"/>
                  <a:pt x="2769325" y="2527663"/>
                </a:cubicBezTo>
                <a:cubicBezTo>
                  <a:pt x="2825931" y="2673531"/>
                  <a:pt x="2919548" y="2797628"/>
                  <a:pt x="2978331" y="2867297"/>
                </a:cubicBezTo>
                <a:cubicBezTo>
                  <a:pt x="3037114" y="2936966"/>
                  <a:pt x="3069771" y="2976154"/>
                  <a:pt x="3122022" y="2945674"/>
                </a:cubicBezTo>
                <a:cubicBezTo>
                  <a:pt x="3174273" y="2915194"/>
                  <a:pt x="3241766" y="2810691"/>
                  <a:pt x="3291840" y="2684417"/>
                </a:cubicBezTo>
                <a:cubicBezTo>
                  <a:pt x="3341914" y="2558143"/>
                  <a:pt x="3361508" y="2355669"/>
                  <a:pt x="3422468" y="2188029"/>
                </a:cubicBezTo>
                <a:cubicBezTo>
                  <a:pt x="3483428" y="2020389"/>
                  <a:pt x="3592286" y="1830977"/>
                  <a:pt x="3657600" y="1678577"/>
                </a:cubicBezTo>
                <a:cubicBezTo>
                  <a:pt x="3722914" y="1526177"/>
                  <a:pt x="3749040" y="1391195"/>
                  <a:pt x="3814354" y="1273629"/>
                </a:cubicBezTo>
                <a:cubicBezTo>
                  <a:pt x="3879668" y="1156063"/>
                  <a:pt x="3951514" y="1051560"/>
                  <a:pt x="4049485" y="973183"/>
                </a:cubicBezTo>
                <a:cubicBezTo>
                  <a:pt x="4147456" y="894806"/>
                  <a:pt x="4295502" y="873035"/>
                  <a:pt x="4402182" y="803366"/>
                </a:cubicBezTo>
                <a:cubicBezTo>
                  <a:pt x="4508862" y="733697"/>
                  <a:pt x="4600302" y="629194"/>
                  <a:pt x="4689565" y="555171"/>
                </a:cubicBezTo>
                <a:cubicBezTo>
                  <a:pt x="4778828" y="481148"/>
                  <a:pt x="4874623" y="389709"/>
                  <a:pt x="4937760" y="359229"/>
                </a:cubicBezTo>
                <a:cubicBezTo>
                  <a:pt x="5000897" y="328749"/>
                  <a:pt x="5034642" y="350520"/>
                  <a:pt x="5068388" y="372291"/>
                </a:cubicBezTo>
              </a:path>
            </a:pathLst>
          </a:custGeom>
          <a:ln w="571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9" name="Straight Connector 18"/>
          <p:cNvCxnSpPr/>
          <p:nvPr/>
        </p:nvCxnSpPr>
        <p:spPr>
          <a:xfrm>
            <a:off x="4572000" y="3048000"/>
            <a:ext cx="39189" cy="2268583"/>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H="1">
            <a:off x="5120640" y="4153989"/>
            <a:ext cx="10886" cy="1071154"/>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3" name="Down Arrow 22"/>
          <p:cNvSpPr/>
          <p:nvPr/>
        </p:nvSpPr>
        <p:spPr>
          <a:xfrm rot="16200000">
            <a:off x="4711337" y="2743200"/>
            <a:ext cx="304800" cy="304800"/>
          </a:xfrm>
          <a:prstGeom prst="downArrow">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3124200" y="304800"/>
            <a:ext cx="4267200" cy="1384995"/>
          </a:xfrm>
          <a:prstGeom prst="rect">
            <a:avLst/>
          </a:prstGeom>
        </p:spPr>
        <p:txBody>
          <a:bodyPr wrap="square">
            <a:spAutoFit/>
          </a:bodyPr>
          <a:lstStyle/>
          <a:p>
            <a:r>
              <a:rPr lang="en-US" sz="2800" dirty="0" smtClean="0">
                <a:solidFill>
                  <a:srgbClr val="FF0000"/>
                </a:solidFill>
                <a:latin typeface="Times New Roman" pitchFamily="18" charset="0"/>
                <a:cs typeface="Times New Roman" pitchFamily="18" charset="0"/>
              </a:rPr>
              <a:t>you know the direction</a:t>
            </a:r>
          </a:p>
          <a:p>
            <a:r>
              <a:rPr lang="en-US" sz="2800" dirty="0" smtClean="0">
                <a:solidFill>
                  <a:srgbClr val="FF0000"/>
                </a:solidFill>
                <a:latin typeface="Times New Roman" pitchFamily="18" charset="0"/>
                <a:cs typeface="Times New Roman" pitchFamily="18" charset="0"/>
              </a:rPr>
              <a:t>towards the minimum</a:t>
            </a:r>
          </a:p>
          <a:p>
            <a:r>
              <a:rPr lang="en-US" sz="2800" dirty="0" smtClean="0">
                <a:solidFill>
                  <a:srgbClr val="FF0000"/>
                </a:solidFill>
                <a:latin typeface="Times New Roman" pitchFamily="18" charset="0"/>
                <a:cs typeface="Times New Roman" pitchFamily="18" charset="0"/>
              </a:rPr>
              <a:t>but not how far away it is</a:t>
            </a:r>
            <a:endParaRPr lang="en-US" sz="2800" dirty="0">
              <a:solidFill>
                <a:srgbClr val="FF0000"/>
              </a:solidFill>
            </a:endParaRPr>
          </a:p>
        </p:txBody>
      </p:sp>
      <p:cxnSp>
        <p:nvCxnSpPr>
          <p:cNvPr id="13" name="Straight Connector 12"/>
          <p:cNvCxnSpPr/>
          <p:nvPr/>
        </p:nvCxnSpPr>
        <p:spPr>
          <a:xfrm>
            <a:off x="4389119" y="2442754"/>
            <a:ext cx="346166" cy="910046"/>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Oval 17"/>
          <p:cNvSpPr/>
          <p:nvPr/>
        </p:nvSpPr>
        <p:spPr>
          <a:xfrm>
            <a:off x="4495800" y="2819400"/>
            <a:ext cx="152400" cy="1524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latin typeface="Times New Roman" pitchFamily="18" charset="0"/>
                <a:cs typeface="Times New Roman" pitchFamily="18" charset="0"/>
              </a:rPr>
              <a:t>unit vector pointing towards the minimum</a:t>
            </a:r>
            <a:endParaRPr lang="en-US" dirty="0">
              <a:latin typeface="Times New Roman" pitchFamily="18" charset="0"/>
              <a:cs typeface="Times New Roman" pitchFamily="18" charset="0"/>
            </a:endParaRPr>
          </a:p>
        </p:txBody>
      </p:sp>
      <p:pic>
        <p:nvPicPr>
          <p:cNvPr id="11266" name="Picture 2"/>
          <p:cNvPicPr>
            <a:picLocks noGrp="1" noChangeAspect="1" noChangeArrowheads="1"/>
          </p:cNvPicPr>
          <p:nvPr>
            <p:ph idx="1"/>
          </p:nvPr>
        </p:nvPicPr>
        <p:blipFill>
          <a:blip r:embed="rId3" cstate="print"/>
          <a:srcRect/>
          <a:stretch>
            <a:fillRect/>
          </a:stretch>
        </p:blipFill>
        <p:spPr bwMode="auto">
          <a:xfrm>
            <a:off x="1981200" y="1219200"/>
            <a:ext cx="4826000" cy="1143000"/>
          </a:xfrm>
          <a:prstGeom prst="rect">
            <a:avLst/>
          </a:prstGeom>
          <a:noFill/>
          <a:ln w="9525">
            <a:noFill/>
            <a:miter lim="800000"/>
            <a:headEnd/>
            <a:tailEnd/>
          </a:ln>
        </p:spPr>
      </p:pic>
      <p:pic>
        <p:nvPicPr>
          <p:cNvPr id="11267" name="Picture 3"/>
          <p:cNvPicPr>
            <a:picLocks noChangeAspect="1" noChangeArrowheads="1"/>
          </p:cNvPicPr>
          <p:nvPr/>
        </p:nvPicPr>
        <p:blipFill>
          <a:blip r:embed="rId4" cstate="print"/>
          <a:srcRect/>
          <a:stretch>
            <a:fillRect/>
          </a:stretch>
        </p:blipFill>
        <p:spPr bwMode="auto">
          <a:xfrm>
            <a:off x="2743200" y="4572000"/>
            <a:ext cx="3657600" cy="746449"/>
          </a:xfrm>
          <a:prstGeom prst="rect">
            <a:avLst/>
          </a:prstGeom>
          <a:noFill/>
          <a:ln w="9525">
            <a:noFill/>
            <a:miter lim="800000"/>
            <a:headEnd/>
            <a:tailEnd/>
          </a:ln>
        </p:spPr>
      </p:pic>
      <p:sp>
        <p:nvSpPr>
          <p:cNvPr id="7" name="Title 1"/>
          <p:cNvSpPr txBox="1">
            <a:spLocks/>
          </p:cNvSpPr>
          <p:nvPr/>
        </p:nvSpPr>
        <p:spPr>
          <a:xfrm>
            <a:off x="0" y="3352800"/>
            <a:ext cx="9144000" cy="11430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Times New Roman" pitchFamily="18" charset="0"/>
                <a:ea typeface="+mj-ea"/>
                <a:cs typeface="Times New Roman" pitchFamily="18" charset="0"/>
              </a:rPr>
              <a:t>so improved solution would be </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8" name="Title 1"/>
          <p:cNvSpPr txBox="1">
            <a:spLocks/>
          </p:cNvSpPr>
          <p:nvPr/>
        </p:nvSpPr>
        <p:spPr>
          <a:xfrm>
            <a:off x="0" y="5334000"/>
            <a:ext cx="9144000" cy="11430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Times New Roman" pitchFamily="18" charset="0"/>
                <a:ea typeface="+mj-ea"/>
                <a:cs typeface="Times New Roman" pitchFamily="18" charset="0"/>
              </a:rPr>
              <a:t>if we knew how big to make </a:t>
            </a:r>
            <a:r>
              <a:rPr lang="el-GR" sz="4400" dirty="0" smtClean="0">
                <a:latin typeface="Cambria Math"/>
                <a:ea typeface="Cambria Math"/>
                <a:cs typeface="Times New Roman" pitchFamily="18" charset="0"/>
              </a:rPr>
              <a:t>α</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371600"/>
          </a:xfrm>
        </p:spPr>
        <p:txBody>
          <a:bodyPr>
            <a:normAutofit fontScale="90000"/>
          </a:bodyPr>
          <a:lstStyle/>
          <a:p>
            <a:r>
              <a:rPr lang="en-US" i="1" dirty="0" smtClean="0">
                <a:latin typeface="Times New Roman" pitchFamily="18" charset="0"/>
                <a:cs typeface="Times New Roman" pitchFamily="18" charset="0"/>
              </a:rPr>
              <a:t>Armijo’s rule</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provides an acceptance criterion for </a:t>
            </a:r>
            <a:r>
              <a:rPr lang="en-US" i="1" dirty="0" smtClean="0">
                <a:latin typeface="Times New Roman" pitchFamily="18" charset="0"/>
                <a:cs typeface="Times New Roman" pitchFamily="18" charset="0"/>
              </a:rPr>
              <a:t>α</a:t>
            </a:r>
            <a:endParaRPr lang="en-US" dirty="0"/>
          </a:p>
        </p:txBody>
      </p:sp>
      <p:pic>
        <p:nvPicPr>
          <p:cNvPr id="12290" name="Picture 2"/>
          <p:cNvPicPr>
            <a:picLocks noChangeAspect="1" noChangeArrowheads="1"/>
          </p:cNvPicPr>
          <p:nvPr/>
        </p:nvPicPr>
        <p:blipFill>
          <a:blip r:embed="rId3" cstate="print"/>
          <a:srcRect/>
          <a:stretch>
            <a:fillRect/>
          </a:stretch>
        </p:blipFill>
        <p:spPr bwMode="auto">
          <a:xfrm>
            <a:off x="533400" y="2819400"/>
            <a:ext cx="5029200" cy="914400"/>
          </a:xfrm>
          <a:prstGeom prst="rect">
            <a:avLst/>
          </a:prstGeom>
          <a:noFill/>
          <a:ln w="9525">
            <a:noFill/>
            <a:miter lim="800000"/>
            <a:headEnd/>
            <a:tailEnd/>
          </a:ln>
        </p:spPr>
      </p:pic>
      <p:sp>
        <p:nvSpPr>
          <p:cNvPr id="5" name="Title 1"/>
          <p:cNvSpPr txBox="1">
            <a:spLocks/>
          </p:cNvSpPr>
          <p:nvPr/>
        </p:nvSpPr>
        <p:spPr>
          <a:xfrm>
            <a:off x="5638800" y="2767148"/>
            <a:ext cx="3124200" cy="838200"/>
          </a:xfrm>
          <a:prstGeom prst="rect">
            <a:avLst/>
          </a:prstGeom>
        </p:spPr>
        <p:txBody>
          <a:bodyPr vert="horz" lIns="91440" tIns="45720" rIns="91440" bIns="45720" rtlCol="0" anchor="ctr">
            <a:normAutofit fontScale="97500"/>
          </a:bodyPr>
          <a:lstStyle/>
          <a:p>
            <a:pPr lvl="0" algn="ctr">
              <a:spcBef>
                <a:spcPct val="0"/>
              </a:spcBef>
            </a:pPr>
            <a:r>
              <a:rPr kumimoji="0" lang="en-US" sz="32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with </a:t>
            </a: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c</a:t>
            </a:r>
            <a:r>
              <a:rPr kumimoji="0" lang="en-US" sz="3200" b="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r>
              <a:rPr lang="en-US" sz="3200" dirty="0" smtClean="0">
                <a:latin typeface="Cambria Math" pitchFamily="18" charset="0"/>
                <a:ea typeface="Cambria Math" pitchFamily="18" charset="0"/>
                <a:cs typeface="Times New Roman" pitchFamily="18" charset="0"/>
              </a:rPr>
              <a:t>10</a:t>
            </a:r>
            <a:r>
              <a:rPr lang="en-US" sz="3200" baseline="30000" dirty="0" smtClean="0">
                <a:latin typeface="Cambria Math" pitchFamily="18" charset="0"/>
                <a:ea typeface="Cambria Math" pitchFamily="18" charset="0"/>
                <a:cs typeface="Times New Roman" pitchFamily="18" charset="0"/>
              </a:rPr>
              <a:t>-4</a:t>
            </a:r>
            <a:endParaRPr kumimoji="0" lang="en-US" sz="3200" b="0"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6" name="Title 1"/>
          <p:cNvSpPr txBox="1">
            <a:spLocks/>
          </p:cNvSpPr>
          <p:nvPr/>
        </p:nvSpPr>
        <p:spPr>
          <a:xfrm>
            <a:off x="609600" y="4800600"/>
            <a:ext cx="8229600" cy="1371600"/>
          </a:xfrm>
          <a:prstGeom prst="rect">
            <a:avLst/>
          </a:prstGeom>
        </p:spPr>
        <p:txBody>
          <a:bodyPr vert="horz" lIns="91440" tIns="45720" rIns="91440" bIns="45720" rtlCol="0" anchor="ctr">
            <a:normAutofit fontScale="7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Times New Roman" pitchFamily="18" charset="0"/>
                <a:ea typeface="+mj-ea"/>
                <a:cs typeface="Times New Roman" pitchFamily="18" charset="0"/>
              </a:rPr>
              <a:t>simple strategy</a:t>
            </a:r>
          </a:p>
          <a:p>
            <a:pPr lvl="0" algn="ctr">
              <a:spcBef>
                <a:spcPct val="0"/>
              </a:spcBef>
            </a:pPr>
            <a:r>
              <a:rPr kumimoji="0" lang="en-US" sz="44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start</a:t>
            </a:r>
            <a:r>
              <a:rPr kumimoji="0" lang="en-US" sz="4400" b="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with a largish </a:t>
            </a:r>
            <a:r>
              <a:rPr lang="en-US" sz="4400" i="1" dirty="0" smtClean="0">
                <a:latin typeface="Cambria Math" pitchFamily="18" charset="0"/>
                <a:ea typeface="Cambria Math" pitchFamily="18" charset="0"/>
                <a:cs typeface="Times New Roman" pitchFamily="18" charset="0"/>
              </a:rPr>
              <a:t>α</a:t>
            </a:r>
          </a:p>
          <a:p>
            <a:pPr lvl="0" algn="ctr">
              <a:spcBef>
                <a:spcPct val="0"/>
              </a:spcBef>
            </a:pPr>
            <a:r>
              <a:rPr kumimoji="0" lang="en-US" sz="4400" b="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divide it by </a:t>
            </a:r>
            <a:r>
              <a:rPr kumimoji="0" lang="en-US" sz="4400" b="0" u="none" strike="noStrike" kern="1200" cap="none" spc="0" normalizeH="0" noProof="0" dirty="0" smtClean="0">
                <a:ln>
                  <a:noFill/>
                </a:ln>
                <a:solidFill>
                  <a:schemeClr val="tx1"/>
                </a:solidFill>
                <a:effectLst/>
                <a:uLnTx/>
                <a:uFillTx/>
                <a:latin typeface="Cambria Math" pitchFamily="18" charset="0"/>
                <a:ea typeface="Cambria Math" pitchFamily="18" charset="0"/>
                <a:cs typeface="Times New Roman" pitchFamily="18" charset="0"/>
              </a:rPr>
              <a:t>2</a:t>
            </a:r>
            <a:r>
              <a:rPr kumimoji="0" lang="en-US" sz="4400" b="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whenever it fails Armijo’s Rule </a:t>
            </a:r>
            <a:endParaRPr kumimoji="0" lang="en-US" sz="4400" b="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811530" y="591681"/>
            <a:ext cx="63627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(A)</a:t>
            </a:r>
            <a:endParaRPr lang="en-US" sz="1200" dirty="0">
              <a:latin typeface="Times New Roman" pitchFamily="18" charset="0"/>
              <a:cs typeface="Times New Roman" pitchFamily="18" charset="0"/>
            </a:endParaRPr>
          </a:p>
        </p:txBody>
      </p:sp>
      <p:sp>
        <p:nvSpPr>
          <p:cNvPr id="10" name="TextBox 9"/>
          <p:cNvSpPr txBox="1"/>
          <p:nvPr/>
        </p:nvSpPr>
        <p:spPr>
          <a:xfrm>
            <a:off x="788670" y="2189202"/>
            <a:ext cx="81153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(B)</a:t>
            </a:r>
            <a:endParaRPr lang="en-US" sz="1200" dirty="0">
              <a:latin typeface="Times New Roman" pitchFamily="18" charset="0"/>
              <a:cs typeface="Times New Roman" pitchFamily="18" charset="0"/>
            </a:endParaRPr>
          </a:p>
        </p:txBody>
      </p:sp>
      <p:sp>
        <p:nvSpPr>
          <p:cNvPr id="11" name="TextBox 10"/>
          <p:cNvSpPr txBox="1"/>
          <p:nvPr/>
        </p:nvSpPr>
        <p:spPr>
          <a:xfrm>
            <a:off x="5490210" y="2313801"/>
            <a:ext cx="52959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(C)</a:t>
            </a:r>
            <a:endParaRPr lang="en-US" sz="1200" dirty="0">
              <a:latin typeface="Times New Roman" pitchFamily="18" charset="0"/>
              <a:cs typeface="Times New Roman" pitchFamily="18" charset="0"/>
            </a:endParaRPr>
          </a:p>
        </p:txBody>
      </p:sp>
      <p:pic>
        <p:nvPicPr>
          <p:cNvPr id="1028" name="Picture 4"/>
          <p:cNvPicPr>
            <a:picLocks noChangeAspect="1" noChangeArrowheads="1"/>
          </p:cNvPicPr>
          <p:nvPr/>
        </p:nvPicPr>
        <p:blipFill>
          <a:blip r:embed="rId3" cstate="print"/>
          <a:srcRect l="10105" r="6526"/>
          <a:stretch>
            <a:fillRect/>
          </a:stretch>
        </p:blipFill>
        <p:spPr bwMode="auto">
          <a:xfrm>
            <a:off x="685800" y="866001"/>
            <a:ext cx="7543800" cy="1257300"/>
          </a:xfrm>
          <a:prstGeom prst="rect">
            <a:avLst/>
          </a:prstGeom>
          <a:noFill/>
          <a:ln w="9525">
            <a:noFill/>
            <a:miter lim="800000"/>
            <a:headEnd/>
            <a:tailEnd/>
          </a:ln>
          <a:effectLst/>
        </p:spPr>
      </p:pic>
      <p:sp>
        <p:nvSpPr>
          <p:cNvPr id="14" name="TextBox 13"/>
          <p:cNvSpPr txBox="1"/>
          <p:nvPr/>
        </p:nvSpPr>
        <p:spPr>
          <a:xfrm>
            <a:off x="533400" y="1323201"/>
            <a:ext cx="3048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d</a:t>
            </a:r>
            <a:endParaRPr lang="en-US" sz="1200" i="1" dirty="0">
              <a:latin typeface="Cambria Math" pitchFamily="18" charset="0"/>
              <a:ea typeface="Cambria Math" pitchFamily="18" charset="0"/>
              <a:cs typeface="Times New Roman" pitchFamily="18" charset="0"/>
            </a:endParaRPr>
          </a:p>
        </p:txBody>
      </p:sp>
      <p:sp>
        <p:nvSpPr>
          <p:cNvPr id="15" name="TextBox 14"/>
          <p:cNvSpPr txBox="1"/>
          <p:nvPr/>
        </p:nvSpPr>
        <p:spPr>
          <a:xfrm>
            <a:off x="4286250" y="2036802"/>
            <a:ext cx="3048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x</a:t>
            </a:r>
            <a:endParaRPr lang="en-US" sz="1200" i="1" dirty="0">
              <a:latin typeface="Cambria Math" pitchFamily="18" charset="0"/>
              <a:ea typeface="Cambria Math" pitchFamily="18" charset="0"/>
              <a:cs typeface="Times New Roman" pitchFamily="18" charset="0"/>
            </a:endParaRPr>
          </a:p>
        </p:txBody>
      </p:sp>
      <p:pic>
        <p:nvPicPr>
          <p:cNvPr id="1029" name="Picture 5"/>
          <p:cNvPicPr>
            <a:picLocks noChangeAspect="1" noChangeArrowheads="1"/>
          </p:cNvPicPr>
          <p:nvPr/>
        </p:nvPicPr>
        <p:blipFill>
          <a:blip r:embed="rId4" cstate="print"/>
          <a:srcRect l="8571" t="5714" r="8571" b="6667"/>
          <a:stretch>
            <a:fillRect/>
          </a:stretch>
        </p:blipFill>
        <p:spPr bwMode="auto">
          <a:xfrm>
            <a:off x="762000" y="2390001"/>
            <a:ext cx="4419600" cy="3505200"/>
          </a:xfrm>
          <a:prstGeom prst="rect">
            <a:avLst/>
          </a:prstGeom>
          <a:noFill/>
          <a:ln w="9525">
            <a:noFill/>
            <a:miter lim="800000"/>
            <a:headEnd/>
            <a:tailEnd/>
          </a:ln>
          <a:effectLst/>
        </p:spPr>
      </p:pic>
      <p:sp>
        <p:nvSpPr>
          <p:cNvPr id="16" name="TextBox 15"/>
          <p:cNvSpPr txBox="1"/>
          <p:nvPr/>
        </p:nvSpPr>
        <p:spPr>
          <a:xfrm>
            <a:off x="2543175" y="5819001"/>
            <a:ext cx="6858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endParaRPr lang="en-US" sz="1200" i="1" baseline="-25000" dirty="0">
              <a:latin typeface="Cambria Math" pitchFamily="18" charset="0"/>
              <a:ea typeface="Cambria Math" pitchFamily="18" charset="0"/>
              <a:cs typeface="Times New Roman" pitchFamily="18" charset="0"/>
            </a:endParaRPr>
          </a:p>
        </p:txBody>
      </p:sp>
      <p:sp>
        <p:nvSpPr>
          <p:cNvPr id="17" name="TextBox 16"/>
          <p:cNvSpPr txBox="1"/>
          <p:nvPr/>
        </p:nvSpPr>
        <p:spPr>
          <a:xfrm>
            <a:off x="457200" y="3960852"/>
            <a:ext cx="6858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13" name="Oval 12"/>
          <p:cNvSpPr/>
          <p:nvPr/>
        </p:nvSpPr>
        <p:spPr>
          <a:xfrm>
            <a:off x="3638550" y="4399776"/>
            <a:ext cx="45719" cy="45719"/>
          </a:xfrm>
          <a:prstGeom prst="ellipse">
            <a:avLst/>
          </a:prstGeom>
          <a:solidFill>
            <a:srgbClr val="19FF0D"/>
          </a:solidFill>
          <a:ln>
            <a:solidFill>
              <a:srgbClr val="19FF0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2707006" y="4066401"/>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32" name="Picture 8"/>
          <p:cNvPicPr>
            <a:picLocks noChangeAspect="1" noChangeArrowheads="1"/>
          </p:cNvPicPr>
          <p:nvPr/>
        </p:nvPicPr>
        <p:blipFill>
          <a:blip r:embed="rId5" cstate="print"/>
          <a:srcRect/>
          <a:stretch>
            <a:fillRect/>
          </a:stretch>
        </p:blipFill>
        <p:spPr bwMode="auto">
          <a:xfrm>
            <a:off x="5362575" y="2390001"/>
            <a:ext cx="3324225" cy="3581400"/>
          </a:xfrm>
          <a:prstGeom prst="rect">
            <a:avLst/>
          </a:prstGeom>
          <a:noFill/>
          <a:ln w="9525">
            <a:noFill/>
            <a:miter lim="800000"/>
            <a:headEnd/>
            <a:tailEnd/>
          </a:ln>
          <a:effectLst/>
        </p:spPr>
      </p:pic>
      <p:sp>
        <p:nvSpPr>
          <p:cNvPr id="22" name="TextBox 21"/>
          <p:cNvSpPr txBox="1"/>
          <p:nvPr/>
        </p:nvSpPr>
        <p:spPr>
          <a:xfrm>
            <a:off x="6705600" y="5666601"/>
            <a:ext cx="1143000" cy="276999"/>
          </a:xfrm>
          <a:prstGeom prst="rect">
            <a:avLst/>
          </a:prstGeom>
          <a:noFill/>
        </p:spPr>
        <p:txBody>
          <a:bodyPr wrap="square" rtlCol="0">
            <a:spAutoFit/>
          </a:bodyPr>
          <a:lstStyle/>
          <a:p>
            <a:r>
              <a:rPr lang="en-US" sz="1200" dirty="0" smtClean="0">
                <a:latin typeface="Cambria Math" pitchFamily="18" charset="0"/>
                <a:ea typeface="Cambria Math" pitchFamily="18" charset="0"/>
                <a:cs typeface="Times New Roman" pitchFamily="18" charset="0"/>
              </a:rPr>
              <a:t>iteration</a:t>
            </a:r>
            <a:endParaRPr lang="en-US" sz="1200" i="1" baseline="-25000" dirty="0">
              <a:latin typeface="Cambria Math" pitchFamily="18" charset="0"/>
              <a:ea typeface="Cambria Math" pitchFamily="18" charset="0"/>
              <a:cs typeface="Times New Roman" pitchFamily="18" charset="0"/>
            </a:endParaRPr>
          </a:p>
        </p:txBody>
      </p:sp>
      <p:sp>
        <p:nvSpPr>
          <p:cNvPr id="23" name="TextBox 22"/>
          <p:cNvSpPr txBox="1"/>
          <p:nvPr/>
        </p:nvSpPr>
        <p:spPr>
          <a:xfrm>
            <a:off x="6705600" y="4599801"/>
            <a:ext cx="1143000" cy="276999"/>
          </a:xfrm>
          <a:prstGeom prst="rect">
            <a:avLst/>
          </a:prstGeom>
          <a:noFill/>
        </p:spPr>
        <p:txBody>
          <a:bodyPr wrap="square" rtlCol="0">
            <a:spAutoFit/>
          </a:bodyPr>
          <a:lstStyle/>
          <a:p>
            <a:r>
              <a:rPr lang="en-US" sz="1200" dirty="0" smtClean="0">
                <a:latin typeface="Cambria Math" pitchFamily="18" charset="0"/>
                <a:ea typeface="Cambria Math" pitchFamily="18" charset="0"/>
                <a:cs typeface="Times New Roman" pitchFamily="18" charset="0"/>
              </a:rPr>
              <a:t>iteration</a:t>
            </a:r>
            <a:endParaRPr lang="en-US" sz="1200" i="1" baseline="-25000" dirty="0">
              <a:latin typeface="Cambria Math" pitchFamily="18" charset="0"/>
              <a:ea typeface="Cambria Math" pitchFamily="18" charset="0"/>
              <a:cs typeface="Times New Roman" pitchFamily="18" charset="0"/>
            </a:endParaRPr>
          </a:p>
        </p:txBody>
      </p:sp>
      <p:sp>
        <p:nvSpPr>
          <p:cNvPr id="24" name="TextBox 23"/>
          <p:cNvSpPr txBox="1"/>
          <p:nvPr/>
        </p:nvSpPr>
        <p:spPr>
          <a:xfrm>
            <a:off x="6705600" y="3533001"/>
            <a:ext cx="1143000" cy="276999"/>
          </a:xfrm>
          <a:prstGeom prst="rect">
            <a:avLst/>
          </a:prstGeom>
          <a:noFill/>
        </p:spPr>
        <p:txBody>
          <a:bodyPr wrap="square" rtlCol="0">
            <a:spAutoFit/>
          </a:bodyPr>
          <a:lstStyle/>
          <a:p>
            <a:r>
              <a:rPr lang="en-US" sz="1200" dirty="0" smtClean="0">
                <a:latin typeface="Cambria Math" pitchFamily="18" charset="0"/>
                <a:ea typeface="Cambria Math" pitchFamily="18" charset="0"/>
                <a:cs typeface="Times New Roman" pitchFamily="18" charset="0"/>
              </a:rPr>
              <a:t>iteration</a:t>
            </a:r>
            <a:endParaRPr lang="en-US" sz="1200" i="1" baseline="-25000" dirty="0">
              <a:latin typeface="Cambria Math" pitchFamily="18" charset="0"/>
              <a:ea typeface="Cambria Math" pitchFamily="18" charset="0"/>
              <a:cs typeface="Times New Roman" pitchFamily="18" charset="0"/>
            </a:endParaRPr>
          </a:p>
        </p:txBody>
      </p:sp>
      <p:sp>
        <p:nvSpPr>
          <p:cNvPr id="25" name="TextBox 24"/>
          <p:cNvSpPr txBox="1"/>
          <p:nvPr/>
        </p:nvSpPr>
        <p:spPr>
          <a:xfrm rot="16200000">
            <a:off x="5079400" y="2797001"/>
            <a:ext cx="786200" cy="276999"/>
          </a:xfrm>
          <a:prstGeom prst="rect">
            <a:avLst/>
          </a:prstGeom>
          <a:noFill/>
        </p:spPr>
        <p:txBody>
          <a:bodyPr wrap="square" rtlCol="0">
            <a:spAutoFit/>
          </a:bodyPr>
          <a:lstStyle/>
          <a:p>
            <a:r>
              <a:rPr lang="en-US" sz="1200" dirty="0" smtClean="0">
                <a:latin typeface="Cambria Math" pitchFamily="18" charset="0"/>
                <a:ea typeface="Cambria Math" pitchFamily="18" charset="0"/>
                <a:cs typeface="Times New Roman" pitchFamily="18" charset="0"/>
              </a:rPr>
              <a:t>Error, </a:t>
            </a:r>
            <a:r>
              <a:rPr lang="en-US" sz="1200" i="1" dirty="0" smtClean="0">
                <a:latin typeface="Cambria Math" pitchFamily="18" charset="0"/>
                <a:ea typeface="Cambria Math" pitchFamily="18" charset="0"/>
                <a:cs typeface="Times New Roman" pitchFamily="18" charset="0"/>
              </a:rPr>
              <a:t>E</a:t>
            </a:r>
            <a:endParaRPr lang="en-US" sz="1200" i="1" baseline="-25000" dirty="0">
              <a:latin typeface="Cambria Math" pitchFamily="18" charset="0"/>
              <a:ea typeface="Cambria Math" pitchFamily="18" charset="0"/>
              <a:cs typeface="Times New Roman" pitchFamily="18" charset="0"/>
            </a:endParaRPr>
          </a:p>
        </p:txBody>
      </p:sp>
      <p:sp>
        <p:nvSpPr>
          <p:cNvPr id="26" name="TextBox 25"/>
          <p:cNvSpPr txBox="1"/>
          <p:nvPr/>
        </p:nvSpPr>
        <p:spPr>
          <a:xfrm rot="16200000">
            <a:off x="5079400" y="3772926"/>
            <a:ext cx="7862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27" name="TextBox 26"/>
          <p:cNvSpPr txBox="1"/>
          <p:nvPr/>
        </p:nvSpPr>
        <p:spPr>
          <a:xfrm rot="16200000">
            <a:off x="5079400" y="4830201"/>
            <a:ext cx="7862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endParaRPr lang="en-US" sz="1200" i="1" baseline="-25000" dirty="0">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152400" y="1676400"/>
            <a:ext cx="9144000" cy="4114800"/>
          </a:xfrm>
        </p:spPr>
        <p:txBody>
          <a:bodyPr>
            <a:noAutofit/>
          </a:bodyPr>
          <a:lstStyle/>
          <a:p>
            <a:pPr>
              <a:spcBef>
                <a:spcPts val="0"/>
              </a:spcBef>
              <a:buNone/>
            </a:pPr>
            <a:r>
              <a:rPr lang="en-US" sz="2400" b="1" dirty="0" smtClean="0">
                <a:latin typeface="Courier New" pitchFamily="49" charset="0"/>
                <a:cs typeface="Courier New" pitchFamily="49" charset="0"/>
              </a:rPr>
              <a:t>% </a:t>
            </a:r>
            <a:r>
              <a:rPr lang="en-US" sz="2400" b="1" dirty="0">
                <a:latin typeface="Courier New" pitchFamily="49" charset="0"/>
                <a:cs typeface="Courier New" pitchFamily="49" charset="0"/>
              </a:rPr>
              <a:t>trial solution</a:t>
            </a:r>
          </a:p>
          <a:p>
            <a:pPr>
              <a:spcBef>
                <a:spcPts val="0"/>
              </a:spcBef>
              <a:buNone/>
            </a:pPr>
            <a:r>
              <a:rPr lang="en-US" sz="2400" b="1" dirty="0" err="1">
                <a:latin typeface="Courier New" pitchFamily="49" charset="0"/>
                <a:cs typeface="Courier New" pitchFamily="49" charset="0"/>
              </a:rPr>
              <a:t>mgo</a:t>
            </a:r>
            <a:r>
              <a:rPr lang="en-US" sz="2400" b="1" dirty="0">
                <a:latin typeface="Courier New" pitchFamily="49" charset="0"/>
                <a:cs typeface="Courier New" pitchFamily="49" charset="0"/>
              </a:rPr>
              <a:t>=[1,1]';</a:t>
            </a:r>
          </a:p>
          <a:p>
            <a:pPr>
              <a:spcBef>
                <a:spcPts val="0"/>
              </a:spcBef>
              <a:buNone/>
            </a:pPr>
            <a:r>
              <a:rPr lang="en-US" sz="2400" b="1" dirty="0">
                <a:latin typeface="Courier New" pitchFamily="49" charset="0"/>
                <a:cs typeface="Courier New" pitchFamily="49" charset="0"/>
              </a:rPr>
              <a:t> </a:t>
            </a:r>
            <a:r>
              <a:rPr lang="en-US" sz="2400" b="1" dirty="0" smtClean="0">
                <a:latin typeface="Courier New" pitchFamily="49" charset="0"/>
                <a:cs typeface="Courier New" pitchFamily="49" charset="0"/>
              </a:rPr>
              <a:t> </a:t>
            </a:r>
            <a:endParaRPr lang="en-US" sz="2400" b="1" dirty="0">
              <a:latin typeface="Courier New" pitchFamily="49" charset="0"/>
              <a:cs typeface="Courier New" pitchFamily="49" charset="0"/>
            </a:endParaRPr>
          </a:p>
          <a:p>
            <a:pPr>
              <a:spcBef>
                <a:spcPts val="0"/>
              </a:spcBef>
              <a:buNone/>
            </a:pPr>
            <a:r>
              <a:rPr lang="en-US" sz="2400" b="1" dirty="0">
                <a:latin typeface="Courier New" pitchFamily="49" charset="0"/>
                <a:cs typeface="Courier New" pitchFamily="49" charset="0"/>
              </a:rPr>
              <a:t>% error and its gradient at the trial solution</a:t>
            </a:r>
          </a:p>
          <a:p>
            <a:pPr>
              <a:spcBef>
                <a:spcPts val="0"/>
              </a:spcBef>
              <a:buNone/>
            </a:pPr>
            <a:r>
              <a:rPr lang="en-US" sz="2400" b="1" dirty="0" err="1">
                <a:latin typeface="Courier New" pitchFamily="49" charset="0"/>
                <a:cs typeface="Courier New" pitchFamily="49" charset="0"/>
              </a:rPr>
              <a:t>ygo</a:t>
            </a:r>
            <a:r>
              <a:rPr lang="en-US" sz="2400" b="1" dirty="0">
                <a:latin typeface="Courier New" pitchFamily="49" charset="0"/>
                <a:cs typeface="Courier New" pitchFamily="49" charset="0"/>
              </a:rPr>
              <a:t> = sin( w0*</a:t>
            </a:r>
            <a:r>
              <a:rPr lang="en-US" sz="2400" b="1" dirty="0" err="1">
                <a:latin typeface="Courier New" pitchFamily="49" charset="0"/>
                <a:cs typeface="Courier New" pitchFamily="49" charset="0"/>
              </a:rPr>
              <a:t>mgo</a:t>
            </a:r>
            <a:r>
              <a:rPr lang="en-US" sz="2400" b="1" dirty="0">
                <a:latin typeface="Courier New" pitchFamily="49" charset="0"/>
                <a:cs typeface="Courier New" pitchFamily="49" charset="0"/>
              </a:rPr>
              <a:t>(1)*x) + </a:t>
            </a:r>
            <a:r>
              <a:rPr lang="en-US" sz="2400" b="1" dirty="0" err="1">
                <a:latin typeface="Courier New" pitchFamily="49" charset="0"/>
                <a:cs typeface="Courier New" pitchFamily="49" charset="0"/>
              </a:rPr>
              <a:t>mgo</a:t>
            </a:r>
            <a:r>
              <a:rPr lang="en-US" sz="2400" b="1" dirty="0">
                <a:latin typeface="Courier New" pitchFamily="49" charset="0"/>
                <a:cs typeface="Courier New" pitchFamily="49" charset="0"/>
              </a:rPr>
              <a:t>(1)*</a:t>
            </a:r>
            <a:r>
              <a:rPr lang="en-US" sz="2400" b="1" dirty="0" err="1">
                <a:latin typeface="Courier New" pitchFamily="49" charset="0"/>
                <a:cs typeface="Courier New" pitchFamily="49" charset="0"/>
              </a:rPr>
              <a:t>mgo</a:t>
            </a:r>
            <a:r>
              <a:rPr lang="en-US" sz="2400" b="1" dirty="0">
                <a:latin typeface="Courier New" pitchFamily="49" charset="0"/>
                <a:cs typeface="Courier New" pitchFamily="49" charset="0"/>
              </a:rPr>
              <a:t>(2);</a:t>
            </a:r>
          </a:p>
          <a:p>
            <a:pPr>
              <a:spcBef>
                <a:spcPts val="0"/>
              </a:spcBef>
              <a:buNone/>
            </a:pPr>
            <a:r>
              <a:rPr lang="en-US" sz="2400" b="1" dirty="0">
                <a:latin typeface="Courier New" pitchFamily="49" charset="0"/>
                <a:cs typeface="Courier New" pitchFamily="49" charset="0"/>
              </a:rPr>
              <a:t>Ego = (</a:t>
            </a:r>
            <a:r>
              <a:rPr lang="en-US" sz="2400" b="1" dirty="0" err="1">
                <a:latin typeface="Courier New" pitchFamily="49" charset="0"/>
                <a:cs typeface="Courier New" pitchFamily="49" charset="0"/>
              </a:rPr>
              <a:t>ygo-dobs</a:t>
            </a:r>
            <a:r>
              <a:rPr lang="en-US" sz="2400" b="1" dirty="0">
                <a:latin typeface="Courier New" pitchFamily="49" charset="0"/>
                <a:cs typeface="Courier New" pitchFamily="49" charset="0"/>
              </a:rPr>
              <a:t>)'*(</a:t>
            </a:r>
            <a:r>
              <a:rPr lang="en-US" sz="2400" b="1" dirty="0" err="1">
                <a:latin typeface="Courier New" pitchFamily="49" charset="0"/>
                <a:cs typeface="Courier New" pitchFamily="49" charset="0"/>
              </a:rPr>
              <a:t>ygo-dobs</a:t>
            </a:r>
            <a:r>
              <a:rPr lang="en-US" sz="2400" b="1" dirty="0">
                <a:latin typeface="Courier New" pitchFamily="49" charset="0"/>
                <a:cs typeface="Courier New" pitchFamily="49" charset="0"/>
              </a:rPr>
              <a:t>);</a:t>
            </a:r>
          </a:p>
          <a:p>
            <a:pPr>
              <a:spcBef>
                <a:spcPts val="0"/>
              </a:spcBef>
              <a:buNone/>
            </a:pPr>
            <a:r>
              <a:rPr lang="en-US" sz="2400" b="1" dirty="0" err="1">
                <a:latin typeface="Courier New" pitchFamily="49" charset="0"/>
                <a:cs typeface="Courier New" pitchFamily="49" charset="0"/>
              </a:rPr>
              <a:t>dydmo</a:t>
            </a:r>
            <a:r>
              <a:rPr lang="en-US" sz="2400" b="1" dirty="0">
                <a:latin typeface="Courier New" pitchFamily="49" charset="0"/>
                <a:cs typeface="Courier New" pitchFamily="49" charset="0"/>
              </a:rPr>
              <a:t> = zeros(N,2);</a:t>
            </a:r>
          </a:p>
          <a:p>
            <a:pPr>
              <a:spcBef>
                <a:spcPts val="0"/>
              </a:spcBef>
              <a:buNone/>
            </a:pPr>
            <a:r>
              <a:rPr lang="en-US" sz="2400" b="1" dirty="0" err="1">
                <a:latin typeface="Courier New" pitchFamily="49" charset="0"/>
                <a:cs typeface="Courier New" pitchFamily="49" charset="0"/>
              </a:rPr>
              <a:t>dydmo</a:t>
            </a:r>
            <a:r>
              <a:rPr lang="en-US" sz="2400" b="1" dirty="0">
                <a:latin typeface="Courier New" pitchFamily="49" charset="0"/>
                <a:cs typeface="Courier New" pitchFamily="49" charset="0"/>
              </a:rPr>
              <a:t>(:,1</a:t>
            </a:r>
            <a:r>
              <a:rPr lang="en-US" sz="2400" b="1" dirty="0" smtClean="0">
                <a:latin typeface="Courier New" pitchFamily="49" charset="0"/>
                <a:cs typeface="Courier New" pitchFamily="49" charset="0"/>
              </a:rPr>
              <a:t>) = w0*x.*cos(w0*</a:t>
            </a:r>
            <a:r>
              <a:rPr lang="en-US" sz="2400" b="1" dirty="0" err="1" smtClean="0">
                <a:latin typeface="Courier New" pitchFamily="49" charset="0"/>
                <a:cs typeface="Courier New" pitchFamily="49" charset="0"/>
              </a:rPr>
              <a:t>mgo</a:t>
            </a:r>
            <a:r>
              <a:rPr lang="en-US" sz="2400" b="1" dirty="0" smtClean="0">
                <a:latin typeface="Courier New" pitchFamily="49" charset="0"/>
                <a:cs typeface="Courier New" pitchFamily="49" charset="0"/>
              </a:rPr>
              <a:t>(1)*x) </a:t>
            </a:r>
            <a:r>
              <a:rPr lang="en-US" sz="2400" b="1" dirty="0">
                <a:latin typeface="Courier New" pitchFamily="49" charset="0"/>
                <a:cs typeface="Courier New" pitchFamily="49" charset="0"/>
              </a:rPr>
              <a:t>+ </a:t>
            </a:r>
            <a:r>
              <a:rPr lang="en-US" sz="2400" b="1" dirty="0" err="1">
                <a:latin typeface="Courier New" pitchFamily="49" charset="0"/>
                <a:cs typeface="Courier New" pitchFamily="49" charset="0"/>
              </a:rPr>
              <a:t>mgo</a:t>
            </a:r>
            <a:r>
              <a:rPr lang="en-US" sz="2400" b="1" dirty="0">
                <a:latin typeface="Courier New" pitchFamily="49" charset="0"/>
                <a:cs typeface="Courier New" pitchFamily="49" charset="0"/>
              </a:rPr>
              <a:t>(2);</a:t>
            </a:r>
          </a:p>
          <a:p>
            <a:pPr>
              <a:spcBef>
                <a:spcPts val="0"/>
              </a:spcBef>
              <a:buNone/>
            </a:pPr>
            <a:r>
              <a:rPr lang="en-US" sz="2400" b="1" dirty="0" err="1">
                <a:latin typeface="Courier New" pitchFamily="49" charset="0"/>
                <a:cs typeface="Courier New" pitchFamily="49" charset="0"/>
              </a:rPr>
              <a:t>dydmo</a:t>
            </a:r>
            <a:r>
              <a:rPr lang="en-US" sz="2400" b="1" dirty="0">
                <a:latin typeface="Courier New" pitchFamily="49" charset="0"/>
                <a:cs typeface="Courier New" pitchFamily="49" charset="0"/>
              </a:rPr>
              <a:t>(:,2) = </a:t>
            </a:r>
            <a:r>
              <a:rPr lang="en-US" sz="2400" b="1" dirty="0" err="1">
                <a:latin typeface="Courier New" pitchFamily="49" charset="0"/>
                <a:cs typeface="Courier New" pitchFamily="49" charset="0"/>
              </a:rPr>
              <a:t>mgo</a:t>
            </a:r>
            <a:r>
              <a:rPr lang="en-US" sz="2400" b="1" dirty="0">
                <a:latin typeface="Courier New" pitchFamily="49" charset="0"/>
                <a:cs typeface="Courier New" pitchFamily="49" charset="0"/>
              </a:rPr>
              <a:t>(2)*ones(N,1);</a:t>
            </a:r>
          </a:p>
          <a:p>
            <a:pPr>
              <a:spcBef>
                <a:spcPts val="0"/>
              </a:spcBef>
              <a:buNone/>
            </a:pPr>
            <a:r>
              <a:rPr lang="en-US" sz="2400" b="1" dirty="0" err="1">
                <a:latin typeface="Courier New" pitchFamily="49" charset="0"/>
                <a:cs typeface="Courier New" pitchFamily="49" charset="0"/>
              </a:rPr>
              <a:t>dEdmo</a:t>
            </a:r>
            <a:r>
              <a:rPr lang="en-US" sz="2400" b="1" dirty="0">
                <a:latin typeface="Courier New" pitchFamily="49" charset="0"/>
                <a:cs typeface="Courier New" pitchFamily="49" charset="0"/>
              </a:rPr>
              <a:t> = 2*</a:t>
            </a:r>
            <a:r>
              <a:rPr lang="en-US" sz="2400" b="1" dirty="0" err="1">
                <a:latin typeface="Courier New" pitchFamily="49" charset="0"/>
                <a:cs typeface="Courier New" pitchFamily="49" charset="0"/>
              </a:rPr>
              <a:t>dydmo</a:t>
            </a:r>
            <a:r>
              <a:rPr lang="en-US" sz="2400" b="1" dirty="0">
                <a:latin typeface="Courier New" pitchFamily="49" charset="0"/>
                <a:cs typeface="Courier New" pitchFamily="49" charset="0"/>
              </a:rPr>
              <a:t>'*(</a:t>
            </a:r>
            <a:r>
              <a:rPr lang="en-US" sz="2400" b="1" dirty="0" err="1">
                <a:latin typeface="Courier New" pitchFamily="49" charset="0"/>
                <a:cs typeface="Courier New" pitchFamily="49" charset="0"/>
              </a:rPr>
              <a:t>ygo-dobs</a:t>
            </a:r>
            <a:r>
              <a:rPr lang="en-US" sz="2400" b="1" dirty="0" smtClean="0">
                <a:latin typeface="Courier New" pitchFamily="49" charset="0"/>
                <a:cs typeface="Courier New" pitchFamily="49" charset="0"/>
              </a:rPr>
              <a:t>);</a:t>
            </a:r>
            <a:endParaRPr lang="en-US" sz="2800" dirty="0" smtClean="0"/>
          </a:p>
        </p:txBody>
      </p:sp>
      <p:sp>
        <p:nvSpPr>
          <p:cNvPr id="5" name="Title 1"/>
          <p:cNvSpPr>
            <a:spLocks noGrp="1"/>
          </p:cNvSpPr>
          <p:nvPr>
            <p:ph type="title"/>
          </p:nvPr>
        </p:nvSpPr>
        <p:spPr>
          <a:xfrm>
            <a:off x="304800" y="0"/>
            <a:ext cx="8229600" cy="1143000"/>
          </a:xfrm>
        </p:spPr>
        <p:txBody>
          <a:bodyPr>
            <a:normAutofit/>
          </a:bodyPr>
          <a:lstStyle/>
          <a:p>
            <a:r>
              <a:rPr lang="en-US" dirty="0" smtClean="0">
                <a:latin typeface="Times New Roman" pitchFamily="18" charset="0"/>
                <a:ea typeface="Cambria Math" pitchFamily="18" charset="0"/>
                <a:cs typeface="Times New Roman" pitchFamily="18" charset="0"/>
              </a:rPr>
              <a:t>MATLAB</a:t>
            </a:r>
            <a:r>
              <a:rPr lang="en-US" baseline="30000" dirty="0" smtClean="0">
                <a:latin typeface="Times New Roman" pitchFamily="18" charset="0"/>
                <a:ea typeface="Cambria Math" pitchFamily="18" charset="0"/>
                <a:cs typeface="Times New Roman" pitchFamily="18" charset="0"/>
              </a:rPr>
              <a:t>®</a:t>
            </a:r>
            <a:endParaRPr lang="en-US" baseline="30000" dirty="0">
              <a:latin typeface="Times New Roman" pitchFamily="18" charset="0"/>
              <a:ea typeface="Cambria Math" pitchFamily="18" charset="0"/>
              <a:cs typeface="Times New Roman" pitchFamily="18" charset="0"/>
            </a:endParaRPr>
          </a:p>
        </p:txBody>
      </p:sp>
    </p:spTree>
    <p:extLst>
      <p:ext uri="{BB962C8B-B14F-4D97-AF65-F5344CB8AC3E}">
        <p14:creationId xmlns:p14="http://schemas.microsoft.com/office/powerpoint/2010/main" val="255828385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9144000" cy="6858000"/>
          </a:xfrm>
        </p:spPr>
        <p:txBody>
          <a:bodyPr>
            <a:noAutofit/>
          </a:bodyPr>
          <a:lstStyle/>
          <a:p>
            <a:pPr>
              <a:spcBef>
                <a:spcPts val="0"/>
              </a:spcBef>
              <a:buNone/>
            </a:pPr>
            <a:r>
              <a:rPr lang="en-US" sz="2400" b="1" dirty="0">
                <a:latin typeface="Courier New" pitchFamily="49" charset="0"/>
                <a:cs typeface="Courier New" pitchFamily="49" charset="0"/>
              </a:rPr>
              <a:t>for k = (1:Niter</a:t>
            </a:r>
            <a:r>
              <a:rPr lang="en-US" sz="2400" b="1" dirty="0" smtClean="0">
                <a:latin typeface="Courier New" pitchFamily="49" charset="0"/>
                <a:cs typeface="Courier New" pitchFamily="49" charset="0"/>
              </a:rPr>
              <a:t>)</a:t>
            </a:r>
            <a:endParaRPr lang="en-US" sz="2400" b="1" dirty="0">
              <a:latin typeface="Courier New" pitchFamily="49" charset="0"/>
              <a:cs typeface="Courier New" pitchFamily="49" charset="0"/>
            </a:endParaRPr>
          </a:p>
          <a:p>
            <a:pPr>
              <a:spcBef>
                <a:spcPts val="0"/>
              </a:spcBef>
              <a:buNone/>
            </a:pPr>
            <a:r>
              <a:rPr lang="en-US" sz="2400" b="1" dirty="0">
                <a:latin typeface="Courier New" pitchFamily="49" charset="0"/>
                <a:cs typeface="Courier New" pitchFamily="49" charset="0"/>
              </a:rPr>
              <a:t>    % downhill direction</a:t>
            </a:r>
          </a:p>
          <a:p>
            <a:pPr>
              <a:spcBef>
                <a:spcPts val="0"/>
              </a:spcBef>
              <a:buNone/>
            </a:pPr>
            <a:r>
              <a:rPr lang="en-US" sz="2400" b="1" dirty="0">
                <a:latin typeface="Courier New" pitchFamily="49" charset="0"/>
                <a:cs typeface="Courier New" pitchFamily="49" charset="0"/>
              </a:rPr>
              <a:t>    v = -</a:t>
            </a:r>
            <a:r>
              <a:rPr lang="en-US" sz="2400" b="1" dirty="0" err="1">
                <a:latin typeface="Courier New" pitchFamily="49" charset="0"/>
                <a:cs typeface="Courier New" pitchFamily="49" charset="0"/>
              </a:rPr>
              <a:t>dEdmo</a:t>
            </a:r>
            <a:r>
              <a:rPr lang="en-US" sz="2400" b="1" dirty="0">
                <a:latin typeface="Courier New" pitchFamily="49" charset="0"/>
                <a:cs typeface="Courier New" pitchFamily="49" charset="0"/>
              </a:rPr>
              <a:t> / </a:t>
            </a:r>
            <a:r>
              <a:rPr lang="en-US" sz="2400" b="1" dirty="0" err="1">
                <a:latin typeface="Courier New" pitchFamily="49" charset="0"/>
                <a:cs typeface="Courier New" pitchFamily="49" charset="0"/>
              </a:rPr>
              <a:t>sqrt</a:t>
            </a:r>
            <a:r>
              <a:rPr lang="en-US" sz="2400" b="1" dirty="0">
                <a:latin typeface="Courier New" pitchFamily="49" charset="0"/>
                <a:cs typeface="Courier New" pitchFamily="49" charset="0"/>
              </a:rPr>
              <a:t>(</a:t>
            </a:r>
            <a:r>
              <a:rPr lang="en-US" sz="2400" b="1" dirty="0" err="1">
                <a:latin typeface="Courier New" pitchFamily="49" charset="0"/>
                <a:cs typeface="Courier New" pitchFamily="49" charset="0"/>
              </a:rPr>
              <a:t>dEdmo</a:t>
            </a:r>
            <a:r>
              <a:rPr lang="en-US" sz="2400" b="1" dirty="0">
                <a:latin typeface="Courier New" pitchFamily="49" charset="0"/>
                <a:cs typeface="Courier New" pitchFamily="49" charset="0"/>
              </a:rPr>
              <a:t>'*</a:t>
            </a:r>
            <a:r>
              <a:rPr lang="en-US" sz="2400" b="1" dirty="0" err="1">
                <a:latin typeface="Courier New" pitchFamily="49" charset="0"/>
                <a:cs typeface="Courier New" pitchFamily="49" charset="0"/>
              </a:rPr>
              <a:t>dEdmo</a:t>
            </a:r>
            <a:r>
              <a:rPr lang="en-US" sz="2400" b="1" dirty="0" smtClean="0">
                <a:latin typeface="Courier New" pitchFamily="49" charset="0"/>
                <a:cs typeface="Courier New" pitchFamily="49" charset="0"/>
              </a:rPr>
              <a:t>);</a:t>
            </a:r>
          </a:p>
          <a:p>
            <a:pPr>
              <a:spcBef>
                <a:spcPts val="0"/>
              </a:spcBef>
              <a:buNone/>
            </a:pPr>
            <a:endParaRPr lang="en-US" sz="2400" b="1" dirty="0">
              <a:latin typeface="Courier New" pitchFamily="49" charset="0"/>
              <a:cs typeface="Courier New" pitchFamily="49" charset="0"/>
            </a:endParaRPr>
          </a:p>
          <a:p>
            <a:pPr>
              <a:spcBef>
                <a:spcPts val="0"/>
              </a:spcBef>
              <a:buNone/>
            </a:pPr>
            <a:r>
              <a:rPr lang="en-US" sz="2400" b="1" dirty="0">
                <a:latin typeface="Courier New" pitchFamily="49" charset="0"/>
                <a:cs typeface="Courier New" pitchFamily="49" charset="0"/>
              </a:rPr>
              <a:t>    % </a:t>
            </a:r>
            <a:r>
              <a:rPr lang="en-US" sz="2400" b="1" dirty="0" err="1">
                <a:latin typeface="Courier New" pitchFamily="49" charset="0"/>
                <a:cs typeface="Courier New" pitchFamily="49" charset="0"/>
              </a:rPr>
              <a:t>backstep</a:t>
            </a:r>
            <a:endParaRPr lang="en-US" sz="2400" b="1" dirty="0">
              <a:latin typeface="Courier New" pitchFamily="49" charset="0"/>
              <a:cs typeface="Courier New" pitchFamily="49" charset="0"/>
            </a:endParaRPr>
          </a:p>
          <a:p>
            <a:pPr>
              <a:spcBef>
                <a:spcPts val="0"/>
              </a:spcBef>
              <a:buNone/>
            </a:pPr>
            <a:r>
              <a:rPr lang="en-US" sz="2400" b="1" dirty="0">
                <a:latin typeface="Courier New" pitchFamily="49" charset="0"/>
                <a:cs typeface="Courier New" pitchFamily="49" charset="0"/>
              </a:rPr>
              <a:t>    for </a:t>
            </a:r>
            <a:r>
              <a:rPr lang="en-US" sz="2400" b="1" dirty="0" err="1">
                <a:latin typeface="Courier New" pitchFamily="49" charset="0"/>
                <a:cs typeface="Courier New" pitchFamily="49" charset="0"/>
              </a:rPr>
              <a:t>kk</a:t>
            </a:r>
            <a:r>
              <a:rPr lang="en-US" sz="2400" b="1" dirty="0">
                <a:latin typeface="Courier New" pitchFamily="49" charset="0"/>
                <a:cs typeface="Courier New" pitchFamily="49" charset="0"/>
              </a:rPr>
              <a:t>=(1:10)</a:t>
            </a:r>
          </a:p>
          <a:p>
            <a:pPr>
              <a:spcBef>
                <a:spcPts val="0"/>
              </a:spcBef>
              <a:buNone/>
            </a:pPr>
            <a:r>
              <a:rPr lang="en-US" sz="2400" b="1" dirty="0">
                <a:latin typeface="Courier New" pitchFamily="49" charset="0"/>
                <a:cs typeface="Courier New" pitchFamily="49" charset="0"/>
              </a:rPr>
              <a:t>        mg = </a:t>
            </a:r>
            <a:r>
              <a:rPr lang="en-US" sz="2400" b="1" dirty="0" err="1">
                <a:latin typeface="Courier New" pitchFamily="49" charset="0"/>
                <a:cs typeface="Courier New" pitchFamily="49" charset="0"/>
              </a:rPr>
              <a:t>mgo+alpha</a:t>
            </a:r>
            <a:r>
              <a:rPr lang="en-US" sz="2400" b="1" dirty="0">
                <a:latin typeface="Courier New" pitchFamily="49" charset="0"/>
                <a:cs typeface="Courier New" pitchFamily="49" charset="0"/>
              </a:rPr>
              <a:t>*v;</a:t>
            </a:r>
          </a:p>
          <a:p>
            <a:pPr>
              <a:spcBef>
                <a:spcPts val="0"/>
              </a:spcBef>
              <a:buNone/>
            </a:pPr>
            <a:r>
              <a:rPr lang="en-US" sz="2400" b="1" dirty="0">
                <a:latin typeface="Courier New" pitchFamily="49" charset="0"/>
                <a:cs typeface="Courier New" pitchFamily="49" charset="0"/>
              </a:rPr>
              <a:t>        </a:t>
            </a:r>
            <a:r>
              <a:rPr lang="en-US" sz="2400" b="1" dirty="0" err="1">
                <a:latin typeface="Courier New" pitchFamily="49" charset="0"/>
                <a:cs typeface="Courier New" pitchFamily="49" charset="0"/>
              </a:rPr>
              <a:t>yg</a:t>
            </a:r>
            <a:r>
              <a:rPr lang="en-US" sz="2400" b="1" dirty="0">
                <a:latin typeface="Courier New" pitchFamily="49" charset="0"/>
                <a:cs typeface="Courier New" pitchFamily="49" charset="0"/>
              </a:rPr>
              <a:t> = sin( w0*mg(1)*x) + mg(1)*mg(2);</a:t>
            </a:r>
          </a:p>
          <a:p>
            <a:pPr>
              <a:spcBef>
                <a:spcPts val="0"/>
              </a:spcBef>
              <a:buNone/>
            </a:pPr>
            <a:r>
              <a:rPr lang="en-US" sz="2400" b="1" dirty="0">
                <a:latin typeface="Courier New" pitchFamily="49" charset="0"/>
                <a:cs typeface="Courier New" pitchFamily="49" charset="0"/>
              </a:rPr>
              <a:t>        </a:t>
            </a:r>
            <a:r>
              <a:rPr lang="en-US" sz="2400" b="1" dirty="0" err="1">
                <a:latin typeface="Courier New" pitchFamily="49" charset="0"/>
                <a:cs typeface="Courier New" pitchFamily="49" charset="0"/>
              </a:rPr>
              <a:t>Eg</a:t>
            </a:r>
            <a:r>
              <a:rPr lang="en-US" sz="2400" b="1" dirty="0">
                <a:latin typeface="Courier New" pitchFamily="49" charset="0"/>
                <a:cs typeface="Courier New" pitchFamily="49" charset="0"/>
              </a:rPr>
              <a:t> = (</a:t>
            </a:r>
            <a:r>
              <a:rPr lang="en-US" sz="2400" b="1" dirty="0" err="1">
                <a:latin typeface="Courier New" pitchFamily="49" charset="0"/>
                <a:cs typeface="Courier New" pitchFamily="49" charset="0"/>
              </a:rPr>
              <a:t>yg-dobs</a:t>
            </a:r>
            <a:r>
              <a:rPr lang="en-US" sz="2400" b="1" dirty="0">
                <a:latin typeface="Courier New" pitchFamily="49" charset="0"/>
                <a:cs typeface="Courier New" pitchFamily="49" charset="0"/>
              </a:rPr>
              <a:t>)'*(</a:t>
            </a:r>
            <a:r>
              <a:rPr lang="en-US" sz="2400" b="1" dirty="0" err="1">
                <a:latin typeface="Courier New" pitchFamily="49" charset="0"/>
                <a:cs typeface="Courier New" pitchFamily="49" charset="0"/>
              </a:rPr>
              <a:t>yg-dobs</a:t>
            </a:r>
            <a:r>
              <a:rPr lang="en-US" sz="2400" b="1" dirty="0">
                <a:latin typeface="Courier New" pitchFamily="49" charset="0"/>
                <a:cs typeface="Courier New" pitchFamily="49" charset="0"/>
              </a:rPr>
              <a:t>);</a:t>
            </a:r>
          </a:p>
          <a:p>
            <a:pPr>
              <a:spcBef>
                <a:spcPts val="0"/>
              </a:spcBef>
              <a:buNone/>
            </a:pPr>
            <a:r>
              <a:rPr lang="en-US" sz="2400" b="1" dirty="0">
                <a:latin typeface="Courier New" pitchFamily="49" charset="0"/>
                <a:cs typeface="Courier New" pitchFamily="49" charset="0"/>
              </a:rPr>
              <a:t>        </a:t>
            </a:r>
            <a:r>
              <a:rPr lang="en-US" sz="2400" b="1" dirty="0" err="1">
                <a:latin typeface="Courier New" pitchFamily="49" charset="0"/>
                <a:cs typeface="Courier New" pitchFamily="49" charset="0"/>
              </a:rPr>
              <a:t>dydm</a:t>
            </a:r>
            <a:r>
              <a:rPr lang="en-US" sz="2400" b="1" dirty="0">
                <a:latin typeface="Courier New" pitchFamily="49" charset="0"/>
                <a:cs typeface="Courier New" pitchFamily="49" charset="0"/>
              </a:rPr>
              <a:t> = zeros(N,2);</a:t>
            </a:r>
          </a:p>
          <a:p>
            <a:pPr>
              <a:spcBef>
                <a:spcPts val="0"/>
              </a:spcBef>
              <a:buNone/>
            </a:pPr>
            <a:r>
              <a:rPr lang="en-US" sz="2400" b="1" dirty="0">
                <a:latin typeface="Courier New" pitchFamily="49" charset="0"/>
                <a:cs typeface="Courier New" pitchFamily="49" charset="0"/>
              </a:rPr>
              <a:t>        </a:t>
            </a:r>
            <a:r>
              <a:rPr lang="en-US" sz="2400" b="1" dirty="0" err="1">
                <a:latin typeface="Courier New" pitchFamily="49" charset="0"/>
                <a:cs typeface="Courier New" pitchFamily="49" charset="0"/>
              </a:rPr>
              <a:t>dydm</a:t>
            </a:r>
            <a:r>
              <a:rPr lang="en-US" sz="2400" b="1" dirty="0">
                <a:latin typeface="Courier New" pitchFamily="49" charset="0"/>
                <a:cs typeface="Courier New" pitchFamily="49" charset="0"/>
              </a:rPr>
              <a:t>(:,1</a:t>
            </a:r>
            <a:r>
              <a:rPr lang="en-US" sz="2400" b="1" dirty="0" smtClean="0">
                <a:latin typeface="Courier New" pitchFamily="49" charset="0"/>
                <a:cs typeface="Courier New" pitchFamily="49" charset="0"/>
              </a:rPr>
              <a:t>)=w0*x.*cos(w0*mg(1)*x)+mg(2</a:t>
            </a:r>
            <a:r>
              <a:rPr lang="en-US" sz="2400" b="1" dirty="0">
                <a:latin typeface="Courier New" pitchFamily="49" charset="0"/>
                <a:cs typeface="Courier New" pitchFamily="49" charset="0"/>
              </a:rPr>
              <a:t>);</a:t>
            </a:r>
          </a:p>
          <a:p>
            <a:pPr>
              <a:spcBef>
                <a:spcPts val="0"/>
              </a:spcBef>
              <a:buNone/>
            </a:pPr>
            <a:r>
              <a:rPr lang="en-US" sz="2400" b="1" dirty="0">
                <a:latin typeface="Courier New" pitchFamily="49" charset="0"/>
                <a:cs typeface="Courier New" pitchFamily="49" charset="0"/>
              </a:rPr>
              <a:t>        </a:t>
            </a:r>
            <a:r>
              <a:rPr lang="en-US" sz="2400" b="1" dirty="0" err="1">
                <a:latin typeface="Courier New" pitchFamily="49" charset="0"/>
                <a:cs typeface="Courier New" pitchFamily="49" charset="0"/>
              </a:rPr>
              <a:t>dydm</a:t>
            </a:r>
            <a:r>
              <a:rPr lang="en-US" sz="2400" b="1" dirty="0">
                <a:latin typeface="Courier New" pitchFamily="49" charset="0"/>
                <a:cs typeface="Courier New" pitchFamily="49" charset="0"/>
              </a:rPr>
              <a:t>(:,2) = mg(2)*ones(N,1);</a:t>
            </a:r>
          </a:p>
          <a:p>
            <a:pPr>
              <a:spcBef>
                <a:spcPts val="0"/>
              </a:spcBef>
              <a:buNone/>
            </a:pPr>
            <a:r>
              <a:rPr lang="en-US" sz="2400" b="1" dirty="0">
                <a:latin typeface="Courier New" pitchFamily="49" charset="0"/>
                <a:cs typeface="Courier New" pitchFamily="49" charset="0"/>
              </a:rPr>
              <a:t>        </a:t>
            </a:r>
            <a:r>
              <a:rPr lang="en-US" sz="2400" b="1" dirty="0" err="1">
                <a:latin typeface="Courier New" pitchFamily="49" charset="0"/>
                <a:cs typeface="Courier New" pitchFamily="49" charset="0"/>
              </a:rPr>
              <a:t>dEdm</a:t>
            </a:r>
            <a:r>
              <a:rPr lang="en-US" sz="2400" b="1" dirty="0">
                <a:latin typeface="Courier New" pitchFamily="49" charset="0"/>
                <a:cs typeface="Courier New" pitchFamily="49" charset="0"/>
              </a:rPr>
              <a:t> = 2*</a:t>
            </a:r>
            <a:r>
              <a:rPr lang="en-US" sz="2400" b="1" dirty="0" err="1">
                <a:latin typeface="Courier New" pitchFamily="49" charset="0"/>
                <a:cs typeface="Courier New" pitchFamily="49" charset="0"/>
              </a:rPr>
              <a:t>dydm</a:t>
            </a:r>
            <a:r>
              <a:rPr lang="en-US" sz="2400" b="1" dirty="0">
                <a:latin typeface="Courier New" pitchFamily="49" charset="0"/>
                <a:cs typeface="Courier New" pitchFamily="49" charset="0"/>
              </a:rPr>
              <a:t>'*(</a:t>
            </a:r>
            <a:r>
              <a:rPr lang="en-US" sz="2400" b="1" dirty="0" err="1">
                <a:latin typeface="Courier New" pitchFamily="49" charset="0"/>
                <a:cs typeface="Courier New" pitchFamily="49" charset="0"/>
              </a:rPr>
              <a:t>yg-dobs</a:t>
            </a:r>
            <a:r>
              <a:rPr lang="en-US" sz="2400" b="1" dirty="0">
                <a:latin typeface="Courier New" pitchFamily="49" charset="0"/>
                <a:cs typeface="Courier New" pitchFamily="49" charset="0"/>
              </a:rPr>
              <a:t>);</a:t>
            </a:r>
          </a:p>
          <a:p>
            <a:pPr>
              <a:spcBef>
                <a:spcPts val="0"/>
              </a:spcBef>
              <a:buNone/>
            </a:pPr>
            <a:r>
              <a:rPr lang="en-US" sz="2400" b="1" dirty="0">
                <a:latin typeface="Courier New" pitchFamily="49" charset="0"/>
                <a:cs typeface="Courier New" pitchFamily="49" charset="0"/>
              </a:rPr>
              <a:t>        if( (</a:t>
            </a:r>
            <a:r>
              <a:rPr lang="en-US" sz="2400" b="1" dirty="0" err="1">
                <a:latin typeface="Courier New" pitchFamily="49" charset="0"/>
                <a:cs typeface="Courier New" pitchFamily="49" charset="0"/>
              </a:rPr>
              <a:t>Eg</a:t>
            </a:r>
            <a:r>
              <a:rPr lang="en-US" sz="2400" b="1" dirty="0">
                <a:latin typeface="Courier New" pitchFamily="49" charset="0"/>
                <a:cs typeface="Courier New" pitchFamily="49" charset="0"/>
              </a:rPr>
              <a:t>&lt;=(Ego + c1*alpha*v'*</a:t>
            </a:r>
            <a:r>
              <a:rPr lang="en-US" sz="2400" b="1" dirty="0" err="1">
                <a:latin typeface="Courier New" pitchFamily="49" charset="0"/>
                <a:cs typeface="Courier New" pitchFamily="49" charset="0"/>
              </a:rPr>
              <a:t>dEdmo</a:t>
            </a:r>
            <a:r>
              <a:rPr lang="en-US" sz="2400" b="1" dirty="0">
                <a:latin typeface="Courier New" pitchFamily="49" charset="0"/>
                <a:cs typeface="Courier New" pitchFamily="49" charset="0"/>
              </a:rPr>
              <a:t>)) )</a:t>
            </a:r>
          </a:p>
          <a:p>
            <a:pPr>
              <a:spcBef>
                <a:spcPts val="0"/>
              </a:spcBef>
              <a:buNone/>
            </a:pPr>
            <a:r>
              <a:rPr lang="en-US" sz="2400" b="1" dirty="0">
                <a:latin typeface="Courier New" pitchFamily="49" charset="0"/>
                <a:cs typeface="Courier New" pitchFamily="49" charset="0"/>
              </a:rPr>
              <a:t>            break;</a:t>
            </a:r>
          </a:p>
          <a:p>
            <a:pPr>
              <a:spcBef>
                <a:spcPts val="0"/>
              </a:spcBef>
              <a:buNone/>
            </a:pPr>
            <a:r>
              <a:rPr lang="en-US" sz="2400" b="1" dirty="0">
                <a:latin typeface="Courier New" pitchFamily="49" charset="0"/>
                <a:cs typeface="Courier New" pitchFamily="49" charset="0"/>
              </a:rPr>
              <a:t>        end</a:t>
            </a:r>
          </a:p>
          <a:p>
            <a:pPr>
              <a:spcBef>
                <a:spcPts val="0"/>
              </a:spcBef>
              <a:buNone/>
            </a:pPr>
            <a:r>
              <a:rPr lang="en-US" sz="2400" b="1" dirty="0">
                <a:latin typeface="Courier New" pitchFamily="49" charset="0"/>
                <a:cs typeface="Courier New" pitchFamily="49" charset="0"/>
              </a:rPr>
              <a:t>        alpha = tau*alpha;</a:t>
            </a:r>
          </a:p>
          <a:p>
            <a:pPr>
              <a:spcBef>
                <a:spcPts val="0"/>
              </a:spcBef>
              <a:buNone/>
            </a:pPr>
            <a:r>
              <a:rPr lang="en-US" sz="2400" b="1" dirty="0">
                <a:latin typeface="Courier New" pitchFamily="49" charset="0"/>
                <a:cs typeface="Courier New" pitchFamily="49" charset="0"/>
              </a:rPr>
              <a:t>    end</a:t>
            </a:r>
          </a:p>
          <a:p>
            <a:pPr>
              <a:buNone/>
            </a:pPr>
            <a:r>
              <a:rPr lang="en-US" sz="2400" b="1" dirty="0">
                <a:latin typeface="Courier New" pitchFamily="49" charset="0"/>
                <a:cs typeface="Courier New" pitchFamily="49" charset="0"/>
              </a:rPr>
              <a:t> </a:t>
            </a:r>
          </a:p>
          <a:p>
            <a:pPr>
              <a:buNone/>
            </a:pPr>
            <a:r>
              <a:rPr lang="en-US" sz="2400" b="1" dirty="0">
                <a:latin typeface="Courier New" pitchFamily="49" charset="0"/>
                <a:cs typeface="Courier New" pitchFamily="49" charset="0"/>
              </a:rPr>
              <a:t>    </a:t>
            </a:r>
            <a:endParaRPr lang="en-US" sz="2800" dirty="0"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858000"/>
          </a:xfrm>
        </p:spPr>
        <p:txBody>
          <a:bodyPr>
            <a:noAutofit/>
          </a:bodyPr>
          <a:lstStyle/>
          <a:p>
            <a:pPr>
              <a:spcBef>
                <a:spcPts val="0"/>
              </a:spcBef>
              <a:buNone/>
            </a:pPr>
            <a:r>
              <a:rPr lang="en-US" sz="2400" b="1" dirty="0" smtClean="0">
                <a:latin typeface="Courier New" pitchFamily="49" charset="0"/>
                <a:cs typeface="Courier New" pitchFamily="49" charset="0"/>
              </a:rPr>
              <a:t>	  % </a:t>
            </a:r>
            <a:r>
              <a:rPr lang="en-US" sz="2400" b="1" dirty="0">
                <a:latin typeface="Courier New" pitchFamily="49" charset="0"/>
                <a:cs typeface="Courier New" pitchFamily="49" charset="0"/>
              </a:rPr>
              <a:t>change in solution</a:t>
            </a:r>
          </a:p>
          <a:p>
            <a:pPr>
              <a:spcBef>
                <a:spcPts val="0"/>
              </a:spcBef>
              <a:buNone/>
            </a:pPr>
            <a:r>
              <a:rPr lang="en-US" sz="2400" b="1" dirty="0">
                <a:latin typeface="Courier New" pitchFamily="49" charset="0"/>
                <a:cs typeface="Courier New" pitchFamily="49" charset="0"/>
              </a:rPr>
              <a:t>    </a:t>
            </a:r>
            <a:r>
              <a:rPr lang="en-US" sz="2400" b="1" dirty="0" err="1">
                <a:latin typeface="Courier New" pitchFamily="49" charset="0"/>
                <a:cs typeface="Courier New" pitchFamily="49" charset="0"/>
              </a:rPr>
              <a:t>Dmg</a:t>
            </a:r>
            <a:r>
              <a:rPr lang="en-US" sz="2400" b="1" dirty="0">
                <a:latin typeface="Courier New" pitchFamily="49" charset="0"/>
                <a:cs typeface="Courier New" pitchFamily="49" charset="0"/>
              </a:rPr>
              <a:t> = </a:t>
            </a:r>
            <a:r>
              <a:rPr lang="en-US" sz="2400" b="1" dirty="0" err="1">
                <a:latin typeface="Courier New" pitchFamily="49" charset="0"/>
                <a:cs typeface="Courier New" pitchFamily="49" charset="0"/>
              </a:rPr>
              <a:t>sqrt</a:t>
            </a:r>
            <a:r>
              <a:rPr lang="en-US" sz="2400" b="1" dirty="0">
                <a:latin typeface="Courier New" pitchFamily="49" charset="0"/>
                <a:cs typeface="Courier New" pitchFamily="49" charset="0"/>
              </a:rPr>
              <a:t>( (mg-</a:t>
            </a:r>
            <a:r>
              <a:rPr lang="en-US" sz="2400" b="1" dirty="0" err="1">
                <a:latin typeface="Courier New" pitchFamily="49" charset="0"/>
                <a:cs typeface="Courier New" pitchFamily="49" charset="0"/>
              </a:rPr>
              <a:t>mgo</a:t>
            </a:r>
            <a:r>
              <a:rPr lang="en-US" sz="2400" b="1" dirty="0">
                <a:latin typeface="Courier New" pitchFamily="49" charset="0"/>
                <a:cs typeface="Courier New" pitchFamily="49" charset="0"/>
              </a:rPr>
              <a:t>)'*(mg-</a:t>
            </a:r>
            <a:r>
              <a:rPr lang="en-US" sz="2400" b="1" dirty="0" err="1">
                <a:latin typeface="Courier New" pitchFamily="49" charset="0"/>
                <a:cs typeface="Courier New" pitchFamily="49" charset="0"/>
              </a:rPr>
              <a:t>mgo</a:t>
            </a:r>
            <a:r>
              <a:rPr lang="en-US" sz="2400" b="1" dirty="0">
                <a:latin typeface="Courier New" pitchFamily="49" charset="0"/>
                <a:cs typeface="Courier New" pitchFamily="49" charset="0"/>
              </a:rPr>
              <a:t>) );</a:t>
            </a:r>
          </a:p>
          <a:p>
            <a:pPr>
              <a:spcBef>
                <a:spcPts val="0"/>
              </a:spcBef>
              <a:buNone/>
            </a:pPr>
            <a:r>
              <a:rPr lang="en-US" sz="2400" b="1" dirty="0">
                <a:latin typeface="Courier New" pitchFamily="49" charset="0"/>
                <a:cs typeface="Courier New" pitchFamily="49" charset="0"/>
              </a:rPr>
              <a:t>    </a:t>
            </a:r>
          </a:p>
          <a:p>
            <a:pPr>
              <a:spcBef>
                <a:spcPts val="0"/>
              </a:spcBef>
              <a:buNone/>
            </a:pPr>
            <a:r>
              <a:rPr lang="en-US" sz="2400" b="1" dirty="0">
                <a:latin typeface="Courier New" pitchFamily="49" charset="0"/>
                <a:cs typeface="Courier New" pitchFamily="49" charset="0"/>
              </a:rPr>
              <a:t>    % update</a:t>
            </a:r>
          </a:p>
          <a:p>
            <a:pPr>
              <a:spcBef>
                <a:spcPts val="0"/>
              </a:spcBef>
              <a:buNone/>
            </a:pPr>
            <a:r>
              <a:rPr lang="en-US" sz="2400" b="1" dirty="0">
                <a:latin typeface="Courier New" pitchFamily="49" charset="0"/>
                <a:cs typeface="Courier New" pitchFamily="49" charset="0"/>
              </a:rPr>
              <a:t>    </a:t>
            </a:r>
            <a:r>
              <a:rPr lang="en-US" sz="2400" b="1" dirty="0" err="1">
                <a:latin typeface="Courier New" pitchFamily="49" charset="0"/>
                <a:cs typeface="Courier New" pitchFamily="49" charset="0"/>
              </a:rPr>
              <a:t>mgo</a:t>
            </a:r>
            <a:r>
              <a:rPr lang="en-US" sz="2400" b="1" dirty="0">
                <a:latin typeface="Courier New" pitchFamily="49" charset="0"/>
                <a:cs typeface="Courier New" pitchFamily="49" charset="0"/>
              </a:rPr>
              <a:t>=mg;</a:t>
            </a:r>
          </a:p>
          <a:p>
            <a:pPr>
              <a:spcBef>
                <a:spcPts val="0"/>
              </a:spcBef>
              <a:buNone/>
            </a:pPr>
            <a:r>
              <a:rPr lang="en-US" sz="2400" b="1" dirty="0">
                <a:latin typeface="Courier New" pitchFamily="49" charset="0"/>
                <a:cs typeface="Courier New" pitchFamily="49" charset="0"/>
              </a:rPr>
              <a:t>    </a:t>
            </a:r>
            <a:r>
              <a:rPr lang="en-US" sz="2400" b="1" dirty="0" err="1">
                <a:latin typeface="Courier New" pitchFamily="49" charset="0"/>
                <a:cs typeface="Courier New" pitchFamily="49" charset="0"/>
              </a:rPr>
              <a:t>ygo</a:t>
            </a:r>
            <a:r>
              <a:rPr lang="en-US" sz="2400" b="1" dirty="0">
                <a:latin typeface="Courier New" pitchFamily="49" charset="0"/>
                <a:cs typeface="Courier New" pitchFamily="49" charset="0"/>
              </a:rPr>
              <a:t> = </a:t>
            </a:r>
            <a:r>
              <a:rPr lang="en-US" sz="2400" b="1" dirty="0" err="1">
                <a:latin typeface="Courier New" pitchFamily="49" charset="0"/>
                <a:cs typeface="Courier New" pitchFamily="49" charset="0"/>
              </a:rPr>
              <a:t>yg</a:t>
            </a:r>
            <a:r>
              <a:rPr lang="en-US" sz="2400" b="1" dirty="0">
                <a:latin typeface="Courier New" pitchFamily="49" charset="0"/>
                <a:cs typeface="Courier New" pitchFamily="49" charset="0"/>
              </a:rPr>
              <a:t>;</a:t>
            </a:r>
          </a:p>
          <a:p>
            <a:pPr>
              <a:spcBef>
                <a:spcPts val="0"/>
              </a:spcBef>
              <a:buNone/>
            </a:pPr>
            <a:r>
              <a:rPr lang="en-US" sz="2400" b="1" dirty="0">
                <a:latin typeface="Courier New" pitchFamily="49" charset="0"/>
                <a:cs typeface="Courier New" pitchFamily="49" charset="0"/>
              </a:rPr>
              <a:t>    Ego = </a:t>
            </a:r>
            <a:r>
              <a:rPr lang="en-US" sz="2400" b="1" dirty="0" err="1">
                <a:latin typeface="Courier New" pitchFamily="49" charset="0"/>
                <a:cs typeface="Courier New" pitchFamily="49" charset="0"/>
              </a:rPr>
              <a:t>Eg</a:t>
            </a:r>
            <a:r>
              <a:rPr lang="en-US" sz="2400" b="1" dirty="0">
                <a:latin typeface="Courier New" pitchFamily="49" charset="0"/>
                <a:cs typeface="Courier New" pitchFamily="49" charset="0"/>
              </a:rPr>
              <a:t>;</a:t>
            </a:r>
          </a:p>
          <a:p>
            <a:pPr>
              <a:spcBef>
                <a:spcPts val="0"/>
              </a:spcBef>
              <a:buNone/>
            </a:pPr>
            <a:r>
              <a:rPr lang="en-US" sz="2400" b="1" dirty="0">
                <a:latin typeface="Courier New" pitchFamily="49" charset="0"/>
                <a:cs typeface="Courier New" pitchFamily="49" charset="0"/>
              </a:rPr>
              <a:t>    </a:t>
            </a:r>
            <a:r>
              <a:rPr lang="en-US" sz="2400" b="1" dirty="0" err="1">
                <a:latin typeface="Courier New" pitchFamily="49" charset="0"/>
                <a:cs typeface="Courier New" pitchFamily="49" charset="0"/>
              </a:rPr>
              <a:t>dydmo</a:t>
            </a:r>
            <a:r>
              <a:rPr lang="en-US" sz="2400" b="1" dirty="0">
                <a:latin typeface="Courier New" pitchFamily="49" charset="0"/>
                <a:cs typeface="Courier New" pitchFamily="49" charset="0"/>
              </a:rPr>
              <a:t> = </a:t>
            </a:r>
            <a:r>
              <a:rPr lang="en-US" sz="2400" b="1" dirty="0" err="1">
                <a:latin typeface="Courier New" pitchFamily="49" charset="0"/>
                <a:cs typeface="Courier New" pitchFamily="49" charset="0"/>
              </a:rPr>
              <a:t>dydm</a:t>
            </a:r>
            <a:r>
              <a:rPr lang="en-US" sz="2400" b="1" dirty="0">
                <a:latin typeface="Courier New" pitchFamily="49" charset="0"/>
                <a:cs typeface="Courier New" pitchFamily="49" charset="0"/>
              </a:rPr>
              <a:t>;</a:t>
            </a:r>
          </a:p>
          <a:p>
            <a:pPr>
              <a:spcBef>
                <a:spcPts val="0"/>
              </a:spcBef>
              <a:buNone/>
            </a:pPr>
            <a:r>
              <a:rPr lang="en-US" sz="2400" b="1" dirty="0">
                <a:latin typeface="Courier New" pitchFamily="49" charset="0"/>
                <a:cs typeface="Courier New" pitchFamily="49" charset="0"/>
              </a:rPr>
              <a:t>    </a:t>
            </a:r>
            <a:r>
              <a:rPr lang="en-US" sz="2400" b="1" dirty="0" err="1">
                <a:latin typeface="Courier New" pitchFamily="49" charset="0"/>
                <a:cs typeface="Courier New" pitchFamily="49" charset="0"/>
              </a:rPr>
              <a:t>dEdmo</a:t>
            </a:r>
            <a:r>
              <a:rPr lang="en-US" sz="2400" b="1" dirty="0">
                <a:latin typeface="Courier New" pitchFamily="49" charset="0"/>
                <a:cs typeface="Courier New" pitchFamily="49" charset="0"/>
              </a:rPr>
              <a:t> = </a:t>
            </a:r>
            <a:r>
              <a:rPr lang="en-US" sz="2400" b="1" dirty="0" err="1">
                <a:latin typeface="Courier New" pitchFamily="49" charset="0"/>
                <a:cs typeface="Courier New" pitchFamily="49" charset="0"/>
              </a:rPr>
              <a:t>dEdm</a:t>
            </a:r>
            <a:r>
              <a:rPr lang="en-US" sz="2400" b="1" dirty="0" smtClean="0">
                <a:latin typeface="Courier New" pitchFamily="49" charset="0"/>
                <a:cs typeface="Courier New" pitchFamily="49" charset="0"/>
              </a:rPr>
              <a:t>;</a:t>
            </a:r>
          </a:p>
          <a:p>
            <a:pPr>
              <a:spcBef>
                <a:spcPts val="0"/>
              </a:spcBef>
              <a:buNone/>
            </a:pPr>
            <a:endParaRPr lang="en-US" sz="2400" b="1" dirty="0">
              <a:latin typeface="Courier New" pitchFamily="49" charset="0"/>
              <a:cs typeface="Courier New" pitchFamily="49" charset="0"/>
            </a:endParaRPr>
          </a:p>
          <a:p>
            <a:pPr>
              <a:spcBef>
                <a:spcPts val="0"/>
              </a:spcBef>
              <a:buNone/>
            </a:pPr>
            <a:r>
              <a:rPr lang="en-US" sz="2400" b="1" dirty="0" smtClean="0">
                <a:latin typeface="Courier New" pitchFamily="49" charset="0"/>
                <a:cs typeface="Courier New" pitchFamily="49" charset="0"/>
              </a:rPr>
              <a:t>    % </a:t>
            </a:r>
            <a:r>
              <a:rPr lang="en-US" sz="2400" b="1" dirty="0">
                <a:latin typeface="Courier New" pitchFamily="49" charset="0"/>
                <a:cs typeface="Courier New" pitchFamily="49" charset="0"/>
              </a:rPr>
              <a:t>terminate iterations when </a:t>
            </a:r>
            <a:r>
              <a:rPr lang="en-US" sz="2400" b="1" dirty="0" smtClean="0">
                <a:latin typeface="Courier New" pitchFamily="49" charset="0"/>
                <a:cs typeface="Courier New" pitchFamily="49" charset="0"/>
              </a:rPr>
              <a:t>change is small</a:t>
            </a:r>
            <a:endParaRPr lang="en-US" sz="2400" b="1" dirty="0">
              <a:latin typeface="Courier New" pitchFamily="49" charset="0"/>
              <a:cs typeface="Courier New" pitchFamily="49" charset="0"/>
            </a:endParaRPr>
          </a:p>
          <a:p>
            <a:pPr>
              <a:spcBef>
                <a:spcPts val="0"/>
              </a:spcBef>
              <a:buNone/>
            </a:pPr>
            <a:r>
              <a:rPr lang="en-US" sz="2400" b="1" dirty="0">
                <a:latin typeface="Courier New" pitchFamily="49" charset="0"/>
                <a:cs typeface="Courier New" pitchFamily="49" charset="0"/>
              </a:rPr>
              <a:t>    if( </a:t>
            </a:r>
            <a:r>
              <a:rPr lang="en-US" sz="2400" b="1" dirty="0" err="1">
                <a:latin typeface="Courier New" pitchFamily="49" charset="0"/>
                <a:cs typeface="Courier New" pitchFamily="49" charset="0"/>
              </a:rPr>
              <a:t>Dmg</a:t>
            </a:r>
            <a:r>
              <a:rPr lang="en-US" sz="2400" b="1" dirty="0">
                <a:latin typeface="Courier New" pitchFamily="49" charset="0"/>
                <a:cs typeface="Courier New" pitchFamily="49" charset="0"/>
              </a:rPr>
              <a:t> &lt; 1.0e-6 </a:t>
            </a:r>
            <a:r>
              <a:rPr lang="en-US" sz="2400" b="1" dirty="0" smtClean="0">
                <a:latin typeface="Courier New" pitchFamily="49" charset="0"/>
                <a:cs typeface="Courier New" pitchFamily="49" charset="0"/>
              </a:rPr>
              <a:t>)</a:t>
            </a:r>
            <a:endParaRPr lang="en-US" sz="2400" b="1" dirty="0">
              <a:latin typeface="Courier New" pitchFamily="49" charset="0"/>
              <a:cs typeface="Courier New" pitchFamily="49" charset="0"/>
            </a:endParaRPr>
          </a:p>
          <a:p>
            <a:pPr>
              <a:spcBef>
                <a:spcPts val="0"/>
              </a:spcBef>
              <a:buNone/>
            </a:pPr>
            <a:r>
              <a:rPr lang="en-US" sz="2400" b="1" dirty="0">
                <a:latin typeface="Courier New" pitchFamily="49" charset="0"/>
                <a:cs typeface="Courier New" pitchFamily="49" charset="0"/>
              </a:rPr>
              <a:t>        break; % terminate iterations when change</a:t>
            </a:r>
          </a:p>
          <a:p>
            <a:pPr>
              <a:spcBef>
                <a:spcPts val="0"/>
              </a:spcBef>
              <a:buNone/>
            </a:pPr>
            <a:r>
              <a:rPr lang="en-US" sz="2400" b="1" dirty="0">
                <a:latin typeface="Courier New" pitchFamily="49" charset="0"/>
                <a:cs typeface="Courier New" pitchFamily="49" charset="0"/>
              </a:rPr>
              <a:t>               % in solution is </a:t>
            </a:r>
            <a:r>
              <a:rPr lang="en-US" sz="2400" b="1" dirty="0" err="1">
                <a:latin typeface="Courier New" pitchFamily="49" charset="0"/>
                <a:cs typeface="Courier New" pitchFamily="49" charset="0"/>
              </a:rPr>
              <a:t>suffiently</a:t>
            </a:r>
            <a:r>
              <a:rPr lang="en-US" sz="2400" b="1" dirty="0">
                <a:latin typeface="Courier New" pitchFamily="49" charset="0"/>
                <a:cs typeface="Courier New" pitchFamily="49" charset="0"/>
              </a:rPr>
              <a:t> small</a:t>
            </a:r>
          </a:p>
          <a:p>
            <a:pPr>
              <a:spcBef>
                <a:spcPts val="0"/>
              </a:spcBef>
              <a:buNone/>
            </a:pPr>
            <a:r>
              <a:rPr lang="en-US" sz="2400" b="1" dirty="0">
                <a:latin typeface="Courier New" pitchFamily="49" charset="0"/>
                <a:cs typeface="Courier New" pitchFamily="49" charset="0"/>
              </a:rPr>
              <a:t>    end</a:t>
            </a:r>
          </a:p>
          <a:p>
            <a:pPr>
              <a:spcBef>
                <a:spcPts val="0"/>
              </a:spcBef>
              <a:buNone/>
            </a:pPr>
            <a:r>
              <a:rPr lang="en-US" sz="2400" b="1" dirty="0" smtClean="0">
                <a:latin typeface="Courier New" pitchFamily="49" charset="0"/>
                <a:cs typeface="Courier New" pitchFamily="49" charset="0"/>
              </a:rPr>
              <a:t>end</a:t>
            </a:r>
          </a:p>
          <a:p>
            <a:pPr>
              <a:spcBef>
                <a:spcPts val="0"/>
              </a:spcBef>
              <a:buNone/>
            </a:pPr>
            <a:endParaRPr lang="en-US" sz="2400" b="1" dirty="0">
              <a:latin typeface="Courier New" pitchFamily="49" charset="0"/>
              <a:cs typeface="Courier New" pitchFamily="49" charset="0"/>
            </a:endParaRPr>
          </a:p>
          <a:p>
            <a:pPr>
              <a:spcBef>
                <a:spcPts val="0"/>
              </a:spcBef>
              <a:buNone/>
            </a:pPr>
            <a:r>
              <a:rPr lang="en-US" sz="2400" b="1" dirty="0" err="1" smtClean="0">
                <a:latin typeface="Courier New" pitchFamily="49" charset="0"/>
                <a:cs typeface="Courier New" pitchFamily="49" charset="0"/>
              </a:rPr>
              <a:t>mest</a:t>
            </a:r>
            <a:r>
              <a:rPr lang="en-US" sz="2400" b="1" dirty="0" smtClean="0">
                <a:latin typeface="Courier New" pitchFamily="49" charset="0"/>
                <a:cs typeface="Courier New" pitchFamily="49" charset="0"/>
              </a:rPr>
              <a:t> = mg0;</a:t>
            </a:r>
          </a:p>
          <a:p>
            <a:pPr>
              <a:buNone/>
            </a:pPr>
            <a:endParaRPr lang="en-US" sz="2800" dirty="0" smtClean="0"/>
          </a:p>
        </p:txBody>
      </p:sp>
    </p:spTree>
    <p:extLst>
      <p:ext uri="{BB962C8B-B14F-4D97-AF65-F5344CB8AC3E}">
        <p14:creationId xmlns:p14="http://schemas.microsoft.com/office/powerpoint/2010/main" val="2172386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354762"/>
          </a:xfrm>
        </p:spPr>
        <p:txBody>
          <a:bodyPr>
            <a:normAutofit/>
          </a:bodyPr>
          <a:lstStyle/>
          <a:p>
            <a:r>
              <a:rPr lang="en-US" dirty="0" smtClean="0">
                <a:latin typeface="Times New Roman" pitchFamily="18" charset="0"/>
                <a:cs typeface="Times New Roman" pitchFamily="18" charset="0"/>
              </a:rPr>
              <a:t>grid search</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Monte Carlo Method</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are completely undirected</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alternative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take directions from the</a:t>
            </a:r>
            <a:br>
              <a:rPr lang="en-US" dirty="0" smtClean="0">
                <a:latin typeface="Times New Roman" pitchFamily="18" charset="0"/>
                <a:cs typeface="Times New Roman" pitchFamily="18" charset="0"/>
              </a:rPr>
            </a:br>
            <a:r>
              <a:rPr lang="en-US" i="1" dirty="0" smtClean="0">
                <a:latin typeface="Times New Roman" pitchFamily="18" charset="0"/>
                <a:cs typeface="Times New Roman" pitchFamily="18" charset="0"/>
              </a:rPr>
              <a:t>local properties</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of the error function </a:t>
            </a:r>
            <a:r>
              <a:rPr lang="en-US" i="1" dirty="0" smtClean="0">
                <a:latin typeface="Cambria Math" pitchFamily="18" charset="0"/>
                <a:ea typeface="Cambria Math" pitchFamily="18" charset="0"/>
                <a:cs typeface="Times New Roman" pitchFamily="18" charset="0"/>
              </a:rPr>
              <a:t>E</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m</a:t>
            </a:r>
            <a:r>
              <a:rPr lang="en-US" dirty="0" smtClean="0">
                <a:latin typeface="Cambria Math" pitchFamily="18" charset="0"/>
                <a:ea typeface="Cambria Math" pitchFamily="18" charset="0"/>
                <a:cs typeface="Times New Roman" pitchFamily="18" charset="0"/>
              </a:rPr>
              <a:t>)</a:t>
            </a:r>
            <a:endParaRPr lang="en-US" dirty="0">
              <a:latin typeface="Cambria Math" pitchFamily="18" charset="0"/>
              <a:ea typeface="Cambria Math" pitchFamily="18"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152400" y="990600"/>
            <a:ext cx="9144000" cy="4114800"/>
          </a:xfrm>
        </p:spPr>
        <p:txBody>
          <a:bodyPr>
            <a:noAutofit/>
          </a:bodyPr>
          <a:lstStyle/>
          <a:p>
            <a:pPr>
              <a:spcBef>
                <a:spcPts val="0"/>
              </a:spcBef>
              <a:buNone/>
            </a:pPr>
            <a:r>
              <a:rPr lang="en-US" sz="2400" b="1" dirty="0">
                <a:latin typeface="Courier New" pitchFamily="49" charset="0"/>
                <a:cs typeface="Courier New" pitchFamily="49" charset="0"/>
              </a:rPr>
              <a:t># trial </a:t>
            </a:r>
            <a:r>
              <a:rPr lang="en-US" sz="2400" b="1" dirty="0" smtClean="0">
                <a:latin typeface="Courier New" pitchFamily="49" charset="0"/>
                <a:cs typeface="Courier New" pitchFamily="49" charset="0"/>
              </a:rPr>
              <a:t>solution</a:t>
            </a:r>
          </a:p>
          <a:p>
            <a:pPr>
              <a:spcBef>
                <a:spcPts val="0"/>
              </a:spcBef>
              <a:buNone/>
            </a:pPr>
            <a:r>
              <a:rPr lang="en-US" sz="2400" b="1" dirty="0" err="1" smtClean="0">
                <a:latin typeface="Courier New" pitchFamily="49" charset="0"/>
                <a:cs typeface="Courier New" pitchFamily="49" charset="0"/>
              </a:rPr>
              <a:t>mgo</a:t>
            </a:r>
            <a:r>
              <a:rPr lang="en-US" sz="2400" b="1" dirty="0" smtClean="0">
                <a:latin typeface="Courier New" pitchFamily="49" charset="0"/>
                <a:cs typeface="Courier New" pitchFamily="49" charset="0"/>
              </a:rPr>
              <a:t>=</a:t>
            </a:r>
            <a:r>
              <a:rPr lang="en-US" sz="2400" b="1" dirty="0" err="1" smtClean="0">
                <a:latin typeface="Courier New" pitchFamily="49" charset="0"/>
                <a:cs typeface="Courier New" pitchFamily="49" charset="0"/>
              </a:rPr>
              <a:t>gda_cvec</a:t>
            </a:r>
            <a:r>
              <a:rPr lang="en-US" sz="2400" b="1" dirty="0" smtClean="0">
                <a:latin typeface="Courier New" pitchFamily="49" charset="0"/>
                <a:cs typeface="Courier New" pitchFamily="49" charset="0"/>
              </a:rPr>
              <a:t>(1,1</a:t>
            </a:r>
            <a:r>
              <a:rPr lang="en-US" sz="2400" b="1" dirty="0">
                <a:latin typeface="Courier New" pitchFamily="49" charset="0"/>
                <a:cs typeface="Courier New" pitchFamily="49" charset="0"/>
              </a:rPr>
              <a:t>); </a:t>
            </a:r>
          </a:p>
          <a:p>
            <a:pPr>
              <a:spcBef>
                <a:spcPts val="0"/>
              </a:spcBef>
              <a:buNone/>
            </a:pPr>
            <a:endParaRPr lang="en-US" sz="2400" b="1" dirty="0">
              <a:latin typeface="Courier New" pitchFamily="49" charset="0"/>
              <a:cs typeface="Courier New" pitchFamily="49" charset="0"/>
            </a:endParaRPr>
          </a:p>
          <a:p>
            <a:pPr>
              <a:spcBef>
                <a:spcPts val="0"/>
              </a:spcBef>
              <a:buNone/>
            </a:pPr>
            <a:r>
              <a:rPr lang="en-US" sz="2400" b="1" dirty="0">
                <a:latin typeface="Courier New" pitchFamily="49" charset="0"/>
                <a:cs typeface="Courier New" pitchFamily="49" charset="0"/>
              </a:rPr>
              <a:t># error and its gradient at the trial solution</a:t>
            </a:r>
          </a:p>
          <a:p>
            <a:pPr>
              <a:spcBef>
                <a:spcPts val="0"/>
              </a:spcBef>
              <a:buNone/>
            </a:pPr>
            <a:r>
              <a:rPr lang="en-US" sz="2400" b="1" dirty="0" err="1">
                <a:latin typeface="Courier New" pitchFamily="49" charset="0"/>
                <a:cs typeface="Courier New" pitchFamily="49" charset="0"/>
              </a:rPr>
              <a:t>ygo</a:t>
            </a:r>
            <a:r>
              <a:rPr lang="en-US" sz="2400" b="1" dirty="0">
                <a:latin typeface="Courier New" pitchFamily="49" charset="0"/>
                <a:cs typeface="Courier New" pitchFamily="49" charset="0"/>
              </a:rPr>
              <a:t> = </a:t>
            </a:r>
            <a:r>
              <a:rPr lang="en-US" sz="2400" b="1" dirty="0" err="1" smtClean="0">
                <a:latin typeface="Courier New" pitchFamily="49" charset="0"/>
                <a:cs typeface="Courier New" pitchFamily="49" charset="0"/>
              </a:rPr>
              <a:t>np.sin</a:t>
            </a:r>
            <a:r>
              <a:rPr lang="en-US" sz="2400" b="1" dirty="0" smtClean="0">
                <a:latin typeface="Courier New" pitchFamily="49" charset="0"/>
                <a:cs typeface="Courier New" pitchFamily="49" charset="0"/>
              </a:rPr>
              <a:t>(w0*</a:t>
            </a:r>
            <a:r>
              <a:rPr lang="en-US" sz="2400" b="1" dirty="0" err="1" smtClean="0">
                <a:latin typeface="Courier New" pitchFamily="49" charset="0"/>
                <a:cs typeface="Courier New" pitchFamily="49" charset="0"/>
              </a:rPr>
              <a:t>mgo</a:t>
            </a:r>
            <a:r>
              <a:rPr lang="en-US" sz="2400" b="1" dirty="0" smtClean="0">
                <a:latin typeface="Courier New" pitchFamily="49" charset="0"/>
                <a:cs typeface="Courier New" pitchFamily="49" charset="0"/>
              </a:rPr>
              <a:t>[0,0</a:t>
            </a:r>
            <a:r>
              <a:rPr lang="en-US" sz="2400" b="1" dirty="0">
                <a:latin typeface="Courier New" pitchFamily="49" charset="0"/>
                <a:cs typeface="Courier New" pitchFamily="49" charset="0"/>
              </a:rPr>
              <a:t>]*x) + </a:t>
            </a:r>
            <a:r>
              <a:rPr lang="en-US" sz="2400" b="1" dirty="0" err="1">
                <a:latin typeface="Courier New" pitchFamily="49" charset="0"/>
                <a:cs typeface="Courier New" pitchFamily="49" charset="0"/>
              </a:rPr>
              <a:t>mgo</a:t>
            </a:r>
            <a:r>
              <a:rPr lang="en-US" sz="2400" b="1" dirty="0">
                <a:latin typeface="Courier New" pitchFamily="49" charset="0"/>
                <a:cs typeface="Courier New" pitchFamily="49" charset="0"/>
              </a:rPr>
              <a:t>[0,0]*</a:t>
            </a:r>
            <a:r>
              <a:rPr lang="en-US" sz="2400" b="1" dirty="0" err="1">
                <a:latin typeface="Courier New" pitchFamily="49" charset="0"/>
                <a:cs typeface="Courier New" pitchFamily="49" charset="0"/>
              </a:rPr>
              <a:t>mgo</a:t>
            </a:r>
            <a:r>
              <a:rPr lang="en-US" sz="2400" b="1" dirty="0">
                <a:latin typeface="Courier New" pitchFamily="49" charset="0"/>
                <a:cs typeface="Courier New" pitchFamily="49" charset="0"/>
              </a:rPr>
              <a:t>[1,0];</a:t>
            </a:r>
          </a:p>
          <a:p>
            <a:pPr>
              <a:spcBef>
                <a:spcPts val="0"/>
              </a:spcBef>
              <a:buNone/>
            </a:pPr>
            <a:r>
              <a:rPr lang="en-US" sz="2400" b="1" dirty="0">
                <a:latin typeface="Courier New" pitchFamily="49" charset="0"/>
                <a:cs typeface="Courier New" pitchFamily="49" charset="0"/>
              </a:rPr>
              <a:t>Ego = </a:t>
            </a:r>
            <a:r>
              <a:rPr lang="en-US" sz="2400" b="1" dirty="0" err="1">
                <a:latin typeface="Courier New" pitchFamily="49" charset="0"/>
                <a:cs typeface="Courier New" pitchFamily="49" charset="0"/>
              </a:rPr>
              <a:t>np.matmul</a:t>
            </a:r>
            <a:r>
              <a:rPr lang="en-US" sz="2400" b="1" dirty="0">
                <a:latin typeface="Courier New" pitchFamily="49" charset="0"/>
                <a:cs typeface="Courier New" pitchFamily="49" charset="0"/>
              </a:rPr>
              <a:t>((</a:t>
            </a:r>
            <a:r>
              <a:rPr lang="en-US" sz="2400" b="1" dirty="0" err="1">
                <a:latin typeface="Courier New" pitchFamily="49" charset="0"/>
                <a:cs typeface="Courier New" pitchFamily="49" charset="0"/>
              </a:rPr>
              <a:t>ygo-dobs</a:t>
            </a:r>
            <a:r>
              <a:rPr lang="en-US" sz="2400" b="1" dirty="0">
                <a:latin typeface="Courier New" pitchFamily="49" charset="0"/>
                <a:cs typeface="Courier New" pitchFamily="49" charset="0"/>
              </a:rPr>
              <a:t>).T,(</a:t>
            </a:r>
            <a:r>
              <a:rPr lang="en-US" sz="2400" b="1" dirty="0" err="1">
                <a:latin typeface="Courier New" pitchFamily="49" charset="0"/>
                <a:cs typeface="Courier New" pitchFamily="49" charset="0"/>
              </a:rPr>
              <a:t>ygo-dobs</a:t>
            </a:r>
            <a:r>
              <a:rPr lang="en-US" sz="2400" b="1" dirty="0">
                <a:latin typeface="Courier New" pitchFamily="49" charset="0"/>
                <a:cs typeface="Courier New" pitchFamily="49" charset="0"/>
              </a:rPr>
              <a:t>));</a:t>
            </a:r>
          </a:p>
          <a:p>
            <a:pPr>
              <a:spcBef>
                <a:spcPts val="0"/>
              </a:spcBef>
              <a:buNone/>
            </a:pPr>
            <a:r>
              <a:rPr lang="en-US" sz="2400" b="1" dirty="0" err="1">
                <a:latin typeface="Courier New" pitchFamily="49" charset="0"/>
                <a:cs typeface="Courier New" pitchFamily="49" charset="0"/>
              </a:rPr>
              <a:t>dydmo</a:t>
            </a:r>
            <a:r>
              <a:rPr lang="en-US" sz="2400" b="1" dirty="0">
                <a:latin typeface="Courier New" pitchFamily="49" charset="0"/>
                <a:cs typeface="Courier New" pitchFamily="49" charset="0"/>
              </a:rPr>
              <a:t> = </a:t>
            </a:r>
            <a:r>
              <a:rPr lang="en-US" sz="2400" b="1" dirty="0" err="1">
                <a:latin typeface="Courier New" pitchFamily="49" charset="0"/>
                <a:cs typeface="Courier New" pitchFamily="49" charset="0"/>
              </a:rPr>
              <a:t>np.zeros</a:t>
            </a:r>
            <a:r>
              <a:rPr lang="en-US" sz="2400" b="1" dirty="0">
                <a:latin typeface="Courier New" pitchFamily="49" charset="0"/>
                <a:cs typeface="Courier New" pitchFamily="49" charset="0"/>
              </a:rPr>
              <a:t>((N,2));</a:t>
            </a:r>
          </a:p>
          <a:p>
            <a:pPr>
              <a:spcBef>
                <a:spcPts val="0"/>
              </a:spcBef>
              <a:buNone/>
            </a:pPr>
            <a:r>
              <a:rPr lang="en-US" sz="2400" b="1" dirty="0" err="1">
                <a:latin typeface="Courier New" pitchFamily="49" charset="0"/>
                <a:cs typeface="Courier New" pitchFamily="49" charset="0"/>
              </a:rPr>
              <a:t>dydmo</a:t>
            </a:r>
            <a:r>
              <a:rPr lang="en-US" sz="2400" b="1" dirty="0">
                <a:latin typeface="Courier New" pitchFamily="49" charset="0"/>
                <a:cs typeface="Courier New" pitchFamily="49" charset="0"/>
              </a:rPr>
              <a:t>[0:N,0:1] = w0*</a:t>
            </a:r>
            <a:r>
              <a:rPr lang="en-US" sz="2400" b="1" dirty="0" err="1">
                <a:latin typeface="Courier New" pitchFamily="49" charset="0"/>
                <a:cs typeface="Courier New" pitchFamily="49" charset="0"/>
              </a:rPr>
              <a:t>np.multiply</a:t>
            </a:r>
            <a:r>
              <a:rPr lang="en-US" sz="2400" b="1" dirty="0">
                <a:latin typeface="Courier New" pitchFamily="49" charset="0"/>
                <a:cs typeface="Courier New" pitchFamily="49" charset="0"/>
              </a:rPr>
              <a:t>(x</a:t>
            </a:r>
            <a:r>
              <a:rPr lang="en-US" sz="2400" b="1" dirty="0" smtClean="0">
                <a:latin typeface="Courier New" pitchFamily="49" charset="0"/>
                <a:cs typeface="Courier New" pitchFamily="49" charset="0"/>
              </a:rPr>
              <a:t>,</a:t>
            </a:r>
          </a:p>
          <a:p>
            <a:pPr>
              <a:spcBef>
                <a:spcPts val="0"/>
              </a:spcBef>
              <a:buNone/>
            </a:pPr>
            <a:r>
              <a:rPr lang="en-US" sz="2400" b="1" dirty="0">
                <a:latin typeface="Courier New" pitchFamily="49" charset="0"/>
                <a:cs typeface="Courier New" pitchFamily="49" charset="0"/>
              </a:rPr>
              <a:t> </a:t>
            </a:r>
            <a:r>
              <a:rPr lang="en-US" sz="2400" b="1" dirty="0" smtClean="0">
                <a:latin typeface="Courier New" pitchFamily="49" charset="0"/>
                <a:cs typeface="Courier New" pitchFamily="49" charset="0"/>
              </a:rPr>
              <a:t>    </a:t>
            </a:r>
            <a:r>
              <a:rPr lang="en-US" sz="2400" b="1" dirty="0" err="1" smtClean="0">
                <a:latin typeface="Courier New" pitchFamily="49" charset="0"/>
                <a:cs typeface="Courier New" pitchFamily="49" charset="0"/>
              </a:rPr>
              <a:t>np.cos</a:t>
            </a:r>
            <a:r>
              <a:rPr lang="en-US" sz="2400" b="1" dirty="0" smtClean="0">
                <a:latin typeface="Courier New" pitchFamily="49" charset="0"/>
                <a:cs typeface="Courier New" pitchFamily="49" charset="0"/>
              </a:rPr>
              <a:t>(w0*</a:t>
            </a:r>
            <a:r>
              <a:rPr lang="en-US" sz="2400" b="1" dirty="0" err="1" smtClean="0">
                <a:latin typeface="Courier New" pitchFamily="49" charset="0"/>
                <a:cs typeface="Courier New" pitchFamily="49" charset="0"/>
              </a:rPr>
              <a:t>mgo</a:t>
            </a:r>
            <a:r>
              <a:rPr lang="en-US" sz="2400" b="1" dirty="0" smtClean="0">
                <a:latin typeface="Courier New" pitchFamily="49" charset="0"/>
                <a:cs typeface="Courier New" pitchFamily="49" charset="0"/>
              </a:rPr>
              <a:t>[0,0</a:t>
            </a:r>
            <a:r>
              <a:rPr lang="en-US" sz="2400" b="1" dirty="0">
                <a:latin typeface="Courier New" pitchFamily="49" charset="0"/>
                <a:cs typeface="Courier New" pitchFamily="49" charset="0"/>
              </a:rPr>
              <a:t>]*x)) + </a:t>
            </a:r>
            <a:r>
              <a:rPr lang="en-US" sz="2400" b="1" dirty="0" err="1">
                <a:latin typeface="Courier New" pitchFamily="49" charset="0"/>
                <a:cs typeface="Courier New" pitchFamily="49" charset="0"/>
              </a:rPr>
              <a:t>mgo</a:t>
            </a:r>
            <a:r>
              <a:rPr lang="en-US" sz="2400" b="1" dirty="0">
                <a:latin typeface="Courier New" pitchFamily="49" charset="0"/>
                <a:cs typeface="Courier New" pitchFamily="49" charset="0"/>
              </a:rPr>
              <a:t>[1,0];</a:t>
            </a:r>
          </a:p>
          <a:p>
            <a:pPr>
              <a:spcBef>
                <a:spcPts val="0"/>
              </a:spcBef>
              <a:buNone/>
            </a:pPr>
            <a:r>
              <a:rPr lang="en-US" sz="2400" b="1" dirty="0" err="1">
                <a:latin typeface="Courier New" pitchFamily="49" charset="0"/>
                <a:cs typeface="Courier New" pitchFamily="49" charset="0"/>
              </a:rPr>
              <a:t>dydmo</a:t>
            </a:r>
            <a:r>
              <a:rPr lang="en-US" sz="2400" b="1" dirty="0">
                <a:latin typeface="Courier New" pitchFamily="49" charset="0"/>
                <a:cs typeface="Courier New" pitchFamily="49" charset="0"/>
              </a:rPr>
              <a:t>[0:N,1:2] = </a:t>
            </a:r>
            <a:r>
              <a:rPr lang="en-US" sz="2400" b="1" dirty="0" err="1">
                <a:latin typeface="Courier New" pitchFamily="49" charset="0"/>
                <a:cs typeface="Courier New" pitchFamily="49" charset="0"/>
              </a:rPr>
              <a:t>mgo</a:t>
            </a:r>
            <a:r>
              <a:rPr lang="en-US" sz="2400" b="1" dirty="0">
                <a:latin typeface="Courier New" pitchFamily="49" charset="0"/>
                <a:cs typeface="Courier New" pitchFamily="49" charset="0"/>
              </a:rPr>
              <a:t>[1,0]*</a:t>
            </a:r>
            <a:r>
              <a:rPr lang="en-US" sz="2400" b="1" dirty="0" err="1">
                <a:latin typeface="Courier New" pitchFamily="49" charset="0"/>
                <a:cs typeface="Courier New" pitchFamily="49" charset="0"/>
              </a:rPr>
              <a:t>np.ones</a:t>
            </a:r>
            <a:r>
              <a:rPr lang="en-US" sz="2400" b="1" dirty="0">
                <a:latin typeface="Courier New" pitchFamily="49" charset="0"/>
                <a:cs typeface="Courier New" pitchFamily="49" charset="0"/>
              </a:rPr>
              <a:t>((N,1));</a:t>
            </a:r>
          </a:p>
          <a:p>
            <a:pPr>
              <a:spcBef>
                <a:spcPts val="0"/>
              </a:spcBef>
              <a:buNone/>
            </a:pPr>
            <a:r>
              <a:rPr lang="en-US" sz="2400" b="1" dirty="0" err="1">
                <a:latin typeface="Courier New" pitchFamily="49" charset="0"/>
                <a:cs typeface="Courier New" pitchFamily="49" charset="0"/>
              </a:rPr>
              <a:t>dEdmo</a:t>
            </a:r>
            <a:r>
              <a:rPr lang="en-US" sz="2400" b="1" dirty="0">
                <a:latin typeface="Courier New" pitchFamily="49" charset="0"/>
                <a:cs typeface="Courier New" pitchFamily="49" charset="0"/>
              </a:rPr>
              <a:t> = 2.0*</a:t>
            </a:r>
            <a:r>
              <a:rPr lang="en-US" sz="2400" b="1" dirty="0" err="1">
                <a:latin typeface="Courier New" pitchFamily="49" charset="0"/>
                <a:cs typeface="Courier New" pitchFamily="49" charset="0"/>
              </a:rPr>
              <a:t>np.matmul</a:t>
            </a:r>
            <a:r>
              <a:rPr lang="en-US" sz="2400" b="1" dirty="0">
                <a:latin typeface="Courier New" pitchFamily="49" charset="0"/>
                <a:cs typeface="Courier New" pitchFamily="49" charset="0"/>
              </a:rPr>
              <a:t>(</a:t>
            </a:r>
            <a:r>
              <a:rPr lang="en-US" sz="2400" b="1" dirty="0" err="1">
                <a:latin typeface="Courier New" pitchFamily="49" charset="0"/>
                <a:cs typeface="Courier New" pitchFamily="49" charset="0"/>
              </a:rPr>
              <a:t>dydmo.T,ygo-dobs</a:t>
            </a:r>
            <a:r>
              <a:rPr lang="en-US" sz="2400" b="1" dirty="0">
                <a:latin typeface="Courier New" pitchFamily="49" charset="0"/>
                <a:cs typeface="Courier New" pitchFamily="49" charset="0"/>
              </a:rPr>
              <a:t>);</a:t>
            </a:r>
          </a:p>
        </p:txBody>
      </p:sp>
      <p:sp>
        <p:nvSpPr>
          <p:cNvPr id="5" name="Title 1"/>
          <p:cNvSpPr>
            <a:spLocks noGrp="1"/>
          </p:cNvSpPr>
          <p:nvPr>
            <p:ph type="title"/>
          </p:nvPr>
        </p:nvSpPr>
        <p:spPr>
          <a:xfrm>
            <a:off x="304800" y="0"/>
            <a:ext cx="8229600" cy="1143000"/>
          </a:xfrm>
        </p:spPr>
        <p:txBody>
          <a:bodyPr>
            <a:normAutofit/>
          </a:bodyPr>
          <a:lstStyle/>
          <a:p>
            <a:r>
              <a:rPr lang="en-US" dirty="0" smtClean="0">
                <a:latin typeface="Times New Roman" pitchFamily="18" charset="0"/>
                <a:ea typeface="Cambria Math" pitchFamily="18" charset="0"/>
                <a:cs typeface="Times New Roman" pitchFamily="18" charset="0"/>
              </a:rPr>
              <a:t>Python</a:t>
            </a:r>
            <a:endParaRPr lang="en-US" baseline="30000" dirty="0">
              <a:latin typeface="Times New Roman" pitchFamily="18" charset="0"/>
              <a:ea typeface="Cambria Math" pitchFamily="18" charset="0"/>
              <a:cs typeface="Times New Roman" pitchFamily="18" charset="0"/>
            </a:endParaRPr>
          </a:p>
        </p:txBody>
      </p:sp>
    </p:spTree>
    <p:extLst>
      <p:ext uri="{BB962C8B-B14F-4D97-AF65-F5344CB8AC3E}">
        <p14:creationId xmlns:p14="http://schemas.microsoft.com/office/powerpoint/2010/main" val="398732398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38100" y="161925"/>
            <a:ext cx="9144000" cy="6696075"/>
          </a:xfrm>
        </p:spPr>
        <p:txBody>
          <a:bodyPr>
            <a:noAutofit/>
          </a:bodyPr>
          <a:lstStyle/>
          <a:p>
            <a:pPr>
              <a:spcBef>
                <a:spcPts val="0"/>
              </a:spcBef>
              <a:buNone/>
            </a:pPr>
            <a:r>
              <a:rPr lang="en-US" sz="2400" b="1" dirty="0" smtClean="0">
                <a:latin typeface="Courier New" pitchFamily="49" charset="0"/>
                <a:cs typeface="Courier New" pitchFamily="49" charset="0"/>
              </a:rPr>
              <a:t>for </a:t>
            </a:r>
            <a:r>
              <a:rPr lang="en-US" sz="2400" b="1" dirty="0">
                <a:latin typeface="Courier New" pitchFamily="49" charset="0"/>
                <a:cs typeface="Courier New" pitchFamily="49" charset="0"/>
              </a:rPr>
              <a:t>k in range(1,Niter):</a:t>
            </a:r>
          </a:p>
          <a:p>
            <a:pPr>
              <a:spcBef>
                <a:spcPts val="0"/>
              </a:spcBef>
              <a:buNone/>
            </a:pPr>
            <a:r>
              <a:rPr lang="en-US" sz="2400" b="1" dirty="0">
                <a:latin typeface="Courier New" pitchFamily="49" charset="0"/>
                <a:cs typeface="Courier New" pitchFamily="49" charset="0"/>
              </a:rPr>
              <a:t>  </a:t>
            </a:r>
            <a:r>
              <a:rPr lang="en-US" sz="2400" b="1" dirty="0" smtClean="0">
                <a:latin typeface="Courier New" pitchFamily="49" charset="0"/>
                <a:cs typeface="Courier New" pitchFamily="49" charset="0"/>
              </a:rPr>
              <a:t># </a:t>
            </a:r>
            <a:r>
              <a:rPr lang="en-US" sz="2400" b="1" dirty="0">
                <a:latin typeface="Courier New" pitchFamily="49" charset="0"/>
                <a:cs typeface="Courier New" pitchFamily="49" charset="0"/>
              </a:rPr>
              <a:t>downhill direction</a:t>
            </a:r>
          </a:p>
          <a:p>
            <a:pPr>
              <a:spcBef>
                <a:spcPts val="0"/>
              </a:spcBef>
              <a:buNone/>
            </a:pPr>
            <a:r>
              <a:rPr lang="en-US" sz="2400" b="1" dirty="0">
                <a:latin typeface="Courier New" pitchFamily="49" charset="0"/>
                <a:cs typeface="Courier New" pitchFamily="49" charset="0"/>
              </a:rPr>
              <a:t>  </a:t>
            </a:r>
            <a:r>
              <a:rPr lang="en-US" sz="2400" b="1" dirty="0" smtClean="0">
                <a:latin typeface="Courier New" pitchFamily="49" charset="0"/>
                <a:cs typeface="Courier New" pitchFamily="49" charset="0"/>
              </a:rPr>
              <a:t>v </a:t>
            </a:r>
            <a:r>
              <a:rPr lang="en-US" sz="2400" b="1" dirty="0">
                <a:latin typeface="Courier New" pitchFamily="49" charset="0"/>
                <a:cs typeface="Courier New" pitchFamily="49" charset="0"/>
              </a:rPr>
              <a:t>= -</a:t>
            </a:r>
            <a:r>
              <a:rPr lang="en-US" sz="2400" b="1" dirty="0" err="1">
                <a:latin typeface="Courier New" pitchFamily="49" charset="0"/>
                <a:cs typeface="Courier New" pitchFamily="49" charset="0"/>
              </a:rPr>
              <a:t>dEdmo</a:t>
            </a:r>
            <a:r>
              <a:rPr lang="en-US" sz="2400" b="1" dirty="0">
                <a:latin typeface="Courier New" pitchFamily="49" charset="0"/>
                <a:cs typeface="Courier New" pitchFamily="49" charset="0"/>
              </a:rPr>
              <a:t> / </a:t>
            </a:r>
            <a:r>
              <a:rPr lang="en-US" sz="2400" b="1" dirty="0" err="1">
                <a:latin typeface="Courier New" pitchFamily="49" charset="0"/>
                <a:cs typeface="Courier New" pitchFamily="49" charset="0"/>
              </a:rPr>
              <a:t>sqrt</a:t>
            </a:r>
            <a:r>
              <a:rPr lang="en-US" sz="2400" b="1" dirty="0">
                <a:latin typeface="Courier New" pitchFamily="49" charset="0"/>
                <a:cs typeface="Courier New" pitchFamily="49" charset="0"/>
              </a:rPr>
              <a:t>(</a:t>
            </a:r>
            <a:r>
              <a:rPr lang="en-US" sz="2400" b="1" dirty="0" err="1">
                <a:latin typeface="Courier New" pitchFamily="49" charset="0"/>
                <a:cs typeface="Courier New" pitchFamily="49" charset="0"/>
              </a:rPr>
              <a:t>np.matmul</a:t>
            </a:r>
            <a:r>
              <a:rPr lang="en-US" sz="2400" b="1" dirty="0">
                <a:latin typeface="Courier New" pitchFamily="49" charset="0"/>
                <a:cs typeface="Courier New" pitchFamily="49" charset="0"/>
              </a:rPr>
              <a:t>(</a:t>
            </a:r>
            <a:r>
              <a:rPr lang="en-US" sz="2400" b="1" dirty="0" err="1">
                <a:latin typeface="Courier New" pitchFamily="49" charset="0"/>
                <a:cs typeface="Courier New" pitchFamily="49" charset="0"/>
              </a:rPr>
              <a:t>dEdmo.T,dEdmo</a:t>
            </a:r>
            <a:r>
              <a:rPr lang="en-US" sz="2400" b="1" dirty="0">
                <a:latin typeface="Courier New" pitchFamily="49" charset="0"/>
                <a:cs typeface="Courier New" pitchFamily="49" charset="0"/>
              </a:rPr>
              <a:t>));</a:t>
            </a:r>
          </a:p>
          <a:p>
            <a:pPr>
              <a:spcBef>
                <a:spcPts val="0"/>
              </a:spcBef>
              <a:buNone/>
            </a:pPr>
            <a:endParaRPr lang="en-US" sz="2400" b="1" dirty="0">
              <a:latin typeface="Courier New" pitchFamily="49" charset="0"/>
              <a:cs typeface="Courier New" pitchFamily="49" charset="0"/>
            </a:endParaRPr>
          </a:p>
          <a:p>
            <a:pPr>
              <a:spcBef>
                <a:spcPts val="0"/>
              </a:spcBef>
              <a:buNone/>
            </a:pPr>
            <a:r>
              <a:rPr lang="en-US" sz="2400" b="1" dirty="0">
                <a:latin typeface="Courier New" pitchFamily="49" charset="0"/>
                <a:cs typeface="Courier New" pitchFamily="49" charset="0"/>
              </a:rPr>
              <a:t>  </a:t>
            </a:r>
            <a:r>
              <a:rPr lang="en-US" sz="2400" b="1" dirty="0" smtClean="0">
                <a:latin typeface="Courier New" pitchFamily="49" charset="0"/>
                <a:cs typeface="Courier New" pitchFamily="49" charset="0"/>
              </a:rPr>
              <a:t># </a:t>
            </a:r>
            <a:r>
              <a:rPr lang="en-US" sz="2400" b="1" dirty="0" err="1">
                <a:latin typeface="Courier New" pitchFamily="49" charset="0"/>
                <a:cs typeface="Courier New" pitchFamily="49" charset="0"/>
              </a:rPr>
              <a:t>backstep</a:t>
            </a:r>
            <a:endParaRPr lang="en-US" sz="2400" b="1" dirty="0">
              <a:latin typeface="Courier New" pitchFamily="49" charset="0"/>
              <a:cs typeface="Courier New" pitchFamily="49" charset="0"/>
            </a:endParaRPr>
          </a:p>
          <a:p>
            <a:pPr>
              <a:spcBef>
                <a:spcPts val="0"/>
              </a:spcBef>
              <a:buNone/>
            </a:pPr>
            <a:r>
              <a:rPr lang="en-US" sz="2400" b="1" dirty="0">
                <a:latin typeface="Courier New" pitchFamily="49" charset="0"/>
                <a:cs typeface="Courier New" pitchFamily="49" charset="0"/>
              </a:rPr>
              <a:t>  </a:t>
            </a:r>
            <a:r>
              <a:rPr lang="en-US" sz="2400" b="1" dirty="0" smtClean="0">
                <a:latin typeface="Courier New" pitchFamily="49" charset="0"/>
                <a:cs typeface="Courier New" pitchFamily="49" charset="0"/>
              </a:rPr>
              <a:t>for </a:t>
            </a:r>
            <a:r>
              <a:rPr lang="en-US" sz="2400" b="1" dirty="0" err="1">
                <a:latin typeface="Courier New" pitchFamily="49" charset="0"/>
                <a:cs typeface="Courier New" pitchFamily="49" charset="0"/>
              </a:rPr>
              <a:t>kk</a:t>
            </a:r>
            <a:r>
              <a:rPr lang="en-US" sz="2400" b="1" dirty="0">
                <a:latin typeface="Courier New" pitchFamily="49" charset="0"/>
                <a:cs typeface="Courier New" pitchFamily="49" charset="0"/>
              </a:rPr>
              <a:t> in range(10):</a:t>
            </a:r>
          </a:p>
          <a:p>
            <a:pPr>
              <a:spcBef>
                <a:spcPts val="0"/>
              </a:spcBef>
              <a:buNone/>
            </a:pPr>
            <a:r>
              <a:rPr lang="en-US" sz="2400" b="1" dirty="0">
                <a:latin typeface="Courier New" pitchFamily="49" charset="0"/>
                <a:cs typeface="Courier New" pitchFamily="49" charset="0"/>
              </a:rPr>
              <a:t>    </a:t>
            </a:r>
            <a:r>
              <a:rPr lang="en-US" sz="2400" b="1" dirty="0" smtClean="0">
                <a:latin typeface="Courier New" pitchFamily="49" charset="0"/>
                <a:cs typeface="Courier New" pitchFamily="49" charset="0"/>
              </a:rPr>
              <a:t>mg </a:t>
            </a:r>
            <a:r>
              <a:rPr lang="en-US" sz="2400" b="1" dirty="0">
                <a:latin typeface="Courier New" pitchFamily="49" charset="0"/>
                <a:cs typeface="Courier New" pitchFamily="49" charset="0"/>
              </a:rPr>
              <a:t>= </a:t>
            </a:r>
            <a:r>
              <a:rPr lang="en-US" sz="2400" b="1" dirty="0" err="1">
                <a:latin typeface="Courier New" pitchFamily="49" charset="0"/>
                <a:cs typeface="Courier New" pitchFamily="49" charset="0"/>
              </a:rPr>
              <a:t>mgo+alpha</a:t>
            </a:r>
            <a:r>
              <a:rPr lang="en-US" sz="2400" b="1" dirty="0">
                <a:latin typeface="Courier New" pitchFamily="49" charset="0"/>
                <a:cs typeface="Courier New" pitchFamily="49" charset="0"/>
              </a:rPr>
              <a:t>*v;</a:t>
            </a:r>
          </a:p>
          <a:p>
            <a:pPr>
              <a:spcBef>
                <a:spcPts val="0"/>
              </a:spcBef>
              <a:buNone/>
            </a:pPr>
            <a:r>
              <a:rPr lang="en-US" sz="2400" b="1" dirty="0">
                <a:latin typeface="Courier New" pitchFamily="49" charset="0"/>
                <a:cs typeface="Courier New" pitchFamily="49" charset="0"/>
              </a:rPr>
              <a:t>    </a:t>
            </a:r>
            <a:r>
              <a:rPr lang="en-US" sz="2400" b="1" dirty="0" err="1" smtClean="0">
                <a:latin typeface="Courier New" pitchFamily="49" charset="0"/>
                <a:cs typeface="Courier New" pitchFamily="49" charset="0"/>
              </a:rPr>
              <a:t>yg</a:t>
            </a:r>
            <a:r>
              <a:rPr lang="en-US" sz="2400" b="1" dirty="0" smtClean="0">
                <a:latin typeface="Courier New" pitchFamily="49" charset="0"/>
                <a:cs typeface="Courier New" pitchFamily="49" charset="0"/>
              </a:rPr>
              <a:t> </a:t>
            </a:r>
            <a:r>
              <a:rPr lang="en-US" sz="2400" b="1" dirty="0">
                <a:latin typeface="Courier New" pitchFamily="49" charset="0"/>
                <a:cs typeface="Courier New" pitchFamily="49" charset="0"/>
              </a:rPr>
              <a:t>= </a:t>
            </a:r>
            <a:r>
              <a:rPr lang="en-US" sz="2400" b="1" dirty="0" err="1" smtClean="0">
                <a:latin typeface="Courier New" pitchFamily="49" charset="0"/>
                <a:cs typeface="Courier New" pitchFamily="49" charset="0"/>
              </a:rPr>
              <a:t>np.sin</a:t>
            </a:r>
            <a:r>
              <a:rPr lang="en-US" sz="2400" b="1" dirty="0" smtClean="0">
                <a:latin typeface="Courier New" pitchFamily="49" charset="0"/>
                <a:cs typeface="Courier New" pitchFamily="49" charset="0"/>
              </a:rPr>
              <a:t>(w0*mg[0,0</a:t>
            </a:r>
            <a:r>
              <a:rPr lang="en-US" sz="2400" b="1" dirty="0">
                <a:latin typeface="Courier New" pitchFamily="49" charset="0"/>
                <a:cs typeface="Courier New" pitchFamily="49" charset="0"/>
              </a:rPr>
              <a:t>]*x</a:t>
            </a:r>
            <a:r>
              <a:rPr lang="en-US" sz="2400" b="1" dirty="0" smtClean="0">
                <a:latin typeface="Courier New" pitchFamily="49" charset="0"/>
                <a:cs typeface="Courier New" pitchFamily="49" charset="0"/>
              </a:rPr>
              <a:t>)+ mg[0,0</a:t>
            </a:r>
            <a:r>
              <a:rPr lang="en-US" sz="2400" b="1" dirty="0">
                <a:latin typeface="Courier New" pitchFamily="49" charset="0"/>
                <a:cs typeface="Courier New" pitchFamily="49" charset="0"/>
              </a:rPr>
              <a:t>]*mg[1,0];</a:t>
            </a:r>
          </a:p>
          <a:p>
            <a:pPr>
              <a:spcBef>
                <a:spcPts val="0"/>
              </a:spcBef>
              <a:buNone/>
            </a:pPr>
            <a:r>
              <a:rPr lang="en-US" sz="2400" b="1" dirty="0">
                <a:latin typeface="Courier New" pitchFamily="49" charset="0"/>
                <a:cs typeface="Courier New" pitchFamily="49" charset="0"/>
              </a:rPr>
              <a:t>    </a:t>
            </a:r>
            <a:r>
              <a:rPr lang="en-US" sz="2400" b="1" dirty="0" err="1" smtClean="0">
                <a:latin typeface="Courier New" pitchFamily="49" charset="0"/>
                <a:cs typeface="Courier New" pitchFamily="49" charset="0"/>
              </a:rPr>
              <a:t>Eg</a:t>
            </a:r>
            <a:r>
              <a:rPr lang="en-US" sz="2400" b="1" dirty="0" smtClean="0">
                <a:latin typeface="Courier New" pitchFamily="49" charset="0"/>
                <a:cs typeface="Courier New" pitchFamily="49" charset="0"/>
              </a:rPr>
              <a:t> </a:t>
            </a:r>
            <a:r>
              <a:rPr lang="en-US" sz="2400" b="1" dirty="0">
                <a:latin typeface="Courier New" pitchFamily="49" charset="0"/>
                <a:cs typeface="Courier New" pitchFamily="49" charset="0"/>
              </a:rPr>
              <a:t>= </a:t>
            </a:r>
            <a:r>
              <a:rPr lang="en-US" sz="2400" b="1" dirty="0" err="1">
                <a:latin typeface="Courier New" pitchFamily="49" charset="0"/>
                <a:cs typeface="Courier New" pitchFamily="49" charset="0"/>
              </a:rPr>
              <a:t>np.matmul</a:t>
            </a:r>
            <a:r>
              <a:rPr lang="en-US" sz="2400" b="1" dirty="0">
                <a:latin typeface="Courier New" pitchFamily="49" charset="0"/>
                <a:cs typeface="Courier New" pitchFamily="49" charset="0"/>
              </a:rPr>
              <a:t>((</a:t>
            </a:r>
            <a:r>
              <a:rPr lang="en-US" sz="2400" b="1" dirty="0" err="1">
                <a:latin typeface="Courier New" pitchFamily="49" charset="0"/>
                <a:cs typeface="Courier New" pitchFamily="49" charset="0"/>
              </a:rPr>
              <a:t>yg-dobs</a:t>
            </a:r>
            <a:r>
              <a:rPr lang="en-US" sz="2400" b="1" dirty="0">
                <a:latin typeface="Courier New" pitchFamily="49" charset="0"/>
                <a:cs typeface="Courier New" pitchFamily="49" charset="0"/>
              </a:rPr>
              <a:t>).T,(</a:t>
            </a:r>
            <a:r>
              <a:rPr lang="en-US" sz="2400" b="1" dirty="0" err="1">
                <a:latin typeface="Courier New" pitchFamily="49" charset="0"/>
                <a:cs typeface="Courier New" pitchFamily="49" charset="0"/>
              </a:rPr>
              <a:t>yg-dobs</a:t>
            </a:r>
            <a:r>
              <a:rPr lang="en-US" sz="2400" b="1" dirty="0">
                <a:latin typeface="Courier New" pitchFamily="49" charset="0"/>
                <a:cs typeface="Courier New" pitchFamily="49" charset="0"/>
              </a:rPr>
              <a:t>));</a:t>
            </a:r>
          </a:p>
          <a:p>
            <a:pPr>
              <a:spcBef>
                <a:spcPts val="0"/>
              </a:spcBef>
              <a:buNone/>
            </a:pPr>
            <a:r>
              <a:rPr lang="en-US" sz="2400" b="1" dirty="0">
                <a:latin typeface="Courier New" pitchFamily="49" charset="0"/>
                <a:cs typeface="Courier New" pitchFamily="49" charset="0"/>
              </a:rPr>
              <a:t>    </a:t>
            </a:r>
            <a:r>
              <a:rPr lang="en-US" sz="2400" b="1" dirty="0" err="1" smtClean="0">
                <a:latin typeface="Courier New" pitchFamily="49" charset="0"/>
                <a:cs typeface="Courier New" pitchFamily="49" charset="0"/>
              </a:rPr>
              <a:t>dydm</a:t>
            </a:r>
            <a:r>
              <a:rPr lang="en-US" sz="2400" b="1" dirty="0" smtClean="0">
                <a:latin typeface="Courier New" pitchFamily="49" charset="0"/>
                <a:cs typeface="Courier New" pitchFamily="49" charset="0"/>
              </a:rPr>
              <a:t> </a:t>
            </a:r>
            <a:r>
              <a:rPr lang="en-US" sz="2400" b="1" dirty="0">
                <a:latin typeface="Courier New" pitchFamily="49" charset="0"/>
                <a:cs typeface="Courier New" pitchFamily="49" charset="0"/>
              </a:rPr>
              <a:t>= </a:t>
            </a:r>
            <a:r>
              <a:rPr lang="en-US" sz="2400" b="1" dirty="0" err="1">
                <a:latin typeface="Courier New" pitchFamily="49" charset="0"/>
                <a:cs typeface="Courier New" pitchFamily="49" charset="0"/>
              </a:rPr>
              <a:t>np.zeros</a:t>
            </a:r>
            <a:r>
              <a:rPr lang="en-US" sz="2400" b="1" dirty="0">
                <a:latin typeface="Courier New" pitchFamily="49" charset="0"/>
                <a:cs typeface="Courier New" pitchFamily="49" charset="0"/>
              </a:rPr>
              <a:t>((N,2));</a:t>
            </a:r>
          </a:p>
          <a:p>
            <a:pPr>
              <a:spcBef>
                <a:spcPts val="0"/>
              </a:spcBef>
              <a:buNone/>
            </a:pPr>
            <a:r>
              <a:rPr lang="en-US" sz="2400" b="1" dirty="0">
                <a:latin typeface="Courier New" pitchFamily="49" charset="0"/>
                <a:cs typeface="Courier New" pitchFamily="49" charset="0"/>
              </a:rPr>
              <a:t>    </a:t>
            </a:r>
            <a:r>
              <a:rPr lang="en-US" sz="2400" b="1" dirty="0" err="1" smtClean="0">
                <a:latin typeface="Courier New" pitchFamily="49" charset="0"/>
                <a:cs typeface="Courier New" pitchFamily="49" charset="0"/>
              </a:rPr>
              <a:t>dydm</a:t>
            </a:r>
            <a:r>
              <a:rPr lang="en-US" sz="2400" b="1" dirty="0" smtClean="0">
                <a:latin typeface="Courier New" pitchFamily="49" charset="0"/>
                <a:cs typeface="Courier New" pitchFamily="49" charset="0"/>
              </a:rPr>
              <a:t>[0:N,0:1]= </a:t>
            </a:r>
            <a:r>
              <a:rPr lang="en-US" sz="2400" b="1" dirty="0">
                <a:latin typeface="Courier New" pitchFamily="49" charset="0"/>
                <a:cs typeface="Courier New" pitchFamily="49" charset="0"/>
              </a:rPr>
              <a:t>w0*</a:t>
            </a:r>
            <a:r>
              <a:rPr lang="en-US" sz="2400" b="1" dirty="0" err="1">
                <a:latin typeface="Courier New" pitchFamily="49" charset="0"/>
                <a:cs typeface="Courier New" pitchFamily="49" charset="0"/>
              </a:rPr>
              <a:t>np.multiply</a:t>
            </a:r>
            <a:r>
              <a:rPr lang="en-US" sz="2400" b="1" dirty="0">
                <a:latin typeface="Courier New" pitchFamily="49" charset="0"/>
                <a:cs typeface="Courier New" pitchFamily="49" charset="0"/>
              </a:rPr>
              <a:t>(x</a:t>
            </a:r>
            <a:r>
              <a:rPr lang="en-US" sz="2400" b="1" dirty="0" smtClean="0">
                <a:latin typeface="Courier New" pitchFamily="49" charset="0"/>
                <a:cs typeface="Courier New" pitchFamily="49" charset="0"/>
              </a:rPr>
              <a:t>,</a:t>
            </a:r>
          </a:p>
          <a:p>
            <a:pPr>
              <a:spcBef>
                <a:spcPts val="0"/>
              </a:spcBef>
              <a:buNone/>
            </a:pPr>
            <a:r>
              <a:rPr lang="en-US" sz="2400" b="1" dirty="0" smtClean="0">
                <a:latin typeface="Courier New" pitchFamily="49" charset="0"/>
                <a:cs typeface="Courier New" pitchFamily="49" charset="0"/>
              </a:rPr>
              <a:t>             </a:t>
            </a:r>
            <a:r>
              <a:rPr lang="en-US" sz="2400" b="1" dirty="0" err="1" smtClean="0">
                <a:latin typeface="Courier New" pitchFamily="49" charset="0"/>
                <a:cs typeface="Courier New" pitchFamily="49" charset="0"/>
              </a:rPr>
              <a:t>np.cos</a:t>
            </a:r>
            <a:r>
              <a:rPr lang="en-US" sz="2400" b="1" dirty="0" smtClean="0">
                <a:latin typeface="Courier New" pitchFamily="49" charset="0"/>
                <a:cs typeface="Courier New" pitchFamily="49" charset="0"/>
              </a:rPr>
              <a:t>(w0*mg[0,0</a:t>
            </a:r>
            <a:r>
              <a:rPr lang="en-US" sz="2400" b="1" dirty="0">
                <a:latin typeface="Courier New" pitchFamily="49" charset="0"/>
                <a:cs typeface="Courier New" pitchFamily="49" charset="0"/>
              </a:rPr>
              <a:t>]*x)) + mg[1,0];</a:t>
            </a:r>
          </a:p>
          <a:p>
            <a:pPr>
              <a:spcBef>
                <a:spcPts val="0"/>
              </a:spcBef>
              <a:buNone/>
            </a:pPr>
            <a:r>
              <a:rPr lang="en-US" sz="2400" b="1" dirty="0">
                <a:latin typeface="Courier New" pitchFamily="49" charset="0"/>
                <a:cs typeface="Courier New" pitchFamily="49" charset="0"/>
              </a:rPr>
              <a:t>    </a:t>
            </a:r>
            <a:r>
              <a:rPr lang="en-US" sz="2400" b="1" dirty="0" err="1" smtClean="0">
                <a:latin typeface="Courier New" pitchFamily="49" charset="0"/>
                <a:cs typeface="Courier New" pitchFamily="49" charset="0"/>
              </a:rPr>
              <a:t>dydm</a:t>
            </a:r>
            <a:r>
              <a:rPr lang="en-US" sz="2400" b="1" dirty="0" smtClean="0">
                <a:latin typeface="Courier New" pitchFamily="49" charset="0"/>
                <a:cs typeface="Courier New" pitchFamily="49" charset="0"/>
              </a:rPr>
              <a:t>[0:N,1:2</a:t>
            </a:r>
            <a:r>
              <a:rPr lang="en-US" sz="2400" b="1" dirty="0">
                <a:latin typeface="Courier New" pitchFamily="49" charset="0"/>
                <a:cs typeface="Courier New" pitchFamily="49" charset="0"/>
              </a:rPr>
              <a:t>] = mg[1,0]*w;</a:t>
            </a:r>
          </a:p>
          <a:p>
            <a:pPr>
              <a:spcBef>
                <a:spcPts val="0"/>
              </a:spcBef>
              <a:buNone/>
            </a:pPr>
            <a:r>
              <a:rPr lang="en-US" sz="2400" b="1" dirty="0">
                <a:latin typeface="Courier New" pitchFamily="49" charset="0"/>
                <a:cs typeface="Courier New" pitchFamily="49" charset="0"/>
              </a:rPr>
              <a:t>    </a:t>
            </a:r>
            <a:r>
              <a:rPr lang="en-US" sz="2400" b="1" dirty="0" err="1" smtClean="0">
                <a:latin typeface="Courier New" pitchFamily="49" charset="0"/>
                <a:cs typeface="Courier New" pitchFamily="49" charset="0"/>
              </a:rPr>
              <a:t>dEdm</a:t>
            </a:r>
            <a:r>
              <a:rPr lang="en-US" sz="2400" b="1" dirty="0" smtClean="0">
                <a:latin typeface="Courier New" pitchFamily="49" charset="0"/>
                <a:cs typeface="Courier New" pitchFamily="49" charset="0"/>
              </a:rPr>
              <a:t> </a:t>
            </a:r>
            <a:r>
              <a:rPr lang="en-US" sz="2400" b="1" dirty="0">
                <a:latin typeface="Courier New" pitchFamily="49" charset="0"/>
                <a:cs typeface="Courier New" pitchFamily="49" charset="0"/>
              </a:rPr>
              <a:t>= 2.0*</a:t>
            </a:r>
            <a:r>
              <a:rPr lang="en-US" sz="2400" b="1" dirty="0" err="1">
                <a:latin typeface="Courier New" pitchFamily="49" charset="0"/>
                <a:cs typeface="Courier New" pitchFamily="49" charset="0"/>
              </a:rPr>
              <a:t>np.matmul</a:t>
            </a:r>
            <a:r>
              <a:rPr lang="en-US" sz="2400" b="1" dirty="0">
                <a:latin typeface="Courier New" pitchFamily="49" charset="0"/>
                <a:cs typeface="Courier New" pitchFamily="49" charset="0"/>
              </a:rPr>
              <a:t>(</a:t>
            </a:r>
            <a:r>
              <a:rPr lang="en-US" sz="2400" b="1" dirty="0" err="1">
                <a:latin typeface="Courier New" pitchFamily="49" charset="0"/>
                <a:cs typeface="Courier New" pitchFamily="49" charset="0"/>
              </a:rPr>
              <a:t>dydm.T,yg-dobs</a:t>
            </a:r>
            <a:r>
              <a:rPr lang="en-US" sz="2400" b="1" dirty="0">
                <a:latin typeface="Courier New" pitchFamily="49" charset="0"/>
                <a:cs typeface="Courier New" pitchFamily="49" charset="0"/>
              </a:rPr>
              <a:t>);</a:t>
            </a:r>
          </a:p>
          <a:p>
            <a:pPr>
              <a:spcBef>
                <a:spcPts val="0"/>
              </a:spcBef>
              <a:buNone/>
            </a:pPr>
            <a:r>
              <a:rPr lang="en-US" sz="2400" b="1" dirty="0">
                <a:latin typeface="Courier New" pitchFamily="49" charset="0"/>
                <a:cs typeface="Courier New" pitchFamily="49" charset="0"/>
              </a:rPr>
              <a:t>    </a:t>
            </a:r>
            <a:r>
              <a:rPr lang="en-US" sz="2400" b="1" dirty="0" smtClean="0">
                <a:latin typeface="Courier New" pitchFamily="49" charset="0"/>
                <a:cs typeface="Courier New" pitchFamily="49" charset="0"/>
              </a:rPr>
              <a:t>if(</a:t>
            </a:r>
            <a:r>
              <a:rPr lang="en-US" sz="2400" b="1" dirty="0" err="1" smtClean="0">
                <a:latin typeface="Courier New" pitchFamily="49" charset="0"/>
                <a:cs typeface="Courier New" pitchFamily="49" charset="0"/>
              </a:rPr>
              <a:t>Eg</a:t>
            </a:r>
            <a:r>
              <a:rPr lang="en-US" sz="2400" b="1" dirty="0" smtClean="0">
                <a:latin typeface="Courier New" pitchFamily="49" charset="0"/>
                <a:cs typeface="Courier New" pitchFamily="49" charset="0"/>
              </a:rPr>
              <a:t>&lt;=(Ego+c1*alpha*</a:t>
            </a:r>
            <a:r>
              <a:rPr lang="en-US" sz="2400" b="1" dirty="0" err="1" smtClean="0">
                <a:latin typeface="Courier New" pitchFamily="49" charset="0"/>
                <a:cs typeface="Courier New" pitchFamily="49" charset="0"/>
              </a:rPr>
              <a:t>np.matmul</a:t>
            </a:r>
            <a:r>
              <a:rPr lang="en-US" sz="2400" b="1" dirty="0" smtClean="0">
                <a:latin typeface="Courier New" pitchFamily="49" charset="0"/>
                <a:cs typeface="Courier New" pitchFamily="49" charset="0"/>
              </a:rPr>
              <a:t>(</a:t>
            </a:r>
            <a:r>
              <a:rPr lang="en-US" sz="2400" b="1" dirty="0" err="1" smtClean="0">
                <a:latin typeface="Courier New" pitchFamily="49" charset="0"/>
                <a:cs typeface="Courier New" pitchFamily="49" charset="0"/>
              </a:rPr>
              <a:t>v.T,dEdmo</a:t>
            </a:r>
            <a:r>
              <a:rPr lang="en-US" sz="2400" b="1" dirty="0" smtClean="0">
                <a:latin typeface="Courier New" pitchFamily="49" charset="0"/>
                <a:cs typeface="Courier New" pitchFamily="49" charset="0"/>
              </a:rPr>
              <a:t>))):</a:t>
            </a:r>
            <a:endParaRPr lang="en-US" sz="2400" b="1" dirty="0">
              <a:latin typeface="Courier New" pitchFamily="49" charset="0"/>
              <a:cs typeface="Courier New" pitchFamily="49" charset="0"/>
            </a:endParaRPr>
          </a:p>
          <a:p>
            <a:pPr>
              <a:spcBef>
                <a:spcPts val="0"/>
              </a:spcBef>
              <a:buNone/>
            </a:pPr>
            <a:r>
              <a:rPr lang="en-US" sz="2400" b="1" dirty="0">
                <a:latin typeface="Courier New" pitchFamily="49" charset="0"/>
                <a:cs typeface="Courier New" pitchFamily="49" charset="0"/>
              </a:rPr>
              <a:t>            break;</a:t>
            </a:r>
          </a:p>
          <a:p>
            <a:pPr>
              <a:spcBef>
                <a:spcPts val="0"/>
              </a:spcBef>
              <a:buNone/>
            </a:pPr>
            <a:r>
              <a:rPr lang="en-US" sz="2400" b="1" dirty="0">
                <a:latin typeface="Courier New" pitchFamily="49" charset="0"/>
                <a:cs typeface="Courier New" pitchFamily="49" charset="0"/>
              </a:rPr>
              <a:t>    </a:t>
            </a:r>
            <a:r>
              <a:rPr lang="en-US" sz="2400" b="1" dirty="0" smtClean="0">
                <a:latin typeface="Courier New" pitchFamily="49" charset="0"/>
                <a:cs typeface="Courier New" pitchFamily="49" charset="0"/>
              </a:rPr>
              <a:t>alpha </a:t>
            </a:r>
            <a:r>
              <a:rPr lang="en-US" sz="2400" b="1" dirty="0">
                <a:latin typeface="Courier New" pitchFamily="49" charset="0"/>
                <a:cs typeface="Courier New" pitchFamily="49" charset="0"/>
              </a:rPr>
              <a:t>= tau*alpha</a:t>
            </a:r>
            <a:r>
              <a:rPr lang="en-US" sz="2400" b="1" dirty="0" smtClean="0">
                <a:latin typeface="Courier New" pitchFamily="49" charset="0"/>
                <a:cs typeface="Courier New" pitchFamily="49" charset="0"/>
              </a:rPr>
              <a:t>;</a:t>
            </a:r>
            <a:endParaRPr lang="en-US" sz="2400" b="1" dirty="0">
              <a:latin typeface="Courier New" pitchFamily="49" charset="0"/>
              <a:cs typeface="Courier New" pitchFamily="49" charset="0"/>
            </a:endParaRPr>
          </a:p>
        </p:txBody>
      </p:sp>
    </p:spTree>
    <p:extLst>
      <p:ext uri="{BB962C8B-B14F-4D97-AF65-F5344CB8AC3E}">
        <p14:creationId xmlns:p14="http://schemas.microsoft.com/office/powerpoint/2010/main" val="319100067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38100" y="161925"/>
            <a:ext cx="9144000" cy="6696075"/>
          </a:xfrm>
        </p:spPr>
        <p:txBody>
          <a:bodyPr>
            <a:noAutofit/>
          </a:bodyPr>
          <a:lstStyle/>
          <a:p>
            <a:pPr>
              <a:spcBef>
                <a:spcPts val="0"/>
              </a:spcBef>
              <a:buNone/>
            </a:pPr>
            <a:r>
              <a:rPr lang="en-US" sz="2400" b="1" dirty="0" smtClean="0">
                <a:latin typeface="Courier New" pitchFamily="49" charset="0"/>
                <a:cs typeface="Courier New" pitchFamily="49" charset="0"/>
              </a:rPr>
              <a:t>    # </a:t>
            </a:r>
            <a:r>
              <a:rPr lang="en-US" sz="2400" b="1" dirty="0">
                <a:latin typeface="Courier New" pitchFamily="49" charset="0"/>
                <a:cs typeface="Courier New" pitchFamily="49" charset="0"/>
              </a:rPr>
              <a:t>change in solution</a:t>
            </a:r>
          </a:p>
          <a:p>
            <a:pPr>
              <a:spcBef>
                <a:spcPts val="0"/>
              </a:spcBef>
              <a:buNone/>
            </a:pPr>
            <a:r>
              <a:rPr lang="en-US" sz="2400" b="1" dirty="0">
                <a:latin typeface="Courier New" pitchFamily="49" charset="0"/>
                <a:cs typeface="Courier New" pitchFamily="49" charset="0"/>
              </a:rPr>
              <a:t>    </a:t>
            </a:r>
            <a:r>
              <a:rPr lang="en-US" sz="2400" b="1" dirty="0" err="1">
                <a:latin typeface="Courier New" pitchFamily="49" charset="0"/>
                <a:cs typeface="Courier New" pitchFamily="49" charset="0"/>
              </a:rPr>
              <a:t>Dmg</a:t>
            </a:r>
            <a:r>
              <a:rPr lang="en-US" sz="2400" b="1" dirty="0">
                <a:latin typeface="Courier New" pitchFamily="49" charset="0"/>
                <a:cs typeface="Courier New" pitchFamily="49" charset="0"/>
              </a:rPr>
              <a:t> = </a:t>
            </a:r>
            <a:r>
              <a:rPr lang="en-US" sz="2400" b="1" dirty="0" err="1">
                <a:latin typeface="Courier New" pitchFamily="49" charset="0"/>
                <a:cs typeface="Courier New" pitchFamily="49" charset="0"/>
              </a:rPr>
              <a:t>sqrt</a:t>
            </a:r>
            <a:r>
              <a:rPr lang="en-US" sz="2400" b="1" dirty="0">
                <a:latin typeface="Courier New" pitchFamily="49" charset="0"/>
                <a:cs typeface="Courier New" pitchFamily="49" charset="0"/>
              </a:rPr>
              <a:t>(</a:t>
            </a:r>
            <a:r>
              <a:rPr lang="en-US" sz="2400" b="1" dirty="0" err="1">
                <a:latin typeface="Courier New" pitchFamily="49" charset="0"/>
                <a:cs typeface="Courier New" pitchFamily="49" charset="0"/>
              </a:rPr>
              <a:t>np.matmul</a:t>
            </a:r>
            <a:r>
              <a:rPr lang="en-US" sz="2400" b="1" dirty="0">
                <a:latin typeface="Courier New" pitchFamily="49" charset="0"/>
                <a:cs typeface="Courier New" pitchFamily="49" charset="0"/>
              </a:rPr>
              <a:t>((mg-</a:t>
            </a:r>
            <a:r>
              <a:rPr lang="en-US" sz="2400" b="1" dirty="0" err="1">
                <a:latin typeface="Courier New" pitchFamily="49" charset="0"/>
                <a:cs typeface="Courier New" pitchFamily="49" charset="0"/>
              </a:rPr>
              <a:t>mgo</a:t>
            </a:r>
            <a:r>
              <a:rPr lang="en-US" sz="2400" b="1" dirty="0">
                <a:latin typeface="Courier New" pitchFamily="49" charset="0"/>
                <a:cs typeface="Courier New" pitchFamily="49" charset="0"/>
              </a:rPr>
              <a:t>).T,(mg-</a:t>
            </a:r>
            <a:r>
              <a:rPr lang="en-US" sz="2400" b="1" dirty="0" err="1">
                <a:latin typeface="Courier New" pitchFamily="49" charset="0"/>
                <a:cs typeface="Courier New" pitchFamily="49" charset="0"/>
              </a:rPr>
              <a:t>mgo</a:t>
            </a:r>
            <a:r>
              <a:rPr lang="en-US" sz="2400" b="1" dirty="0">
                <a:latin typeface="Courier New" pitchFamily="49" charset="0"/>
                <a:cs typeface="Courier New" pitchFamily="49" charset="0"/>
              </a:rPr>
              <a:t>)));</a:t>
            </a:r>
          </a:p>
          <a:p>
            <a:pPr>
              <a:spcBef>
                <a:spcPts val="0"/>
              </a:spcBef>
              <a:buNone/>
            </a:pPr>
            <a:r>
              <a:rPr lang="en-US" sz="2400" b="1" dirty="0">
                <a:latin typeface="Courier New" pitchFamily="49" charset="0"/>
                <a:cs typeface="Courier New" pitchFamily="49" charset="0"/>
              </a:rPr>
              <a:t>    </a:t>
            </a:r>
          </a:p>
          <a:p>
            <a:pPr>
              <a:spcBef>
                <a:spcPts val="0"/>
              </a:spcBef>
              <a:buNone/>
            </a:pPr>
            <a:r>
              <a:rPr lang="en-US" sz="2400" b="1" dirty="0">
                <a:latin typeface="Courier New" pitchFamily="49" charset="0"/>
                <a:cs typeface="Courier New" pitchFamily="49" charset="0"/>
              </a:rPr>
              <a:t>    # update</a:t>
            </a:r>
          </a:p>
          <a:p>
            <a:pPr>
              <a:spcBef>
                <a:spcPts val="0"/>
              </a:spcBef>
              <a:buNone/>
            </a:pPr>
            <a:r>
              <a:rPr lang="en-US" sz="2400" b="1" dirty="0">
                <a:latin typeface="Courier New" pitchFamily="49" charset="0"/>
                <a:cs typeface="Courier New" pitchFamily="49" charset="0"/>
              </a:rPr>
              <a:t>    </a:t>
            </a:r>
            <a:r>
              <a:rPr lang="en-US" sz="2400" b="1" dirty="0" err="1">
                <a:latin typeface="Courier New" pitchFamily="49" charset="0"/>
                <a:cs typeface="Courier New" pitchFamily="49" charset="0"/>
              </a:rPr>
              <a:t>mgo</a:t>
            </a:r>
            <a:r>
              <a:rPr lang="en-US" sz="2400" b="1" dirty="0">
                <a:latin typeface="Courier New" pitchFamily="49" charset="0"/>
                <a:cs typeface="Courier New" pitchFamily="49" charset="0"/>
              </a:rPr>
              <a:t>=mg;</a:t>
            </a:r>
          </a:p>
          <a:p>
            <a:pPr>
              <a:spcBef>
                <a:spcPts val="0"/>
              </a:spcBef>
              <a:buNone/>
            </a:pPr>
            <a:r>
              <a:rPr lang="en-US" sz="2400" b="1" dirty="0">
                <a:latin typeface="Courier New" pitchFamily="49" charset="0"/>
                <a:cs typeface="Courier New" pitchFamily="49" charset="0"/>
              </a:rPr>
              <a:t>    </a:t>
            </a:r>
            <a:r>
              <a:rPr lang="en-US" sz="2400" b="1" dirty="0" err="1">
                <a:latin typeface="Courier New" pitchFamily="49" charset="0"/>
                <a:cs typeface="Courier New" pitchFamily="49" charset="0"/>
              </a:rPr>
              <a:t>ygo</a:t>
            </a:r>
            <a:r>
              <a:rPr lang="en-US" sz="2400" b="1" dirty="0">
                <a:latin typeface="Courier New" pitchFamily="49" charset="0"/>
                <a:cs typeface="Courier New" pitchFamily="49" charset="0"/>
              </a:rPr>
              <a:t> = </a:t>
            </a:r>
            <a:r>
              <a:rPr lang="en-US" sz="2400" b="1" dirty="0" err="1">
                <a:latin typeface="Courier New" pitchFamily="49" charset="0"/>
                <a:cs typeface="Courier New" pitchFamily="49" charset="0"/>
              </a:rPr>
              <a:t>yg</a:t>
            </a:r>
            <a:r>
              <a:rPr lang="en-US" sz="2400" b="1" dirty="0">
                <a:latin typeface="Courier New" pitchFamily="49" charset="0"/>
                <a:cs typeface="Courier New" pitchFamily="49" charset="0"/>
              </a:rPr>
              <a:t>;</a:t>
            </a:r>
          </a:p>
          <a:p>
            <a:pPr>
              <a:spcBef>
                <a:spcPts val="0"/>
              </a:spcBef>
              <a:buNone/>
            </a:pPr>
            <a:r>
              <a:rPr lang="en-US" sz="2400" b="1" dirty="0">
                <a:latin typeface="Courier New" pitchFamily="49" charset="0"/>
                <a:cs typeface="Courier New" pitchFamily="49" charset="0"/>
              </a:rPr>
              <a:t>    Ego = </a:t>
            </a:r>
            <a:r>
              <a:rPr lang="en-US" sz="2400" b="1" dirty="0" err="1">
                <a:latin typeface="Courier New" pitchFamily="49" charset="0"/>
                <a:cs typeface="Courier New" pitchFamily="49" charset="0"/>
              </a:rPr>
              <a:t>Eg</a:t>
            </a:r>
            <a:r>
              <a:rPr lang="en-US" sz="2400" b="1" dirty="0">
                <a:latin typeface="Courier New" pitchFamily="49" charset="0"/>
                <a:cs typeface="Courier New" pitchFamily="49" charset="0"/>
              </a:rPr>
              <a:t>;</a:t>
            </a:r>
          </a:p>
          <a:p>
            <a:pPr>
              <a:spcBef>
                <a:spcPts val="0"/>
              </a:spcBef>
              <a:buNone/>
            </a:pPr>
            <a:r>
              <a:rPr lang="en-US" sz="2400" b="1" dirty="0">
                <a:latin typeface="Courier New" pitchFamily="49" charset="0"/>
                <a:cs typeface="Courier New" pitchFamily="49" charset="0"/>
              </a:rPr>
              <a:t>    </a:t>
            </a:r>
            <a:r>
              <a:rPr lang="en-US" sz="2400" b="1" dirty="0" err="1">
                <a:latin typeface="Courier New" pitchFamily="49" charset="0"/>
                <a:cs typeface="Courier New" pitchFamily="49" charset="0"/>
              </a:rPr>
              <a:t>dydmo</a:t>
            </a:r>
            <a:r>
              <a:rPr lang="en-US" sz="2400" b="1" dirty="0">
                <a:latin typeface="Courier New" pitchFamily="49" charset="0"/>
                <a:cs typeface="Courier New" pitchFamily="49" charset="0"/>
              </a:rPr>
              <a:t> = </a:t>
            </a:r>
            <a:r>
              <a:rPr lang="en-US" sz="2400" b="1" dirty="0" err="1">
                <a:latin typeface="Courier New" pitchFamily="49" charset="0"/>
                <a:cs typeface="Courier New" pitchFamily="49" charset="0"/>
              </a:rPr>
              <a:t>dydm</a:t>
            </a:r>
            <a:r>
              <a:rPr lang="en-US" sz="2400" b="1" dirty="0">
                <a:latin typeface="Courier New" pitchFamily="49" charset="0"/>
                <a:cs typeface="Courier New" pitchFamily="49" charset="0"/>
              </a:rPr>
              <a:t>;</a:t>
            </a:r>
          </a:p>
          <a:p>
            <a:pPr>
              <a:spcBef>
                <a:spcPts val="0"/>
              </a:spcBef>
              <a:buNone/>
            </a:pPr>
            <a:r>
              <a:rPr lang="en-US" sz="2400" b="1" dirty="0">
                <a:latin typeface="Courier New" pitchFamily="49" charset="0"/>
                <a:cs typeface="Courier New" pitchFamily="49" charset="0"/>
              </a:rPr>
              <a:t>    </a:t>
            </a:r>
            <a:r>
              <a:rPr lang="en-US" sz="2400" b="1" dirty="0" err="1">
                <a:latin typeface="Courier New" pitchFamily="49" charset="0"/>
                <a:cs typeface="Courier New" pitchFamily="49" charset="0"/>
              </a:rPr>
              <a:t>dEdmo</a:t>
            </a:r>
            <a:r>
              <a:rPr lang="en-US" sz="2400" b="1" dirty="0">
                <a:latin typeface="Courier New" pitchFamily="49" charset="0"/>
                <a:cs typeface="Courier New" pitchFamily="49" charset="0"/>
              </a:rPr>
              <a:t> = </a:t>
            </a:r>
            <a:r>
              <a:rPr lang="en-US" sz="2400" b="1" dirty="0" err="1">
                <a:latin typeface="Courier New" pitchFamily="49" charset="0"/>
                <a:cs typeface="Courier New" pitchFamily="49" charset="0"/>
              </a:rPr>
              <a:t>dEdm</a:t>
            </a:r>
            <a:r>
              <a:rPr lang="en-US" sz="2400" b="1" dirty="0">
                <a:latin typeface="Courier New" pitchFamily="49" charset="0"/>
                <a:cs typeface="Courier New" pitchFamily="49" charset="0"/>
              </a:rPr>
              <a:t>;</a:t>
            </a:r>
          </a:p>
          <a:p>
            <a:pPr>
              <a:spcBef>
                <a:spcPts val="0"/>
              </a:spcBef>
              <a:buNone/>
            </a:pPr>
            <a:r>
              <a:rPr lang="en-US" sz="2400" b="1" dirty="0">
                <a:latin typeface="Courier New" pitchFamily="49" charset="0"/>
                <a:cs typeface="Courier New" pitchFamily="49" charset="0"/>
              </a:rPr>
              <a:t>    </a:t>
            </a:r>
          </a:p>
          <a:p>
            <a:pPr>
              <a:spcBef>
                <a:spcPts val="0"/>
              </a:spcBef>
              <a:buNone/>
            </a:pPr>
            <a:r>
              <a:rPr lang="en-US" sz="2400" b="1" dirty="0">
                <a:latin typeface="Courier New" pitchFamily="49" charset="0"/>
                <a:cs typeface="Courier New" pitchFamily="49" charset="0"/>
              </a:rPr>
              <a:t>    # terminate iterations when change small</a:t>
            </a:r>
          </a:p>
          <a:p>
            <a:pPr>
              <a:spcBef>
                <a:spcPts val="0"/>
              </a:spcBef>
              <a:buNone/>
            </a:pPr>
            <a:r>
              <a:rPr lang="en-US" sz="2400" b="1" dirty="0">
                <a:latin typeface="Courier New" pitchFamily="49" charset="0"/>
                <a:cs typeface="Courier New" pitchFamily="49" charset="0"/>
              </a:rPr>
              <a:t>    if( </a:t>
            </a:r>
            <a:r>
              <a:rPr lang="en-US" sz="2400" b="1" dirty="0" err="1">
                <a:latin typeface="Courier New" pitchFamily="49" charset="0"/>
                <a:cs typeface="Courier New" pitchFamily="49" charset="0"/>
              </a:rPr>
              <a:t>Dmg</a:t>
            </a:r>
            <a:r>
              <a:rPr lang="en-US" sz="2400" b="1" dirty="0">
                <a:latin typeface="Courier New" pitchFamily="49" charset="0"/>
                <a:cs typeface="Courier New" pitchFamily="49" charset="0"/>
              </a:rPr>
              <a:t> &lt; 1.0e-6 ):</a:t>
            </a:r>
          </a:p>
          <a:p>
            <a:pPr>
              <a:spcBef>
                <a:spcPts val="0"/>
              </a:spcBef>
              <a:buNone/>
            </a:pPr>
            <a:r>
              <a:rPr lang="en-US" sz="2400" b="1" dirty="0">
                <a:latin typeface="Courier New" pitchFamily="49" charset="0"/>
                <a:cs typeface="Courier New" pitchFamily="49" charset="0"/>
              </a:rPr>
              <a:t>        break</a:t>
            </a:r>
            <a:r>
              <a:rPr lang="en-US" sz="2400" b="1" dirty="0" smtClean="0">
                <a:latin typeface="Courier New" pitchFamily="49" charset="0"/>
                <a:cs typeface="Courier New" pitchFamily="49" charset="0"/>
              </a:rPr>
              <a:t>;</a:t>
            </a:r>
          </a:p>
          <a:p>
            <a:pPr>
              <a:spcBef>
                <a:spcPts val="0"/>
              </a:spcBef>
              <a:buNone/>
            </a:pPr>
            <a:endParaRPr lang="en-US" sz="2400" b="1" dirty="0">
              <a:latin typeface="Courier New" pitchFamily="49" charset="0"/>
              <a:cs typeface="Courier New" pitchFamily="49" charset="0"/>
            </a:endParaRPr>
          </a:p>
          <a:p>
            <a:pPr>
              <a:spcBef>
                <a:spcPts val="0"/>
              </a:spcBef>
              <a:buNone/>
            </a:pPr>
            <a:r>
              <a:rPr lang="en-US" sz="2400" b="1" dirty="0" err="1">
                <a:latin typeface="Courier New" pitchFamily="49" charset="0"/>
                <a:cs typeface="Courier New" pitchFamily="49" charset="0"/>
              </a:rPr>
              <a:t>mest</a:t>
            </a:r>
            <a:r>
              <a:rPr lang="en-US" sz="2400" b="1" dirty="0">
                <a:latin typeface="Courier New" pitchFamily="49" charset="0"/>
                <a:cs typeface="Courier New" pitchFamily="49" charset="0"/>
              </a:rPr>
              <a:t> = mg0;</a:t>
            </a:r>
          </a:p>
          <a:p>
            <a:pPr>
              <a:spcBef>
                <a:spcPts val="0"/>
              </a:spcBef>
              <a:buNone/>
            </a:pPr>
            <a:endParaRPr lang="en-US" sz="2400" b="1" dirty="0">
              <a:latin typeface="Courier New" pitchFamily="49" charset="0"/>
              <a:cs typeface="Courier New" pitchFamily="49" charset="0"/>
            </a:endParaRPr>
          </a:p>
        </p:txBody>
      </p:sp>
    </p:spTree>
    <p:extLst>
      <p:ext uri="{BB962C8B-B14F-4D97-AF65-F5344CB8AC3E}">
        <p14:creationId xmlns:p14="http://schemas.microsoft.com/office/powerpoint/2010/main" val="38309078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8229600" cy="1143000"/>
          </a:xfrm>
        </p:spPr>
        <p:txBody>
          <a:bodyPr>
            <a:normAutofit fontScale="90000"/>
          </a:bodyPr>
          <a:lstStyle/>
          <a:p>
            <a:r>
              <a:rPr lang="en-US" dirty="0" smtClean="0">
                <a:latin typeface="Times New Roman" pitchFamily="18" charset="0"/>
                <a:ea typeface="Cambria Math" pitchFamily="18" charset="0"/>
                <a:cs typeface="Times New Roman" pitchFamily="18" charset="0"/>
              </a:rPr>
              <a:t>often, the convergence is reasonably rapid</a:t>
            </a:r>
            <a:endParaRPr lang="en-US" dirty="0">
              <a:latin typeface="Times New Roman" pitchFamily="18" charset="0"/>
              <a:ea typeface="Cambria Math" pitchFamily="18" charset="0"/>
              <a:cs typeface="Times New Roman" pitchFamily="18"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8229600" cy="1143000"/>
          </a:xfrm>
        </p:spPr>
        <p:txBody>
          <a:bodyPr>
            <a:normAutofit fontScale="90000"/>
          </a:bodyPr>
          <a:lstStyle/>
          <a:p>
            <a:r>
              <a:rPr lang="en-US" dirty="0" smtClean="0">
                <a:latin typeface="Times New Roman" pitchFamily="18" charset="0"/>
                <a:ea typeface="Cambria Math" pitchFamily="18" charset="0"/>
                <a:cs typeface="Times New Roman" pitchFamily="18" charset="0"/>
              </a:rPr>
              <a:t>often, the convergence is reasonably rapid</a:t>
            </a:r>
            <a:endParaRPr lang="en-US" dirty="0">
              <a:latin typeface="Times New Roman" pitchFamily="18" charset="0"/>
              <a:ea typeface="Cambria Math" pitchFamily="18" charset="0"/>
              <a:cs typeface="Times New Roman" pitchFamily="18" charset="0"/>
            </a:endParaRPr>
          </a:p>
        </p:txBody>
      </p:sp>
      <p:sp>
        <p:nvSpPr>
          <p:cNvPr id="3" name="Content Placeholder 2"/>
          <p:cNvSpPr>
            <a:spLocks noGrp="1"/>
          </p:cNvSpPr>
          <p:nvPr>
            <p:ph idx="1"/>
          </p:nvPr>
        </p:nvSpPr>
        <p:spPr>
          <a:xfrm>
            <a:off x="0" y="4343400"/>
            <a:ext cx="9144000" cy="1371600"/>
          </a:xfrm>
        </p:spPr>
        <p:txBody>
          <a:bodyPr/>
          <a:lstStyle/>
          <a:p>
            <a:pPr algn="ctr">
              <a:buNone/>
            </a:pPr>
            <a:r>
              <a:rPr lang="en-US" dirty="0" smtClean="0">
                <a:solidFill>
                  <a:srgbClr val="FF0000"/>
                </a:solidFill>
                <a:latin typeface="Times New Roman" pitchFamily="18" charset="0"/>
                <a:cs typeface="Times New Roman" pitchFamily="18" charset="0"/>
              </a:rPr>
              <a:t>exception</a:t>
            </a:r>
          </a:p>
          <a:p>
            <a:pPr algn="ctr">
              <a:buNone/>
            </a:pPr>
            <a:r>
              <a:rPr lang="en-US" dirty="0" smtClean="0">
                <a:solidFill>
                  <a:srgbClr val="FF0000"/>
                </a:solidFill>
                <a:latin typeface="Times New Roman" pitchFamily="18" charset="0"/>
                <a:cs typeface="Times New Roman" pitchFamily="18" charset="0"/>
              </a:rPr>
              <a:t>when the minimum is in along a long shallow valley</a:t>
            </a:r>
            <a:endParaRPr lang="en-US" dirty="0">
              <a:solidFill>
                <a:srgbClr val="FF0000"/>
              </a:solidFill>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6477000"/>
          </a:xfrm>
        </p:spPr>
        <p:txBody>
          <a:bodyPr>
            <a:normAutofit/>
          </a:bodyPr>
          <a:lstStyle/>
          <a:p>
            <a:pPr lvl="0">
              <a:defRPr/>
            </a:pPr>
            <a:r>
              <a:rPr lang="en-US" dirty="0" smtClean="0">
                <a:latin typeface="Times New Roman" pitchFamily="18" charset="0"/>
                <a:cs typeface="Times New Roman" pitchFamily="18" charset="0"/>
              </a:rPr>
              <a:t>Newton’s Method</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start with a guess </a:t>
            </a:r>
            <a:r>
              <a:rPr lang="en-US" sz="3600" b="1" dirty="0" smtClean="0">
                <a:latin typeface="Cambria Math" pitchFamily="18" charset="0"/>
                <a:ea typeface="Cambria Math" pitchFamily="18" charset="0"/>
                <a:cs typeface="Times New Roman" pitchFamily="18" charset="0"/>
              </a:rPr>
              <a:t>m</a:t>
            </a:r>
            <a:r>
              <a:rPr lang="en-US" sz="3600" baseline="30000" dirty="0" smtClean="0">
                <a:latin typeface="Cambria Math" pitchFamily="18" charset="0"/>
                <a:ea typeface="Cambria Math" pitchFamily="18" charset="0"/>
                <a:cs typeface="Times New Roman" pitchFamily="18" charset="0"/>
              </a:rPr>
              <a:t>(p)</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near </a:t>
            </a:r>
            <a:r>
              <a:rPr lang="en-US" sz="3600" b="1" dirty="0" smtClean="0">
                <a:latin typeface="Cambria Math" pitchFamily="18" charset="0"/>
                <a:ea typeface="Cambria Math" pitchFamily="18" charset="0"/>
                <a:cs typeface="Times New Roman" pitchFamily="18" charset="0"/>
              </a:rPr>
              <a:t>m</a:t>
            </a:r>
            <a:r>
              <a:rPr lang="en-US" sz="3600" baseline="30000" dirty="0" smtClean="0">
                <a:latin typeface="Cambria Math" pitchFamily="18" charset="0"/>
                <a:ea typeface="Cambria Math" pitchFamily="18" charset="0"/>
                <a:cs typeface="Times New Roman" pitchFamily="18" charset="0"/>
              </a:rPr>
              <a:t>(p) </a:t>
            </a:r>
            <a:r>
              <a:rPr lang="en-US" sz="3600" dirty="0" smtClean="0">
                <a:latin typeface="Times New Roman" pitchFamily="18" charset="0"/>
                <a:cs typeface="Times New Roman" pitchFamily="18" charset="0"/>
              </a:rPr>
              <a:t>, approximate </a:t>
            </a:r>
            <a:r>
              <a:rPr lang="en-US" sz="3600" i="1" dirty="0" smtClean="0">
                <a:latin typeface="Cambria Math" pitchFamily="18" charset="0"/>
                <a:ea typeface="Cambria Math" pitchFamily="18" charset="0"/>
                <a:cs typeface="Times New Roman" pitchFamily="18" charset="0"/>
              </a:rPr>
              <a:t>E</a:t>
            </a:r>
            <a:r>
              <a:rPr lang="en-US" sz="3600" dirty="0" smtClean="0">
                <a:latin typeface="Cambria Math" pitchFamily="18" charset="0"/>
                <a:ea typeface="Cambria Math" pitchFamily="18" charset="0"/>
                <a:cs typeface="Times New Roman" pitchFamily="18" charset="0"/>
              </a:rPr>
              <a:t>(</a:t>
            </a:r>
            <a:r>
              <a:rPr lang="en-US" sz="3600" b="1" dirty="0" smtClean="0">
                <a:latin typeface="Cambria Math" pitchFamily="18" charset="0"/>
                <a:ea typeface="Cambria Math" pitchFamily="18" charset="0"/>
                <a:cs typeface="Times New Roman" pitchFamily="18" charset="0"/>
              </a:rPr>
              <a:t>m</a:t>
            </a:r>
            <a:r>
              <a:rPr lang="en-US" sz="3600" dirty="0" smtClean="0">
                <a:latin typeface="Cambria Math" pitchFamily="18" charset="0"/>
                <a:ea typeface="Cambria Math" pitchFamily="18" charset="0"/>
                <a:cs typeface="Times New Roman" pitchFamily="18" charset="0"/>
              </a:rPr>
              <a:t>)</a:t>
            </a:r>
            <a:r>
              <a:rPr lang="en-US" sz="3600" dirty="0" smtClean="0">
                <a:latin typeface="Times New Roman" pitchFamily="18" charset="0"/>
                <a:cs typeface="Times New Roman" pitchFamily="18" charset="0"/>
              </a:rPr>
              <a:t> as a parabola and find its minimum</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set new guess to this value and iterate</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3" cstate="print"/>
          <a:srcRect l="12451" t="5530" r="8693" b="10256"/>
          <a:stretch>
            <a:fillRect/>
          </a:stretch>
        </p:blipFill>
        <p:spPr bwMode="auto">
          <a:xfrm>
            <a:off x="2023111" y="1153181"/>
            <a:ext cx="5175871" cy="4148128"/>
          </a:xfrm>
          <a:prstGeom prst="rect">
            <a:avLst/>
          </a:prstGeom>
          <a:noFill/>
          <a:ln w="9525">
            <a:noFill/>
            <a:miter lim="800000"/>
            <a:headEnd/>
            <a:tailEnd/>
          </a:ln>
          <a:effectLst/>
        </p:spPr>
      </p:pic>
      <p:grpSp>
        <p:nvGrpSpPr>
          <p:cNvPr id="15" name="Group 14"/>
          <p:cNvGrpSpPr>
            <a:grpSpLocks noChangeAspect="1"/>
          </p:cNvGrpSpPr>
          <p:nvPr/>
        </p:nvGrpSpPr>
        <p:grpSpPr>
          <a:xfrm>
            <a:off x="880110" y="3362981"/>
            <a:ext cx="7120890" cy="2656819"/>
            <a:chOff x="1532792" y="2479431"/>
            <a:chExt cx="5477608" cy="2043707"/>
          </a:xfrm>
        </p:grpSpPr>
        <p:sp>
          <p:nvSpPr>
            <p:cNvPr id="6" name="TextBox 5"/>
            <p:cNvSpPr txBox="1"/>
            <p:nvPr/>
          </p:nvSpPr>
          <p:spPr>
            <a:xfrm>
              <a:off x="3642946" y="4120661"/>
              <a:ext cx="811823" cy="402477"/>
            </a:xfrm>
            <a:prstGeom prst="rect">
              <a:avLst/>
            </a:prstGeom>
            <a:noFill/>
          </p:spPr>
          <p:txBody>
            <a:bodyPr wrap="square" rtlCol="0">
              <a:spAutoFit/>
            </a:bodyPr>
            <a:lstStyle/>
            <a:p>
              <a:r>
                <a:rPr lang="en-US" sz="2800" i="1" dirty="0" err="1" smtClean="0">
                  <a:latin typeface="Cambria Math" pitchFamily="18" charset="0"/>
                  <a:ea typeface="Cambria Math" pitchFamily="18" charset="0"/>
                  <a:cs typeface="Times New Roman" pitchFamily="18" charset="0"/>
                </a:rPr>
                <a:t>m</a:t>
              </a:r>
              <a:r>
                <a:rPr lang="en-US" sz="2800" i="1" baseline="-25000" dirty="0" err="1" smtClean="0">
                  <a:latin typeface="Cambria Math" pitchFamily="18" charset="0"/>
                  <a:ea typeface="Cambria Math" pitchFamily="18" charset="0"/>
                  <a:cs typeface="Times New Roman" pitchFamily="18" charset="0"/>
                </a:rPr>
                <a:t>n</a:t>
              </a:r>
              <a:r>
                <a:rPr lang="en-US" sz="2800" i="1" baseline="30000" dirty="0" err="1" smtClean="0">
                  <a:latin typeface="Cambria Math" pitchFamily="18" charset="0"/>
                  <a:ea typeface="Cambria Math" pitchFamily="18" charset="0"/>
                  <a:cs typeface="Times New Roman" pitchFamily="18" charset="0"/>
                </a:rPr>
                <a:t>est</a:t>
              </a:r>
              <a:endParaRPr lang="en-US" sz="2800" dirty="0">
                <a:latin typeface="Cambria Math" pitchFamily="18" charset="0"/>
                <a:ea typeface="Cambria Math" pitchFamily="18" charset="0"/>
                <a:cs typeface="Times New Roman" pitchFamily="18" charset="0"/>
              </a:endParaRPr>
            </a:p>
          </p:txBody>
        </p:sp>
        <p:sp>
          <p:nvSpPr>
            <p:cNvPr id="7" name="TextBox 6"/>
            <p:cNvSpPr txBox="1"/>
            <p:nvPr/>
          </p:nvSpPr>
          <p:spPr>
            <a:xfrm>
              <a:off x="5029200" y="4057650"/>
              <a:ext cx="1016977" cy="402477"/>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m</a:t>
              </a:r>
              <a:r>
                <a:rPr lang="en-US" sz="2800" i="1" baseline="-25000" dirty="0" smtClean="0">
                  <a:latin typeface="Cambria Math" pitchFamily="18" charset="0"/>
                  <a:ea typeface="Cambria Math" pitchFamily="18" charset="0"/>
                  <a:cs typeface="Times New Roman" pitchFamily="18" charset="0"/>
                </a:rPr>
                <a:t>n+1</a:t>
              </a:r>
              <a:r>
                <a:rPr lang="en-US" sz="2800" i="1" baseline="30000" dirty="0" smtClean="0">
                  <a:latin typeface="Cambria Math" pitchFamily="18" charset="0"/>
                  <a:ea typeface="Cambria Math" pitchFamily="18" charset="0"/>
                  <a:cs typeface="Times New Roman" pitchFamily="18" charset="0"/>
                </a:rPr>
                <a:t>est</a:t>
              </a:r>
              <a:endParaRPr lang="en-US" sz="2800" dirty="0">
                <a:latin typeface="Cambria Math" pitchFamily="18" charset="0"/>
                <a:ea typeface="Cambria Math" pitchFamily="18" charset="0"/>
                <a:cs typeface="Times New Roman" pitchFamily="18" charset="0"/>
              </a:endParaRPr>
            </a:p>
          </p:txBody>
        </p:sp>
        <p:sp>
          <p:nvSpPr>
            <p:cNvPr id="8" name="TextBox 7"/>
            <p:cNvSpPr txBox="1"/>
            <p:nvPr/>
          </p:nvSpPr>
          <p:spPr>
            <a:xfrm>
              <a:off x="4346331" y="4057650"/>
              <a:ext cx="835269" cy="402477"/>
            </a:xfrm>
            <a:prstGeom prst="rect">
              <a:avLst/>
            </a:prstGeom>
            <a:noFill/>
          </p:spPr>
          <p:txBody>
            <a:bodyPr wrap="square" rtlCol="0">
              <a:spAutoFit/>
            </a:bodyPr>
            <a:lstStyle/>
            <a:p>
              <a:r>
                <a:rPr lang="en-US" sz="2800" i="1" dirty="0" err="1" smtClean="0">
                  <a:latin typeface="Cambria Math" pitchFamily="18" charset="0"/>
                  <a:ea typeface="Cambria Math" pitchFamily="18" charset="0"/>
                  <a:cs typeface="Times New Roman" pitchFamily="18" charset="0"/>
                </a:rPr>
                <a:t>m</a:t>
              </a:r>
              <a:r>
                <a:rPr lang="en-US" sz="2800" i="1" baseline="30000" dirty="0" err="1" smtClean="0">
                  <a:latin typeface="Cambria Math" pitchFamily="18" charset="0"/>
                  <a:ea typeface="Cambria Math" pitchFamily="18" charset="0"/>
                  <a:cs typeface="Times New Roman" pitchFamily="18" charset="0"/>
                </a:rPr>
                <a:t>GM</a:t>
              </a:r>
              <a:endParaRPr lang="en-US" sz="2800" baseline="30000" dirty="0">
                <a:latin typeface="Cambria Math" pitchFamily="18" charset="0"/>
                <a:ea typeface="Cambria Math" pitchFamily="18" charset="0"/>
                <a:cs typeface="Times New Roman" pitchFamily="18" charset="0"/>
              </a:endParaRPr>
            </a:p>
          </p:txBody>
        </p:sp>
        <p:sp>
          <p:nvSpPr>
            <p:cNvPr id="9" name="Freeform 8"/>
            <p:cNvSpPr/>
            <p:nvPr/>
          </p:nvSpPr>
          <p:spPr>
            <a:xfrm>
              <a:off x="4298157" y="3955256"/>
              <a:ext cx="150415" cy="157163"/>
            </a:xfrm>
            <a:custGeom>
              <a:avLst/>
              <a:gdLst>
                <a:gd name="connsiteX0" fmla="*/ 0 w 83344"/>
                <a:gd name="connsiteY0" fmla="*/ 90488 h 90488"/>
                <a:gd name="connsiteX1" fmla="*/ 64294 w 83344"/>
                <a:gd name="connsiteY1" fmla="*/ 47625 h 90488"/>
                <a:gd name="connsiteX2" fmla="*/ 83344 w 83344"/>
                <a:gd name="connsiteY2" fmla="*/ 0 h 90488"/>
                <a:gd name="connsiteX0" fmla="*/ 0 w 150415"/>
                <a:gd name="connsiteY0" fmla="*/ 157163 h 157163"/>
                <a:gd name="connsiteX1" fmla="*/ 126206 w 150415"/>
                <a:gd name="connsiteY1" fmla="*/ 47625 h 157163"/>
                <a:gd name="connsiteX2" fmla="*/ 145256 w 150415"/>
                <a:gd name="connsiteY2" fmla="*/ 0 h 157163"/>
              </a:gdLst>
              <a:ahLst/>
              <a:cxnLst>
                <a:cxn ang="0">
                  <a:pos x="connsiteX0" y="connsiteY0"/>
                </a:cxn>
                <a:cxn ang="0">
                  <a:pos x="connsiteX1" y="connsiteY1"/>
                </a:cxn>
                <a:cxn ang="0">
                  <a:pos x="connsiteX2" y="connsiteY2"/>
                </a:cxn>
              </a:cxnLst>
              <a:rect l="l" t="t" r="r" b="b"/>
              <a:pathLst>
                <a:path w="150415" h="157163">
                  <a:moveTo>
                    <a:pt x="0" y="157163"/>
                  </a:moveTo>
                  <a:cubicBezTo>
                    <a:pt x="25201" y="143272"/>
                    <a:pt x="101997" y="73819"/>
                    <a:pt x="126206" y="47625"/>
                  </a:cubicBezTo>
                  <a:cubicBezTo>
                    <a:pt x="150415" y="21431"/>
                    <a:pt x="142676" y="16272"/>
                    <a:pt x="145256" y="0"/>
                  </a:cubicBezTo>
                </a:path>
              </a:pathLst>
            </a:cu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11" name="Freeform 10"/>
            <p:cNvSpPr/>
            <p:nvPr/>
          </p:nvSpPr>
          <p:spPr>
            <a:xfrm>
              <a:off x="4793454" y="3936206"/>
              <a:ext cx="62309" cy="152399"/>
            </a:xfrm>
            <a:custGeom>
              <a:avLst/>
              <a:gdLst>
                <a:gd name="connsiteX0" fmla="*/ 0 w 83344"/>
                <a:gd name="connsiteY0" fmla="*/ 90488 h 90488"/>
                <a:gd name="connsiteX1" fmla="*/ 64294 w 83344"/>
                <a:gd name="connsiteY1" fmla="*/ 47625 h 90488"/>
                <a:gd name="connsiteX2" fmla="*/ 83344 w 83344"/>
                <a:gd name="connsiteY2" fmla="*/ 0 h 90488"/>
                <a:gd name="connsiteX0" fmla="*/ 0 w 150415"/>
                <a:gd name="connsiteY0" fmla="*/ 157163 h 157163"/>
                <a:gd name="connsiteX1" fmla="*/ 126206 w 150415"/>
                <a:gd name="connsiteY1" fmla="*/ 47625 h 157163"/>
                <a:gd name="connsiteX2" fmla="*/ 145256 w 150415"/>
                <a:gd name="connsiteY2" fmla="*/ 0 h 157163"/>
              </a:gdLst>
              <a:ahLst/>
              <a:cxnLst>
                <a:cxn ang="0">
                  <a:pos x="connsiteX0" y="connsiteY0"/>
                </a:cxn>
                <a:cxn ang="0">
                  <a:pos x="connsiteX1" y="connsiteY1"/>
                </a:cxn>
                <a:cxn ang="0">
                  <a:pos x="connsiteX2" y="connsiteY2"/>
                </a:cxn>
              </a:cxnLst>
              <a:rect l="l" t="t" r="r" b="b"/>
              <a:pathLst>
                <a:path w="150415" h="157163">
                  <a:moveTo>
                    <a:pt x="0" y="157163"/>
                  </a:moveTo>
                  <a:cubicBezTo>
                    <a:pt x="25201" y="143272"/>
                    <a:pt x="101997" y="73819"/>
                    <a:pt x="126206" y="47625"/>
                  </a:cubicBezTo>
                  <a:cubicBezTo>
                    <a:pt x="150415" y="21431"/>
                    <a:pt x="142676" y="16272"/>
                    <a:pt x="145256" y="0"/>
                  </a:cubicBezTo>
                </a:path>
              </a:pathLst>
            </a:cu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12" name="Freeform 11"/>
            <p:cNvSpPr/>
            <p:nvPr/>
          </p:nvSpPr>
          <p:spPr>
            <a:xfrm flipH="1">
              <a:off x="4955776" y="3938588"/>
              <a:ext cx="213917" cy="147638"/>
            </a:xfrm>
            <a:custGeom>
              <a:avLst/>
              <a:gdLst>
                <a:gd name="connsiteX0" fmla="*/ 0 w 83344"/>
                <a:gd name="connsiteY0" fmla="*/ 90488 h 90488"/>
                <a:gd name="connsiteX1" fmla="*/ 64294 w 83344"/>
                <a:gd name="connsiteY1" fmla="*/ 47625 h 90488"/>
                <a:gd name="connsiteX2" fmla="*/ 83344 w 83344"/>
                <a:gd name="connsiteY2" fmla="*/ 0 h 90488"/>
                <a:gd name="connsiteX0" fmla="*/ 0 w 150415"/>
                <a:gd name="connsiteY0" fmla="*/ 157163 h 157163"/>
                <a:gd name="connsiteX1" fmla="*/ 126206 w 150415"/>
                <a:gd name="connsiteY1" fmla="*/ 47625 h 157163"/>
                <a:gd name="connsiteX2" fmla="*/ 145256 w 150415"/>
                <a:gd name="connsiteY2" fmla="*/ 0 h 157163"/>
              </a:gdLst>
              <a:ahLst/>
              <a:cxnLst>
                <a:cxn ang="0">
                  <a:pos x="connsiteX0" y="connsiteY0"/>
                </a:cxn>
                <a:cxn ang="0">
                  <a:pos x="connsiteX1" y="connsiteY1"/>
                </a:cxn>
                <a:cxn ang="0">
                  <a:pos x="connsiteX2" y="connsiteY2"/>
                </a:cxn>
              </a:cxnLst>
              <a:rect l="l" t="t" r="r" b="b"/>
              <a:pathLst>
                <a:path w="150415" h="157163">
                  <a:moveTo>
                    <a:pt x="0" y="157163"/>
                  </a:moveTo>
                  <a:cubicBezTo>
                    <a:pt x="25201" y="143272"/>
                    <a:pt x="101997" y="73819"/>
                    <a:pt x="126206" y="47625"/>
                  </a:cubicBezTo>
                  <a:cubicBezTo>
                    <a:pt x="150415" y="21431"/>
                    <a:pt x="142676" y="16272"/>
                    <a:pt x="145256" y="0"/>
                  </a:cubicBezTo>
                </a:path>
              </a:pathLst>
            </a:cu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13" name="TextBox 12"/>
            <p:cNvSpPr txBox="1"/>
            <p:nvPr/>
          </p:nvSpPr>
          <p:spPr>
            <a:xfrm>
              <a:off x="6172200" y="3876675"/>
              <a:ext cx="838200" cy="402477"/>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m</a:t>
              </a:r>
              <a:endParaRPr lang="en-US" sz="2800" dirty="0">
                <a:latin typeface="Cambria Math" pitchFamily="18" charset="0"/>
                <a:ea typeface="Cambria Math" pitchFamily="18" charset="0"/>
                <a:cs typeface="Times New Roman" pitchFamily="18" charset="0"/>
              </a:endParaRPr>
            </a:p>
          </p:txBody>
        </p:sp>
        <p:sp>
          <p:nvSpPr>
            <p:cNvPr id="14" name="TextBox 13"/>
            <p:cNvSpPr txBox="1"/>
            <p:nvPr/>
          </p:nvSpPr>
          <p:spPr>
            <a:xfrm>
              <a:off x="1532792" y="2479431"/>
              <a:ext cx="838200" cy="402477"/>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E(m)</a:t>
              </a:r>
              <a:endParaRPr lang="en-US" sz="2800" dirty="0">
                <a:latin typeface="Cambria Math" pitchFamily="18" charset="0"/>
                <a:ea typeface="Cambria Math" pitchFamily="18" charset="0"/>
                <a:cs typeface="Times New Roman" pitchFamily="18" charset="0"/>
              </a:endParaRPr>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3" cstate="print"/>
          <a:srcRect/>
          <a:stretch>
            <a:fillRect/>
          </a:stretch>
        </p:blipFill>
        <p:spPr bwMode="auto">
          <a:xfrm>
            <a:off x="35169" y="2743200"/>
            <a:ext cx="9108831" cy="2819400"/>
          </a:xfrm>
          <a:prstGeom prst="rect">
            <a:avLst/>
          </a:prstGeom>
          <a:noFill/>
          <a:ln w="9525">
            <a:noFill/>
            <a:miter lim="800000"/>
            <a:headEnd/>
            <a:tailEnd/>
          </a:ln>
        </p:spPr>
      </p:pic>
      <p:sp>
        <p:nvSpPr>
          <p:cNvPr id="5" name="Rectangle 4"/>
          <p:cNvSpPr/>
          <p:nvPr/>
        </p:nvSpPr>
        <p:spPr>
          <a:xfrm>
            <a:off x="7086600" y="4267200"/>
            <a:ext cx="1524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0" y="381000"/>
            <a:ext cx="9144000" cy="1569660"/>
          </a:xfrm>
          <a:prstGeom prst="rect">
            <a:avLst/>
          </a:prstGeom>
          <a:noFill/>
        </p:spPr>
        <p:txBody>
          <a:bodyPr wrap="square" rtlCol="0">
            <a:spAutoFit/>
          </a:bodyPr>
          <a:lstStyle/>
          <a:p>
            <a:pPr algn="ctr"/>
            <a:r>
              <a:rPr lang="en-US" sz="3200" dirty="0" smtClean="0">
                <a:latin typeface="Times New Roman" pitchFamily="18" charset="0"/>
                <a:cs typeface="Times New Roman" pitchFamily="18" charset="0"/>
              </a:rPr>
              <a:t>Taylor Series Approximation for </a:t>
            </a:r>
            <a:r>
              <a:rPr lang="en-US" sz="3200" i="1" dirty="0" smtClean="0">
                <a:latin typeface="Cambria Math" pitchFamily="18" charset="0"/>
                <a:ea typeface="Cambria Math" pitchFamily="18" charset="0"/>
                <a:cs typeface="Times New Roman" pitchFamily="18" charset="0"/>
              </a:rPr>
              <a:t>E</a:t>
            </a:r>
            <a:r>
              <a:rPr lang="en-US" sz="3200" dirty="0" smtClean="0">
                <a:latin typeface="Cambria Math" pitchFamily="18" charset="0"/>
                <a:ea typeface="Cambria Math" pitchFamily="18" charset="0"/>
                <a:cs typeface="Times New Roman" pitchFamily="18" charset="0"/>
              </a:rPr>
              <a:t>(</a:t>
            </a:r>
            <a:r>
              <a:rPr lang="en-US" sz="3200" b="1" dirty="0" smtClean="0">
                <a:latin typeface="Cambria Math" pitchFamily="18" charset="0"/>
                <a:ea typeface="Cambria Math" pitchFamily="18" charset="0"/>
                <a:cs typeface="Times New Roman" pitchFamily="18" charset="0"/>
              </a:rPr>
              <a:t>m</a:t>
            </a:r>
            <a:r>
              <a:rPr lang="en-US" sz="3200" dirty="0" smtClean="0">
                <a:latin typeface="Cambria Math" pitchFamily="18" charset="0"/>
                <a:ea typeface="Cambria Math" pitchFamily="18" charset="0"/>
                <a:cs typeface="Times New Roman" pitchFamily="18" charset="0"/>
              </a:rPr>
              <a:t>)</a:t>
            </a:r>
          </a:p>
          <a:p>
            <a:pPr algn="ctr"/>
            <a:endParaRPr lang="en-US" sz="3200" dirty="0" smtClean="0">
              <a:latin typeface="Times New Roman" pitchFamily="18" charset="0"/>
              <a:cs typeface="Times New Roman" pitchFamily="18" charset="0"/>
            </a:endParaRPr>
          </a:p>
          <a:p>
            <a:pPr algn="ctr"/>
            <a:r>
              <a:rPr lang="en-US" sz="3200" dirty="0" smtClean="0">
                <a:latin typeface="Times New Roman" pitchFamily="18" charset="0"/>
                <a:cs typeface="Times New Roman" pitchFamily="18" charset="0"/>
              </a:rPr>
              <a:t>expand </a:t>
            </a:r>
            <a:r>
              <a:rPr lang="en-US" sz="3200" i="1" dirty="0" smtClean="0">
                <a:latin typeface="Cambria Math" pitchFamily="18" charset="0"/>
                <a:ea typeface="Cambria Math" pitchFamily="18" charset="0"/>
                <a:cs typeface="Times New Roman" pitchFamily="18" charset="0"/>
              </a:rPr>
              <a:t>E</a:t>
            </a:r>
            <a:r>
              <a:rPr lang="en-US" sz="3200" dirty="0" smtClean="0">
                <a:latin typeface="Times New Roman" pitchFamily="18" charset="0"/>
                <a:cs typeface="Times New Roman" pitchFamily="18" charset="0"/>
              </a:rPr>
              <a:t> around a point </a:t>
            </a:r>
            <a:r>
              <a:rPr lang="en-US" sz="3200" b="1" dirty="0" smtClean="0">
                <a:latin typeface="Cambria Math" pitchFamily="18" charset="0"/>
                <a:ea typeface="Cambria Math" pitchFamily="18" charset="0"/>
                <a:cs typeface="Times New Roman" pitchFamily="18" charset="0"/>
              </a:rPr>
              <a:t>m</a:t>
            </a:r>
            <a:r>
              <a:rPr lang="en-US" sz="3200" baseline="30000" dirty="0" smtClean="0">
                <a:latin typeface="Cambria Math" pitchFamily="18" charset="0"/>
                <a:ea typeface="Cambria Math" pitchFamily="18" charset="0"/>
                <a:cs typeface="Times New Roman" pitchFamily="18" charset="0"/>
              </a:rPr>
              <a:t>(p)</a:t>
            </a:r>
            <a:endParaRPr lang="en-US" sz="3200" baseline="30000" dirty="0">
              <a:latin typeface="Cambria Math" pitchFamily="18" charset="0"/>
              <a:ea typeface="Cambria Math" pitchFamily="18" charset="0"/>
              <a:cs typeface="Times New Roman" pitchFamily="18" charset="0"/>
            </a:endParaRPr>
          </a:p>
        </p:txBody>
      </p:sp>
      <p:sp>
        <p:nvSpPr>
          <p:cNvPr id="7" name="Rectangle 6"/>
          <p:cNvSpPr/>
          <p:nvPr/>
        </p:nvSpPr>
        <p:spPr>
          <a:xfrm>
            <a:off x="7010400" y="4572000"/>
            <a:ext cx="2286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p:cNvPicPr>
            <a:picLocks noChangeAspect="1" noChangeArrowheads="1"/>
          </p:cNvPicPr>
          <p:nvPr/>
        </p:nvPicPr>
        <p:blipFill>
          <a:blip r:embed="rId3" cstate="print"/>
          <a:srcRect/>
          <a:stretch>
            <a:fillRect/>
          </a:stretch>
        </p:blipFill>
        <p:spPr bwMode="auto">
          <a:xfrm>
            <a:off x="1828800" y="3276600"/>
            <a:ext cx="5486400" cy="1371600"/>
          </a:xfrm>
          <a:prstGeom prst="rect">
            <a:avLst/>
          </a:prstGeom>
          <a:noFill/>
          <a:ln w="9525">
            <a:noFill/>
            <a:miter lim="800000"/>
            <a:headEnd/>
            <a:tailEnd/>
          </a:ln>
        </p:spPr>
      </p:pic>
      <p:pic>
        <p:nvPicPr>
          <p:cNvPr id="7" name="Picture 2"/>
          <p:cNvPicPr>
            <a:picLocks noGrp="1" noChangeAspect="1" noChangeArrowheads="1"/>
          </p:cNvPicPr>
          <p:nvPr>
            <p:ph idx="1"/>
          </p:nvPr>
        </p:nvPicPr>
        <p:blipFill>
          <a:blip r:embed="rId4" cstate="print"/>
          <a:srcRect/>
          <a:stretch>
            <a:fillRect/>
          </a:stretch>
        </p:blipFill>
        <p:spPr bwMode="auto">
          <a:xfrm>
            <a:off x="35169" y="1676400"/>
            <a:ext cx="9108831" cy="1143000"/>
          </a:xfrm>
          <a:prstGeom prst="rect">
            <a:avLst/>
          </a:prstGeom>
          <a:noFill/>
          <a:ln w="9525">
            <a:noFill/>
            <a:miter lim="800000"/>
            <a:headEnd/>
            <a:tailEnd/>
          </a:ln>
        </p:spPr>
      </p:pic>
      <p:pic>
        <p:nvPicPr>
          <p:cNvPr id="8" name="Picture 3"/>
          <p:cNvPicPr>
            <a:picLocks noChangeAspect="1" noChangeArrowheads="1"/>
          </p:cNvPicPr>
          <p:nvPr/>
        </p:nvPicPr>
        <p:blipFill>
          <a:blip r:embed="rId5" cstate="print"/>
          <a:srcRect/>
          <a:stretch>
            <a:fillRect/>
          </a:stretch>
        </p:blipFill>
        <p:spPr bwMode="auto">
          <a:xfrm>
            <a:off x="3124200" y="4953000"/>
            <a:ext cx="2819400" cy="1371600"/>
          </a:xfrm>
          <a:prstGeom prst="rect">
            <a:avLst/>
          </a:prstGeom>
          <a:noFill/>
          <a:ln w="9525">
            <a:noFill/>
            <a:miter lim="800000"/>
            <a:headEnd/>
            <a:tailEnd/>
          </a:ln>
        </p:spPr>
      </p:pic>
      <p:sp>
        <p:nvSpPr>
          <p:cNvPr id="9" name="TextBox 8"/>
          <p:cNvSpPr txBox="1"/>
          <p:nvPr/>
        </p:nvSpPr>
        <p:spPr>
          <a:xfrm>
            <a:off x="0" y="381000"/>
            <a:ext cx="9144000" cy="584775"/>
          </a:xfrm>
          <a:prstGeom prst="rect">
            <a:avLst/>
          </a:prstGeom>
          <a:noFill/>
        </p:spPr>
        <p:txBody>
          <a:bodyPr wrap="square" rtlCol="0">
            <a:spAutoFit/>
          </a:bodyPr>
          <a:lstStyle/>
          <a:p>
            <a:pPr algn="ctr"/>
            <a:r>
              <a:rPr lang="en-US" sz="3200" dirty="0" smtClean="0">
                <a:latin typeface="Times New Roman" pitchFamily="18" charset="0"/>
                <a:cs typeface="Times New Roman" pitchFamily="18" charset="0"/>
              </a:rPr>
              <a:t>differentiate and set result to zero to find minimum</a:t>
            </a:r>
            <a:endParaRPr 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8341</TotalTime>
  <Words>3405</Words>
  <Application>Microsoft Office PowerPoint</Application>
  <PresentationFormat>On-screen Show (4:3)</PresentationFormat>
  <Paragraphs>493</Paragraphs>
  <Slides>54</Slides>
  <Notes>52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54</vt:i4>
      </vt:variant>
    </vt:vector>
  </HeadingPairs>
  <TitlesOfParts>
    <vt:vector size="60" baseType="lpstr">
      <vt:lpstr>Arial</vt:lpstr>
      <vt:lpstr>Calibri</vt:lpstr>
      <vt:lpstr>Cambria Math</vt:lpstr>
      <vt:lpstr>Courier New</vt:lpstr>
      <vt:lpstr>Times New Roman</vt:lpstr>
      <vt:lpstr>Office Theme</vt:lpstr>
      <vt:lpstr>Lecture 16   Nonlinear Problems  Newton’s Method </vt:lpstr>
      <vt:lpstr>Syllabus</vt:lpstr>
      <vt:lpstr>Purpose of the Lecture</vt:lpstr>
      <vt:lpstr>Part 1  Newton’s Method   </vt:lpstr>
      <vt:lpstr>grid search Monte Carlo Method are completely undirected   alternative take directions from the local properties of the error function E(m)</vt:lpstr>
      <vt:lpstr>Newton’s Method    start with a guess m(p)  near m(p) , approximate E(m) as a parabola and find its minimum  set new guess to this value and iterate</vt:lpstr>
      <vt:lpstr>PowerPoint Presentation</vt:lpstr>
      <vt:lpstr>PowerPoint Presentation</vt:lpstr>
      <vt:lpstr>PowerPoint Presentation</vt:lpstr>
      <vt:lpstr>relate b and B to g(m)</vt:lpstr>
      <vt:lpstr>formula for approximate solution</vt:lpstr>
      <vt:lpstr>relate b and B to g(m)</vt:lpstr>
      <vt:lpstr>what do you do if you can’t analytically differentiate g(m) ?</vt:lpstr>
      <vt:lpstr>first derivative</vt:lpstr>
      <vt:lpstr>first derivative</vt:lpstr>
      <vt:lpstr>second derivative</vt:lpstr>
      <vt:lpstr>what can go wrong?   convergence to a local minimum</vt:lpstr>
      <vt:lpstr>PowerPoint Presentation</vt:lpstr>
      <vt:lpstr>PowerPoint Presentation</vt:lpstr>
      <vt:lpstr>PowerPoint Presentation</vt:lpstr>
      <vt:lpstr>often, the convergence is very rapid</vt:lpstr>
      <vt:lpstr>often, the convergence is very rapid</vt:lpstr>
      <vt:lpstr>MATLAB®</vt:lpstr>
      <vt:lpstr>Python</vt:lpstr>
      <vt:lpstr>Part 2  Newton’s Method for an Implicit Theory   </vt:lpstr>
      <vt:lpstr>Implicit Theory f(d,m)=0  with Gaussian prediction error and a priori information about m   </vt:lpstr>
      <vt:lpstr>to simplify algebra group d, m into a vector x</vt:lpstr>
      <vt:lpstr>PowerPoint Presentation</vt:lpstr>
      <vt:lpstr>represent data and a priori model parameters as a Gaussian p(x)</vt:lpstr>
      <vt:lpstr>PowerPoint Presentation</vt:lpstr>
      <vt:lpstr>can get local maxima if f(x) is very non-linear</vt:lpstr>
      <vt:lpstr>PowerPoint Presentation</vt:lpstr>
      <vt:lpstr>mathematical statement of the problem</vt:lpstr>
      <vt:lpstr>mathematical statement of the problem</vt:lpstr>
      <vt:lpstr>mathematical statement of the problem</vt:lpstr>
      <vt:lpstr>solution iterate !</vt:lpstr>
      <vt:lpstr>special case of an explicit theory f(x) = d-g(m)</vt:lpstr>
      <vt:lpstr>special case of an explicit theory  f(x) = d-g(m)</vt:lpstr>
      <vt:lpstr>special case of an explicit theory  f(x) = d-g(m)</vt:lpstr>
      <vt:lpstr>Part 3  The Gradient Method   </vt:lpstr>
      <vt:lpstr>What if you can compute E(m) and ∂E/∂mp    but you can’t compute ∂g/∂mp or ∂2E/∂mp∂ mq</vt:lpstr>
      <vt:lpstr>PowerPoint Presentation</vt:lpstr>
      <vt:lpstr>PowerPoint Presentation</vt:lpstr>
      <vt:lpstr>unit vector pointing towards the minimum</vt:lpstr>
      <vt:lpstr>Armijo’s rule provides an acceptance criterion for α</vt:lpstr>
      <vt:lpstr>PowerPoint Presentation</vt:lpstr>
      <vt:lpstr>MATLAB®</vt:lpstr>
      <vt:lpstr>PowerPoint Presentation</vt:lpstr>
      <vt:lpstr>PowerPoint Presentation</vt:lpstr>
      <vt:lpstr>Python</vt:lpstr>
      <vt:lpstr>PowerPoint Presentation</vt:lpstr>
      <vt:lpstr>PowerPoint Presentation</vt:lpstr>
      <vt:lpstr>often, the convergence is reasonably rapid</vt:lpstr>
      <vt:lpstr>often, the convergence is reasonably rapid</vt:lpstr>
    </vt:vector>
  </TitlesOfParts>
  <Company>Columbia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  Describing Inverse Problems</dc:title>
  <dc:creator>Bill Menke</dc:creator>
  <cp:lastModifiedBy>William Menke</cp:lastModifiedBy>
  <cp:revision>652</cp:revision>
  <dcterms:created xsi:type="dcterms:W3CDTF">2011-08-18T12:44:59Z</dcterms:created>
  <dcterms:modified xsi:type="dcterms:W3CDTF">2023-05-20T17:46:11Z</dcterms:modified>
</cp:coreProperties>
</file>