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58" r:id="rId3"/>
    <p:sldId id="266" r:id="rId4"/>
    <p:sldId id="321" r:id="rId5"/>
    <p:sldId id="361" r:id="rId6"/>
    <p:sldId id="359" r:id="rId7"/>
    <p:sldId id="360" r:id="rId8"/>
    <p:sldId id="362" r:id="rId9"/>
    <p:sldId id="383" r:id="rId10"/>
    <p:sldId id="292" r:id="rId11"/>
    <p:sldId id="363" r:id="rId12"/>
    <p:sldId id="364" r:id="rId13"/>
    <p:sldId id="324" r:id="rId14"/>
    <p:sldId id="365" r:id="rId15"/>
    <p:sldId id="366" r:id="rId16"/>
    <p:sldId id="367" r:id="rId17"/>
    <p:sldId id="368" r:id="rId18"/>
    <p:sldId id="369" r:id="rId19"/>
    <p:sldId id="326" r:id="rId20"/>
    <p:sldId id="370" r:id="rId21"/>
    <p:sldId id="371" r:id="rId22"/>
    <p:sldId id="372" r:id="rId23"/>
    <p:sldId id="373" r:id="rId24"/>
    <p:sldId id="377" r:id="rId25"/>
    <p:sldId id="374" r:id="rId26"/>
    <p:sldId id="375" r:id="rId27"/>
    <p:sldId id="384" r:id="rId28"/>
    <p:sldId id="385" r:id="rId29"/>
    <p:sldId id="378" r:id="rId30"/>
    <p:sldId id="379" r:id="rId31"/>
    <p:sldId id="380" r:id="rId32"/>
    <p:sldId id="386" r:id="rId33"/>
    <p:sldId id="382" r:id="rId34"/>
    <p:sldId id="381" r:id="rId35"/>
    <p:sldId id="270" r:id="rId36"/>
    <p:sldId id="348" r:id="rId37"/>
    <p:sldId id="349" r:id="rId38"/>
    <p:sldId id="350" r:id="rId39"/>
    <p:sldId id="351" r:id="rId40"/>
    <p:sldId id="352" r:id="rId41"/>
    <p:sldId id="340" r:id="rId42"/>
    <p:sldId id="336" r:id="rId43"/>
    <p:sldId id="337" r:id="rId44"/>
    <p:sldId id="338" r:id="rId45"/>
    <p:sldId id="357" r:id="rId46"/>
    <p:sldId id="342" r:id="rId47"/>
    <p:sldId id="339" r:id="rId48"/>
    <p:sldId id="323" r:id="rId49"/>
    <p:sldId id="387" r:id="rId50"/>
    <p:sldId id="390" r:id="rId51"/>
    <p:sldId id="388" r:id="rId52"/>
    <p:sldId id="38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62" autoAdjust="0"/>
  </p:normalViewPr>
  <p:slideViewPr>
    <p:cSldViewPr>
      <p:cViewPr>
        <p:scale>
          <a:sx n="66" d="100"/>
          <a:sy n="66" d="100"/>
        </p:scale>
        <p:origin x="126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53586-B8EA-4C3A-8DAE-D42D42A93AB4}" type="datetimeFigureOut">
              <a:rPr lang="en-US" smtClean="0"/>
              <a:pPr/>
              <a:t>5/17/2023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C30AA-43CA-42E7-B15D-4F2AC4A1EF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MCMC methods</a:t>
            </a:r>
            <a:r>
              <a:rPr lang="en-US" baseline="0" dirty="0" smtClean="0"/>
              <a:t> are a way of solving an inverse problem.</a:t>
            </a:r>
          </a:p>
          <a:p>
            <a:r>
              <a:rPr lang="en-US" baseline="0" dirty="0" smtClean="0"/>
              <a:t>Bootstraps are a general way of calculating confidence intervals that can be applied to many solution methods.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a:t>
            </a:r>
            <a:r>
              <a:rPr lang="en-US" baseline="0" dirty="0" smtClean="0"/>
              <a:t> chain of “solutions” randomly sampling the space of model parameters.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11</a:t>
            </a:fld>
            <a:endParaRPr lang="en-US"/>
          </a:p>
        </p:txBody>
      </p:sp>
    </p:spTree>
    <p:extLst>
      <p:ext uri="{BB962C8B-B14F-4D97-AF65-F5344CB8AC3E}">
        <p14:creationId xmlns:p14="http://schemas.microsoft.com/office/powerpoint/2010/main" val="279201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MCMC method is a way of creating the chain so that it mostly hops around in the</a:t>
            </a:r>
            <a:r>
              <a:rPr lang="en-US" baseline="0" dirty="0" smtClean="0"/>
              <a:t> parts of the space</a:t>
            </a:r>
          </a:p>
          <a:p>
            <a:r>
              <a:rPr lang="en-US" baseline="0" dirty="0" smtClean="0"/>
              <a:t>of model parameters in which a specific pdf, p(m) has high probability.</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12</a:t>
            </a:fld>
            <a:endParaRPr lang="en-US"/>
          </a:p>
        </p:txBody>
      </p:sp>
    </p:spTree>
    <p:extLst>
      <p:ext uri="{BB962C8B-B14F-4D97-AF65-F5344CB8AC3E}">
        <p14:creationId xmlns:p14="http://schemas.microsoft.com/office/powerpoint/2010/main" val="259918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important pdf’s in the MCMC</a:t>
            </a:r>
            <a:r>
              <a:rPr lang="en-US" baseline="0" dirty="0" smtClean="0"/>
              <a:t> method.  The pdf p(m) that represents the solution to the inverse problem,</a:t>
            </a:r>
          </a:p>
          <a:p>
            <a:r>
              <a:rPr lang="en-US" baseline="0" dirty="0" smtClean="0"/>
              <a:t>and a pdf q(m) that defines the hopping process.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pdf</a:t>
            </a:r>
            <a:r>
              <a:rPr lang="en-US" baseline="0" dirty="0" smtClean="0"/>
              <a:t> that defines the inverse problem is the same one investigated in Chapter 6.</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14</a:t>
            </a:fld>
            <a:endParaRPr lang="en-US"/>
          </a:p>
        </p:txBody>
      </p:sp>
    </p:spTree>
    <p:extLst>
      <p:ext uri="{BB962C8B-B14F-4D97-AF65-F5344CB8AC3E}">
        <p14:creationId xmlns:p14="http://schemas.microsoft.com/office/powerpoint/2010/main" val="197232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usually called the “posterior”.</a:t>
            </a:r>
          </a:p>
          <a:p>
            <a:r>
              <a:rPr lang="en-US" dirty="0" smtClean="0"/>
              <a:t>It is built up by the “likelihood” (which defines the relationship between data and model parameters),</a:t>
            </a:r>
          </a:p>
          <a:p>
            <a:r>
              <a:rPr lang="en-US" dirty="0" smtClean="0"/>
              <a:t>and the “prior:</a:t>
            </a:r>
            <a:r>
              <a:rPr lang="en-US" baseline="0" dirty="0" smtClean="0"/>
              <a:t> (which defines the prior information).</a:t>
            </a:r>
          </a:p>
          <a:p>
            <a:r>
              <a:rPr lang="en-US" baseline="0" dirty="0" smtClean="0"/>
              <a:t>The term in the denominator cancel in MCMC problems, and is not discussed here.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15</a:t>
            </a:fld>
            <a:endParaRPr lang="en-US"/>
          </a:p>
        </p:txBody>
      </p:sp>
    </p:spTree>
    <p:extLst>
      <p:ext uri="{BB962C8B-B14F-4D97-AF65-F5344CB8AC3E}">
        <p14:creationId xmlns:p14="http://schemas.microsoft.com/office/powerpoint/2010/main" val="68127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likelihood</a:t>
            </a:r>
            <a:r>
              <a:rPr lang="en-US" baseline="0" dirty="0" smtClean="0"/>
              <a:t> needs to be based on the prediction error, here shown as e=</a:t>
            </a:r>
            <a:r>
              <a:rPr lang="en-US" baseline="0" dirty="0" err="1" smtClean="0"/>
              <a:t>dobs</a:t>
            </a:r>
            <a:r>
              <a:rPr lang="en-US" baseline="0" dirty="0" smtClean="0"/>
              <a:t>-g(m), where g(m) is a nonlinear theory.</a:t>
            </a:r>
          </a:p>
          <a:p>
            <a:r>
              <a:rPr lang="en-US" baseline="0" dirty="0" smtClean="0"/>
              <a:t>The Normal pdf is used here, but other pdf’s could be used to represent measurement error that behaves differently.</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16</a:t>
            </a:fld>
            <a:endParaRPr lang="en-US"/>
          </a:p>
        </p:txBody>
      </p:sp>
    </p:spTree>
    <p:extLst>
      <p:ext uri="{BB962C8B-B14F-4D97-AF65-F5344CB8AC3E}">
        <p14:creationId xmlns:p14="http://schemas.microsoft.com/office/powerpoint/2010/main" val="190677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dirty="0" smtClean="0"/>
              <a:t>likelihood</a:t>
            </a:r>
            <a:r>
              <a:rPr lang="en-US" baseline="0" dirty="0" smtClean="0"/>
              <a:t> needs to be based on some measure of how the solution m meets the prior information.</a:t>
            </a:r>
          </a:p>
          <a:p>
            <a:r>
              <a:rPr lang="en-US" baseline="0" dirty="0" smtClean="0"/>
              <a:t>In this case, we use the simple case of distance from some prior </a:t>
            </a:r>
            <a:r>
              <a:rPr lang="en-US" baseline="0" dirty="0" err="1" smtClean="0"/>
              <a:t>vaue</a:t>
            </a:r>
            <a:r>
              <a:rPr lang="en-US" baseline="0" dirty="0" smtClean="0"/>
              <a:t> &lt;m&gt;.</a:t>
            </a:r>
          </a:p>
          <a:p>
            <a:r>
              <a:rPr lang="en-US" baseline="0" dirty="0" smtClean="0"/>
              <a:t>Once again, we use a Normal pdf, but we could have used some other pdf if we thought it better represented the prior information.</a:t>
            </a:r>
          </a:p>
          <a:p>
            <a:r>
              <a:rPr lang="en-US" baseline="0" dirty="0" smtClean="0"/>
              <a:t>T</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17</a:t>
            </a:fld>
            <a:endParaRPr lang="en-US"/>
          </a:p>
        </p:txBody>
      </p:sp>
    </p:spTree>
    <p:extLst>
      <p:ext uri="{BB962C8B-B14F-4D97-AF65-F5344CB8AC3E}">
        <p14:creationId xmlns:p14="http://schemas.microsoft.com/office/powerpoint/2010/main" val="250905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neighborhood pdf</a:t>
            </a:r>
            <a:r>
              <a:rPr lang="en-US" baseline="0" dirty="0" smtClean="0"/>
              <a:t> represents the probability of jumping to a proposed new position m*, given the current position m.</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18</a:t>
            </a:fld>
            <a:endParaRPr lang="en-US"/>
          </a:p>
        </p:txBody>
      </p:sp>
    </p:spTree>
    <p:extLst>
      <p:ext uri="{BB962C8B-B14F-4D97-AF65-F5344CB8AC3E}">
        <p14:creationId xmlns:p14="http://schemas.microsoft.com/office/powerpoint/2010/main" val="187801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new proposed </a:t>
            </a:r>
            <a:r>
              <a:rPr lang="en-US" baseline="0" dirty="0" smtClean="0"/>
              <a:t>solution is created that is in the neighborhood of m</a:t>
            </a:r>
            <a:r>
              <a:rPr lang="en-US" baseline="30000" dirty="0" smtClean="0"/>
              <a:t>(p)</a:t>
            </a:r>
            <a:r>
              <a:rPr lang="en-US" baseline="0" dirty="0" smtClean="0"/>
              <a:t>,</a:t>
            </a:r>
          </a:p>
          <a:p>
            <a:r>
              <a:rPr lang="en-US" baseline="0" dirty="0" smtClean="0"/>
              <a:t>where the sense of neighborhood is defined by a conditional </a:t>
            </a:r>
            <a:r>
              <a:rPr lang="en-US" baseline="0" dirty="0" err="1" smtClean="0"/>
              <a:t>p.d.f</a:t>
            </a:r>
            <a:r>
              <a:rPr lang="en-US" baseline="0" dirty="0" smtClean="0"/>
              <a:t>.</a:t>
            </a:r>
          </a:p>
          <a:p>
            <a:r>
              <a:rPr lang="en-US" baseline="0" dirty="0" smtClean="0"/>
              <a:t>p(m*|m</a:t>
            </a:r>
            <a:r>
              <a:rPr lang="en-US" baseline="30000" dirty="0" smtClean="0"/>
              <a:t>(p)</a:t>
            </a:r>
            <a:r>
              <a:rPr lang="en-US" baseline="0" dirty="0" smtClean="0"/>
              <a:t>).  In practice, we will use a Gaussian distribution centered</a:t>
            </a:r>
          </a:p>
          <a:p>
            <a:r>
              <a:rPr lang="en-US" baseline="0" dirty="0" smtClean="0"/>
              <a:t>on the current solution.  The variance of the </a:t>
            </a:r>
            <a:r>
              <a:rPr lang="en-US" baseline="0" dirty="0" err="1" smtClean="0"/>
              <a:t>p.d.f</a:t>
            </a:r>
            <a:r>
              <a:rPr lang="en-US" baseline="0" dirty="0" smtClean="0"/>
              <a:t>. defines the size of</a:t>
            </a:r>
          </a:p>
          <a:p>
            <a:r>
              <a:rPr lang="en-US" baseline="0" dirty="0" smtClean="0"/>
              <a:t>the neighborhood.</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mathematics of the MCMC</a:t>
            </a:r>
            <a:r>
              <a:rPr lang="en-US" baseline="0" dirty="0" smtClean="0"/>
              <a:t> method are simplified if the neighborhood pdf Is symmetric,</a:t>
            </a:r>
          </a:p>
          <a:p>
            <a:r>
              <a:rPr lang="en-US" baseline="0" dirty="0" smtClean="0"/>
              <a:t>meaning that the probability of jumping from mi to m* is the same as the probability of jumping from m* to mi.</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20</a:t>
            </a:fld>
            <a:endParaRPr lang="en-US"/>
          </a:p>
        </p:txBody>
      </p:sp>
    </p:spTree>
    <p:extLst>
      <p:ext uri="{BB962C8B-B14F-4D97-AF65-F5344CB8AC3E}">
        <p14:creationId xmlns:p14="http://schemas.microsoft.com/office/powerpoint/2010/main" val="48573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topics share the common theme of exploiting randomness</a:t>
            </a:r>
            <a:r>
              <a:rPr lang="en-US" baseline="0" dirty="0" smtClean="0"/>
              <a:t> to learn something about the solution of an inverse problem.</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Normal</a:t>
            </a:r>
            <a:r>
              <a:rPr lang="en-US" baseline="0" dirty="0" smtClean="0"/>
              <a:t> pdf is symmetric in this sense.</a:t>
            </a:r>
          </a:p>
          <a:p>
            <a:r>
              <a:rPr lang="en-US" baseline="0" dirty="0" smtClean="0"/>
              <a:t>Its variance specifies the size of the neighborhood.</a:t>
            </a:r>
          </a:p>
          <a:p>
            <a:r>
              <a:rPr lang="en-US" baseline="0" dirty="0" smtClean="0"/>
              <a:t>In theory, MCMC will work for any (reasonable) choice of q,</a:t>
            </a:r>
          </a:p>
          <a:p>
            <a:r>
              <a:rPr lang="en-US" baseline="0" dirty="0" smtClean="0"/>
              <a:t>meaning that an infinitely long chain will correctly sample p(m).</a:t>
            </a:r>
          </a:p>
          <a:p>
            <a:r>
              <a:rPr lang="en-US" baseline="0" dirty="0" smtClean="0"/>
              <a:t>However, the choice of the pdf, and especially its variance, are of practical importance,</a:t>
            </a:r>
          </a:p>
          <a:p>
            <a:r>
              <a:rPr lang="en-US" baseline="0" dirty="0" smtClean="0"/>
              <a:t>as the chains that we are working with are not infinite in length.</a:t>
            </a:r>
          </a:p>
          <a:p>
            <a:r>
              <a:rPr lang="en-US" baseline="0" dirty="0" smtClean="0"/>
              <a:t>Too small a variance, and the chain will explore only a tiny part of the space of model parameters.</a:t>
            </a:r>
          </a:p>
          <a:p>
            <a:r>
              <a:rPr lang="en-US" baseline="0" dirty="0" smtClean="0"/>
              <a:t>Too big, and it will jump away from a region of high probability with fully exploring it.</a:t>
            </a:r>
          </a:p>
          <a:p>
            <a:endParaRPr lang="en-US" baseline="0" dirty="0" smtClean="0"/>
          </a:p>
        </p:txBody>
      </p:sp>
      <p:sp>
        <p:nvSpPr>
          <p:cNvPr id="4" name="Slide Number Placeholder 3"/>
          <p:cNvSpPr>
            <a:spLocks noGrp="1"/>
          </p:cNvSpPr>
          <p:nvPr>
            <p:ph type="sldNum" sz="quarter" idx="10"/>
          </p:nvPr>
        </p:nvSpPr>
        <p:spPr/>
        <p:txBody>
          <a:bodyPr/>
          <a:lstStyle/>
          <a:p>
            <a:fld id="{909C30AA-43CA-42E7-B15D-4F2AC4A1EFAC}" type="slidenum">
              <a:rPr lang="en-US" smtClean="0"/>
              <a:pPr/>
              <a:t>21</a:t>
            </a:fld>
            <a:endParaRPr lang="en-US"/>
          </a:p>
        </p:txBody>
      </p:sp>
    </p:spTree>
    <p:extLst>
      <p:ext uri="{BB962C8B-B14F-4D97-AF65-F5344CB8AC3E}">
        <p14:creationId xmlns:p14="http://schemas.microsoft.com/office/powerpoint/2010/main" val="287447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and outline</a:t>
            </a:r>
            <a:r>
              <a:rPr lang="en-US" baseline="0" dirty="0" smtClean="0"/>
              <a:t> of the algorithm.</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22</a:t>
            </a:fld>
            <a:endParaRPr lang="en-US"/>
          </a:p>
        </p:txBody>
      </p:sp>
    </p:spTree>
    <p:extLst>
      <p:ext uri="{BB962C8B-B14F-4D97-AF65-F5344CB8AC3E}">
        <p14:creationId xmlns:p14="http://schemas.microsoft.com/office/powerpoint/2010/main" val="260195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smtClean="0"/>
                  <a:t>Here’s why</a:t>
                </a:r>
                <a:r>
                  <a:rPr lang="en-US" baseline="0" dirty="0" smtClean="0"/>
                  <a:t> </a:t>
                </a:r>
                <a14:m>
                  <m:oMath xmlns:m="http://schemas.openxmlformats.org/officeDocument/2006/math">
                    <m:r>
                      <a:rPr lang="en-US" sz="1200" b="0" i="1" smtClean="0">
                        <a:latin typeface="Cambria Math" panose="02040503050406030204" pitchFamily="18" charset="0"/>
                      </a:rPr>
                      <m:t>𝑝</m:t>
                    </m:r>
                    <m:d>
                      <m:dPr>
                        <m:ctrlPr>
                          <a:rPr lang="en-US" sz="1200" b="0" i="1">
                            <a:latin typeface="Cambria Math" panose="02040503050406030204" pitchFamily="18" charset="0"/>
                          </a:rPr>
                        </m:ctrlPr>
                      </m:dPr>
                      <m:e>
                        <m:sSup>
                          <m:sSupPr>
                            <m:ctrlPr>
                              <a:rPr lang="en-US" sz="1200" b="0" i="1">
                                <a:latin typeface="Cambria Math" panose="02040503050406030204" pitchFamily="18" charset="0"/>
                              </a:rPr>
                            </m:ctrlPr>
                          </m:sSupPr>
                          <m:e>
                            <m:r>
                              <a:rPr lang="en-US" sz="1200" b="1" i="0">
                                <a:latin typeface="Cambria Math" panose="02040503050406030204" pitchFamily="18" charset="0"/>
                              </a:rPr>
                              <m:t>𝐝</m:t>
                            </m:r>
                          </m:e>
                          <m:sup>
                            <m:r>
                              <a:rPr lang="en-US" sz="1200" b="0" i="1">
                                <a:latin typeface="Cambria Math" panose="02040503050406030204" pitchFamily="18" charset="0"/>
                              </a:rPr>
                              <m:t>𝑜𝑏𝑠</m:t>
                            </m:r>
                          </m:sup>
                        </m:sSup>
                      </m:e>
                    </m:d>
                  </m:oMath>
                </a14:m>
                <a:r>
                  <a:rPr lang="en-US" dirty="0" smtClean="0"/>
                  <a:t> is not important.  It cancels out of the test parameter alpha.</a:t>
                </a:r>
                <a:endParaRPr lang="en-US" dirty="0"/>
              </a:p>
            </p:txBody>
          </p:sp>
        </mc:Choice>
        <mc:Fallback>
          <p:sp>
            <p:nvSpPr>
              <p:cNvPr id="3" name="Notes Placeholder 2"/>
              <p:cNvSpPr>
                <a:spLocks noGrp="1"/>
              </p:cNvSpPr>
              <p:nvPr>
                <p:ph type="body" idx="1"/>
              </p:nvPr>
            </p:nvSpPr>
            <p:spPr/>
            <p:txBody>
              <a:bodyPr/>
              <a:lstStyle/>
              <a:p>
                <a:r>
                  <a:rPr lang="en-US" dirty="0" smtClean="0"/>
                  <a:t>Here’s why</a:t>
                </a:r>
                <a:r>
                  <a:rPr lang="en-US" baseline="0" dirty="0" smtClean="0"/>
                  <a:t> </a:t>
                </a:r>
                <a:r>
                  <a:rPr lang="en-US" sz="1200" b="0" i="0" smtClean="0">
                    <a:latin typeface="Cambria Math" panose="02040503050406030204" pitchFamily="18" charset="0"/>
                  </a:rPr>
                  <a:t>𝑝</a:t>
                </a:r>
                <a:r>
                  <a:rPr lang="en-US" sz="1200" b="0" i="0">
                    <a:latin typeface="Cambria Math" panose="02040503050406030204" pitchFamily="18" charset="0"/>
                  </a:rPr>
                  <a:t>(</a:t>
                </a:r>
                <a:r>
                  <a:rPr lang="en-US" sz="1200" b="1" i="0">
                    <a:latin typeface="Cambria Math" panose="02040503050406030204" pitchFamily="18" charset="0"/>
                  </a:rPr>
                  <a:t>𝐝</a:t>
                </a:r>
                <a:r>
                  <a:rPr lang="en-US" sz="1200" b="0" i="0">
                    <a:latin typeface="Cambria Math" panose="02040503050406030204" pitchFamily="18" charset="0"/>
                  </a:rPr>
                  <a:t>^𝑜𝑏𝑠 )</a:t>
                </a:r>
                <a:r>
                  <a:rPr lang="en-US" dirty="0" smtClean="0"/>
                  <a:t> is not important.  It cancels out of the test parameter alpha.</a:t>
                </a:r>
                <a:endParaRPr lang="en-US" dirty="0"/>
              </a:p>
            </p:txBody>
          </p:sp>
        </mc:Fallback>
      </mc:AlternateContent>
      <p:sp>
        <p:nvSpPr>
          <p:cNvPr id="4" name="Slide Number Placeholder 3"/>
          <p:cNvSpPr>
            <a:spLocks noGrp="1"/>
          </p:cNvSpPr>
          <p:nvPr>
            <p:ph type="sldNum" sz="quarter" idx="10"/>
          </p:nvPr>
        </p:nvSpPr>
        <p:spPr/>
        <p:txBody>
          <a:bodyPr/>
          <a:lstStyle/>
          <a:p>
            <a:fld id="{909C30AA-43CA-42E7-B15D-4F2AC4A1EFAC}" type="slidenum">
              <a:rPr lang="en-US" smtClean="0"/>
              <a:pPr/>
              <a:t>23</a:t>
            </a:fld>
            <a:endParaRPr lang="en-US"/>
          </a:p>
        </p:txBody>
      </p:sp>
    </p:spTree>
    <p:extLst>
      <p:ext uri="{BB962C8B-B14F-4D97-AF65-F5344CB8AC3E}">
        <p14:creationId xmlns:p14="http://schemas.microsoft.com/office/powerpoint/2010/main" val="180508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why</a:t>
            </a:r>
            <a:r>
              <a:rPr lang="en-US" baseline="0" dirty="0" smtClean="0"/>
              <a:t> a symmetric q is useful.  The ratio that appears in the test parameter alpha is unity.</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24</a:t>
            </a:fld>
            <a:endParaRPr lang="en-US"/>
          </a:p>
        </p:txBody>
      </p:sp>
    </p:spTree>
    <p:extLst>
      <p:ext uri="{BB962C8B-B14F-4D97-AF65-F5344CB8AC3E}">
        <p14:creationId xmlns:p14="http://schemas.microsoft.com/office/powerpoint/2010/main" val="145773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 it’s better</a:t>
            </a:r>
            <a:r>
              <a:rPr lang="en-US" baseline="0" dirty="0" smtClean="0"/>
              <a:t> to do all the calculation with logarithms.</a:t>
            </a:r>
          </a:p>
          <a:p>
            <a:r>
              <a:rPr lang="en-US" baseline="0" dirty="0" smtClean="0"/>
              <a:t>That’s </a:t>
            </a:r>
            <a:r>
              <a:rPr lang="en-US" baseline="0" dirty="0" err="1" smtClean="0"/>
              <a:t>expecially</a:t>
            </a:r>
            <a:r>
              <a:rPr lang="en-US" baseline="0" dirty="0" smtClean="0"/>
              <a:t> true </a:t>
            </a:r>
            <a:r>
              <a:rPr lang="en-US" baseline="0" dirty="0" err="1" smtClean="0"/>
              <a:t>ofNormal</a:t>
            </a:r>
            <a:r>
              <a:rPr lang="en-US" baseline="0" dirty="0" smtClean="0"/>
              <a:t> </a:t>
            </a:r>
            <a:r>
              <a:rPr lang="en-US" baseline="0" dirty="0" err="1" smtClean="0"/>
              <a:t>pqf</a:t>
            </a:r>
            <a:r>
              <a:rPr lang="en-US" baseline="0" dirty="0" smtClean="0"/>
              <a:t>’, because the log undoes the exponentiation,</a:t>
            </a:r>
          </a:p>
          <a:p>
            <a:r>
              <a:rPr lang="en-US" baseline="0" dirty="0" smtClean="0"/>
              <a:t>that is log </a:t>
            </a:r>
            <a:r>
              <a:rPr lang="en-US" baseline="0" dirty="0" err="1" smtClean="0"/>
              <a:t>exp</a:t>
            </a:r>
            <a:r>
              <a:rPr lang="en-US" baseline="0" dirty="0" smtClean="0"/>
              <a:t> x = x.</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25</a:t>
            </a:fld>
            <a:endParaRPr lang="en-US"/>
          </a:p>
        </p:txBody>
      </p:sp>
    </p:spTree>
    <p:extLst>
      <p:ext uri="{BB962C8B-B14F-4D97-AF65-F5344CB8AC3E}">
        <p14:creationId xmlns:p14="http://schemas.microsoft.com/office/powerpoint/2010/main" val="4180300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Accepting</a:t>
            </a:r>
            <a:r>
              <a:rPr lang="en-US" baseline="0" dirty="0" smtClean="0"/>
              <a:t> a proposed solution with probability alpha is easy to do,</a:t>
            </a:r>
          </a:p>
          <a:p>
            <a:r>
              <a:rPr lang="en-US" baseline="0" dirty="0" smtClean="0"/>
              <a:t>by using a random number generator to generate a uniformly-distributed</a:t>
            </a:r>
          </a:p>
          <a:p>
            <a:r>
              <a:rPr lang="en-US" baseline="0" dirty="0" smtClean="0"/>
              <a:t>number r in the interval 0-1.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26</a:t>
            </a:fld>
            <a:endParaRPr lang="en-US"/>
          </a:p>
        </p:txBody>
      </p:sp>
    </p:spTree>
    <p:extLst>
      <p:ext uri="{BB962C8B-B14F-4D97-AF65-F5344CB8AC3E}">
        <p14:creationId xmlns:p14="http://schemas.microsoft.com/office/powerpoint/2010/main" val="267697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smtClean="0"/>
                  <a:t>Most of the work is usually in evaluating  the likelihood  </a:t>
                </a:r>
                <a14:m>
                  <m:oMath xmlns:m="http://schemas.openxmlformats.org/officeDocument/2006/math">
                    <m:r>
                      <a:rPr lang="en-US" sz="1200" b="0" i="1" smtClean="0">
                        <a:latin typeface="Cambria Math" panose="02040503050406030204" pitchFamily="18" charset="0"/>
                      </a:rPr>
                      <m:t>𝑝</m:t>
                    </m:r>
                    <m:d>
                      <m:dPr>
                        <m:ctrlPr>
                          <a:rPr lang="en-US" sz="1200" b="0" i="1">
                            <a:latin typeface="Cambria Math" panose="02040503050406030204" pitchFamily="18" charset="0"/>
                          </a:rPr>
                        </m:ctrlPr>
                      </m:dPr>
                      <m:e>
                        <m:sSup>
                          <m:sSupPr>
                            <m:ctrlPr>
                              <a:rPr lang="en-US" sz="1200" b="0" i="1">
                                <a:latin typeface="Cambria Math" panose="02040503050406030204" pitchFamily="18" charset="0"/>
                              </a:rPr>
                            </m:ctrlPr>
                          </m:sSupPr>
                          <m:e>
                            <m:r>
                              <a:rPr lang="en-US" sz="1200" b="1" i="0">
                                <a:latin typeface="Cambria Math" panose="02040503050406030204" pitchFamily="18" charset="0"/>
                              </a:rPr>
                              <m:t>𝐝</m:t>
                            </m:r>
                          </m:e>
                          <m:sup>
                            <m:r>
                              <a:rPr lang="en-US" sz="1200" b="0" i="1">
                                <a:latin typeface="Cambria Math" panose="02040503050406030204" pitchFamily="18" charset="0"/>
                              </a:rPr>
                              <m:t>𝑜𝑏𝑠</m:t>
                            </m:r>
                          </m:sup>
                        </m:sSup>
                        <m:r>
                          <a:rPr lang="en-US" sz="1200" b="0" i="0">
                            <a:latin typeface="Cambria Math" panose="02040503050406030204" pitchFamily="18" charset="0"/>
                          </a:rPr>
                          <m:t>|</m:t>
                        </m:r>
                        <m:r>
                          <a:rPr lang="en-US" sz="1200" b="1" i="0">
                            <a:latin typeface="Cambria Math" panose="02040503050406030204" pitchFamily="18" charset="0"/>
                          </a:rPr>
                          <m:t>𝐦</m:t>
                        </m:r>
                      </m:e>
                    </m:d>
                  </m:oMath>
                </a14:m>
                <a:r>
                  <a:rPr lang="en-US" baseline="0" dirty="0" smtClean="0"/>
                  <a:t>, because it depends on</a:t>
                </a:r>
              </a:p>
              <a:p>
                <a:r>
                  <a:rPr lang="en-US" baseline="0" dirty="0" smtClean="0"/>
                  <a:t>the predicted data </a:t>
                </a:r>
                <a14:m>
                  <m:oMath xmlns:m="http://schemas.openxmlformats.org/officeDocument/2006/math">
                    <m:sSup>
                      <m:sSupPr>
                        <m:ctrlPr>
                          <a:rPr lang="en-US" sz="1200" b="0" i="1" smtClean="0">
                            <a:latin typeface="Cambria Math" panose="02040503050406030204" pitchFamily="18" charset="0"/>
                          </a:rPr>
                        </m:ctrlPr>
                      </m:sSupPr>
                      <m:e>
                        <m:r>
                          <a:rPr lang="en-US" sz="1200" b="1" i="0">
                            <a:latin typeface="Cambria Math" panose="02040503050406030204" pitchFamily="18" charset="0"/>
                          </a:rPr>
                          <m:t>𝐝</m:t>
                        </m:r>
                      </m:e>
                      <m:sup>
                        <m:r>
                          <a:rPr lang="en-US" sz="1200" b="0" i="1">
                            <a:latin typeface="Cambria Math" panose="02040503050406030204" pitchFamily="18" charset="0"/>
                          </a:rPr>
                          <m:t>𝑜𝑏𝑠</m:t>
                        </m:r>
                      </m:sup>
                    </m:sSup>
                    <m:r>
                      <a:rPr lang="en-US" sz="1200" b="0" i="1" smtClean="0">
                        <a:latin typeface="Cambria Math" panose="02040503050406030204" pitchFamily="18" charset="0"/>
                      </a:rPr>
                      <m:t>=</m:t>
                    </m:r>
                    <m:r>
                      <a:rPr lang="en-US" sz="1200" b="1" i="0" smtClean="0">
                        <a:latin typeface="Cambria Math" panose="02040503050406030204" pitchFamily="18" charset="0"/>
                      </a:rPr>
                      <m:t>𝐠</m:t>
                    </m:r>
                    <m:d>
                      <m:dPr>
                        <m:ctrlPr>
                          <a:rPr lang="en-US" sz="1200" b="0" i="1" smtClean="0">
                            <a:latin typeface="Cambria Math" panose="02040503050406030204" pitchFamily="18" charset="0"/>
                          </a:rPr>
                        </m:ctrlPr>
                      </m:dPr>
                      <m:e>
                        <m:r>
                          <a:rPr lang="en-US" sz="1200" b="1" i="0" smtClean="0">
                            <a:latin typeface="Cambria Math" panose="02040503050406030204" pitchFamily="18" charset="0"/>
                          </a:rPr>
                          <m:t>𝐦</m:t>
                        </m:r>
                      </m:e>
                    </m:d>
                  </m:oMath>
                </a14:m>
                <a:r>
                  <a:rPr lang="en-US" baseline="0" dirty="0" smtClean="0"/>
                  <a:t>, implying that one must solve the forward problem once per iteration.</a:t>
                </a:r>
              </a:p>
              <a:p>
                <a:endParaRPr lang="en-US" baseline="0" dirty="0" smtClean="0"/>
              </a:p>
              <a:p>
                <a:endParaRPr lang="en-US" dirty="0"/>
              </a:p>
            </p:txBody>
          </p:sp>
        </mc:Choice>
        <mc:Fallback>
          <p:sp>
            <p:nvSpPr>
              <p:cNvPr id="3" name="Notes Placeholder 2"/>
              <p:cNvSpPr>
                <a:spLocks noGrp="1"/>
              </p:cNvSpPr>
              <p:nvPr>
                <p:ph type="body" idx="1"/>
              </p:nvPr>
            </p:nvSpPr>
            <p:spPr/>
            <p:txBody>
              <a:bodyPr/>
              <a:lstStyle/>
              <a:p>
                <a:r>
                  <a:rPr lang="en-US" dirty="0" smtClean="0"/>
                  <a:t>Most of the work is usually in evaluating  the likelihood  </a:t>
                </a:r>
                <a:r>
                  <a:rPr lang="en-US" sz="1200" b="0" i="0" smtClean="0">
                    <a:latin typeface="Cambria Math" panose="02040503050406030204" pitchFamily="18" charset="0"/>
                  </a:rPr>
                  <a:t>𝑝</a:t>
                </a:r>
                <a:r>
                  <a:rPr lang="en-US" sz="1200" b="0" i="0">
                    <a:latin typeface="Cambria Math" panose="02040503050406030204" pitchFamily="18" charset="0"/>
                  </a:rPr>
                  <a:t>(</a:t>
                </a:r>
                <a:r>
                  <a:rPr lang="en-US" sz="1200" b="1" i="0">
                    <a:latin typeface="Cambria Math" panose="02040503050406030204" pitchFamily="18" charset="0"/>
                  </a:rPr>
                  <a:t>𝐝</a:t>
                </a:r>
                <a:r>
                  <a:rPr lang="en-US" sz="1200" b="0" i="0">
                    <a:latin typeface="Cambria Math" panose="02040503050406030204" pitchFamily="18" charset="0"/>
                  </a:rPr>
                  <a:t>^𝑜𝑏𝑠 |</a:t>
                </a:r>
                <a:r>
                  <a:rPr lang="en-US" sz="1200" b="1" i="0">
                    <a:latin typeface="Cambria Math" panose="02040503050406030204" pitchFamily="18" charset="0"/>
                  </a:rPr>
                  <a:t>𝐦</a:t>
                </a:r>
                <a:r>
                  <a:rPr lang="en-US" sz="1200" b="0" i="0">
                    <a:latin typeface="Cambria Math" panose="02040503050406030204" pitchFamily="18" charset="0"/>
                  </a:rPr>
                  <a:t>)</a:t>
                </a:r>
                <a:r>
                  <a:rPr lang="en-US" baseline="0" dirty="0" smtClean="0"/>
                  <a:t>, because it depends on</a:t>
                </a:r>
              </a:p>
              <a:p>
                <a:r>
                  <a:rPr lang="en-US" baseline="0" dirty="0" smtClean="0"/>
                  <a:t>the predicted data </a:t>
                </a:r>
                <a:r>
                  <a:rPr lang="en-US" sz="1200" b="1" i="0">
                    <a:latin typeface="Cambria Math" panose="02040503050406030204" pitchFamily="18" charset="0"/>
                  </a:rPr>
                  <a:t>𝐝</a:t>
                </a:r>
                <a:r>
                  <a:rPr lang="en-US" sz="1200" b="0" i="0" smtClean="0">
                    <a:latin typeface="Cambria Math" panose="02040503050406030204" pitchFamily="18" charset="0"/>
                  </a:rPr>
                  <a:t>^</a:t>
                </a:r>
                <a:r>
                  <a:rPr lang="en-US" sz="1200" b="0" i="0">
                    <a:latin typeface="Cambria Math" panose="02040503050406030204" pitchFamily="18" charset="0"/>
                  </a:rPr>
                  <a:t>𝑜𝑏𝑠</a:t>
                </a:r>
                <a:r>
                  <a:rPr lang="en-US" sz="1200" b="0" i="0" smtClean="0">
                    <a:latin typeface="Cambria Math" panose="02040503050406030204" pitchFamily="18" charset="0"/>
                  </a:rPr>
                  <a:t>=</a:t>
                </a:r>
                <a:r>
                  <a:rPr lang="en-US" sz="1200" b="1" i="0" smtClean="0">
                    <a:latin typeface="Cambria Math" panose="02040503050406030204" pitchFamily="18" charset="0"/>
                  </a:rPr>
                  <a:t>𝐠</a:t>
                </a:r>
                <a:r>
                  <a:rPr lang="en-US" sz="1200" b="0" i="0" smtClean="0">
                    <a:latin typeface="Cambria Math" panose="02040503050406030204" pitchFamily="18" charset="0"/>
                  </a:rPr>
                  <a:t>(</a:t>
                </a:r>
                <a:r>
                  <a:rPr lang="en-US" sz="1200" b="1" i="0" smtClean="0">
                    <a:latin typeface="Cambria Math" panose="02040503050406030204" pitchFamily="18" charset="0"/>
                  </a:rPr>
                  <a:t>𝐦</a:t>
                </a:r>
                <a:r>
                  <a:rPr lang="en-US" sz="1200" b="0" i="0" smtClean="0">
                    <a:latin typeface="Cambria Math" panose="02040503050406030204" pitchFamily="18" charset="0"/>
                  </a:rPr>
                  <a:t>)</a:t>
                </a:r>
                <a:r>
                  <a:rPr lang="en-US" baseline="0" dirty="0" smtClean="0"/>
                  <a:t>, implying that one must solve the forward problem once per iteration.</a:t>
                </a:r>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909C30AA-43CA-42E7-B15D-4F2AC4A1EFAC}" type="slidenum">
              <a:rPr lang="en-US" smtClean="0"/>
              <a:pPr/>
              <a:t>27</a:t>
            </a:fld>
            <a:endParaRPr lang="en-US"/>
          </a:p>
        </p:txBody>
      </p:sp>
    </p:spTree>
    <p:extLst>
      <p:ext uri="{BB962C8B-B14F-4D97-AF65-F5344CB8AC3E}">
        <p14:creationId xmlns:p14="http://schemas.microsoft.com/office/powerpoint/2010/main" val="196956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smtClean="0"/>
                  <a:t>Most of the work is usually in evaluating  the likelihood  </a:t>
                </a:r>
                <a14:m>
                  <m:oMath xmlns:m="http://schemas.openxmlformats.org/officeDocument/2006/math">
                    <m:r>
                      <a:rPr lang="en-US" sz="1200" b="0" i="1" smtClean="0">
                        <a:latin typeface="Cambria Math" panose="02040503050406030204" pitchFamily="18" charset="0"/>
                      </a:rPr>
                      <m:t>𝑝</m:t>
                    </m:r>
                    <m:d>
                      <m:dPr>
                        <m:ctrlPr>
                          <a:rPr lang="en-US" sz="1200" b="0" i="1">
                            <a:latin typeface="Cambria Math" panose="02040503050406030204" pitchFamily="18" charset="0"/>
                          </a:rPr>
                        </m:ctrlPr>
                      </m:dPr>
                      <m:e>
                        <m:sSup>
                          <m:sSupPr>
                            <m:ctrlPr>
                              <a:rPr lang="en-US" sz="1200" b="0" i="1">
                                <a:latin typeface="Cambria Math" panose="02040503050406030204" pitchFamily="18" charset="0"/>
                              </a:rPr>
                            </m:ctrlPr>
                          </m:sSupPr>
                          <m:e>
                            <m:r>
                              <a:rPr lang="en-US" sz="1200" b="1" i="0">
                                <a:latin typeface="Cambria Math" panose="02040503050406030204" pitchFamily="18" charset="0"/>
                              </a:rPr>
                              <m:t>𝐝</m:t>
                            </m:r>
                          </m:e>
                          <m:sup>
                            <m:r>
                              <a:rPr lang="en-US" sz="1200" b="0" i="1">
                                <a:latin typeface="Cambria Math" panose="02040503050406030204" pitchFamily="18" charset="0"/>
                              </a:rPr>
                              <m:t>𝑜𝑏𝑠</m:t>
                            </m:r>
                          </m:sup>
                        </m:sSup>
                        <m:r>
                          <a:rPr lang="en-US" sz="1200" b="0" i="0">
                            <a:latin typeface="Cambria Math" panose="02040503050406030204" pitchFamily="18" charset="0"/>
                          </a:rPr>
                          <m:t>|</m:t>
                        </m:r>
                        <m:r>
                          <a:rPr lang="en-US" sz="1200" b="1" i="0">
                            <a:latin typeface="Cambria Math" panose="02040503050406030204" pitchFamily="18" charset="0"/>
                          </a:rPr>
                          <m:t>𝐦</m:t>
                        </m:r>
                      </m:e>
                    </m:d>
                  </m:oMath>
                </a14:m>
                <a:r>
                  <a:rPr lang="en-US" baseline="0" dirty="0" smtClean="0"/>
                  <a:t>, because it depends on</a:t>
                </a:r>
              </a:p>
              <a:p>
                <a:r>
                  <a:rPr lang="en-US" baseline="0" dirty="0" smtClean="0"/>
                  <a:t>the predicted data </a:t>
                </a:r>
                <a14:m>
                  <m:oMath xmlns:m="http://schemas.openxmlformats.org/officeDocument/2006/math">
                    <m:sSup>
                      <m:sSupPr>
                        <m:ctrlPr>
                          <a:rPr lang="en-US" sz="1200" b="0" i="1" smtClean="0">
                            <a:latin typeface="Cambria Math" panose="02040503050406030204" pitchFamily="18" charset="0"/>
                          </a:rPr>
                        </m:ctrlPr>
                      </m:sSupPr>
                      <m:e>
                        <m:r>
                          <a:rPr lang="en-US" sz="1200" b="1" i="0">
                            <a:latin typeface="Cambria Math" panose="02040503050406030204" pitchFamily="18" charset="0"/>
                          </a:rPr>
                          <m:t>𝐝</m:t>
                        </m:r>
                      </m:e>
                      <m:sup>
                        <m:r>
                          <a:rPr lang="en-US" sz="1200" b="0" i="1" smtClean="0">
                            <a:latin typeface="Cambria Math" panose="02040503050406030204" pitchFamily="18" charset="0"/>
                          </a:rPr>
                          <m:t>𝑝𝑟𝑒</m:t>
                        </m:r>
                      </m:sup>
                    </m:sSup>
                    <m:r>
                      <a:rPr lang="en-US" sz="1200" b="0" i="1" smtClean="0">
                        <a:latin typeface="Cambria Math" panose="02040503050406030204" pitchFamily="18" charset="0"/>
                      </a:rPr>
                      <m:t>=</m:t>
                    </m:r>
                    <m:r>
                      <a:rPr lang="en-US" sz="1200" b="1" i="0" smtClean="0">
                        <a:latin typeface="Cambria Math" panose="02040503050406030204" pitchFamily="18" charset="0"/>
                      </a:rPr>
                      <m:t>𝐠</m:t>
                    </m:r>
                    <m:d>
                      <m:dPr>
                        <m:ctrlPr>
                          <a:rPr lang="en-US" sz="1200" b="0" i="1" smtClean="0">
                            <a:latin typeface="Cambria Math" panose="02040503050406030204" pitchFamily="18" charset="0"/>
                          </a:rPr>
                        </m:ctrlPr>
                      </m:dPr>
                      <m:e>
                        <m:r>
                          <a:rPr lang="en-US" sz="1200" b="1" i="0" smtClean="0">
                            <a:latin typeface="Cambria Math" panose="02040503050406030204" pitchFamily="18" charset="0"/>
                          </a:rPr>
                          <m:t>𝐦</m:t>
                        </m:r>
                      </m:e>
                    </m:d>
                  </m:oMath>
                </a14:m>
                <a:r>
                  <a:rPr lang="en-US" baseline="0" dirty="0" smtClean="0"/>
                  <a:t>, implying that one must solve the forward problem once per iteration.</a:t>
                </a:r>
              </a:p>
              <a:p>
                <a:endParaRPr lang="en-US" baseline="0" dirty="0" smtClean="0"/>
              </a:p>
              <a:p>
                <a:endParaRPr lang="en-US" dirty="0"/>
              </a:p>
            </p:txBody>
          </p:sp>
        </mc:Choice>
        <mc:Fallback>
          <p:sp>
            <p:nvSpPr>
              <p:cNvPr id="3" name="Notes Placeholder 2"/>
              <p:cNvSpPr>
                <a:spLocks noGrp="1"/>
              </p:cNvSpPr>
              <p:nvPr>
                <p:ph type="body" idx="1"/>
              </p:nvPr>
            </p:nvSpPr>
            <p:spPr/>
            <p:txBody>
              <a:bodyPr/>
              <a:lstStyle/>
              <a:p>
                <a:r>
                  <a:rPr lang="en-US" dirty="0" smtClean="0"/>
                  <a:t>Most of the work is usually in evaluating  the likelihood  </a:t>
                </a:r>
                <a:r>
                  <a:rPr lang="en-US" sz="1200" b="0" i="0" smtClean="0">
                    <a:latin typeface="Cambria Math" panose="02040503050406030204" pitchFamily="18" charset="0"/>
                  </a:rPr>
                  <a:t>𝑝</a:t>
                </a:r>
                <a:r>
                  <a:rPr lang="en-US" sz="1200" b="0" i="0">
                    <a:latin typeface="Cambria Math" panose="02040503050406030204" pitchFamily="18" charset="0"/>
                  </a:rPr>
                  <a:t>(</a:t>
                </a:r>
                <a:r>
                  <a:rPr lang="en-US" sz="1200" b="1" i="0">
                    <a:latin typeface="Cambria Math" panose="02040503050406030204" pitchFamily="18" charset="0"/>
                  </a:rPr>
                  <a:t>𝐝</a:t>
                </a:r>
                <a:r>
                  <a:rPr lang="en-US" sz="1200" b="0" i="0">
                    <a:latin typeface="Cambria Math" panose="02040503050406030204" pitchFamily="18" charset="0"/>
                  </a:rPr>
                  <a:t>^𝑜𝑏𝑠 |</a:t>
                </a:r>
                <a:r>
                  <a:rPr lang="en-US" sz="1200" b="1" i="0">
                    <a:latin typeface="Cambria Math" panose="02040503050406030204" pitchFamily="18" charset="0"/>
                  </a:rPr>
                  <a:t>𝐦</a:t>
                </a:r>
                <a:r>
                  <a:rPr lang="en-US" sz="1200" b="0" i="0">
                    <a:latin typeface="Cambria Math" panose="02040503050406030204" pitchFamily="18" charset="0"/>
                  </a:rPr>
                  <a:t>)</a:t>
                </a:r>
                <a:r>
                  <a:rPr lang="en-US" baseline="0" dirty="0" smtClean="0"/>
                  <a:t>, because it depends on</a:t>
                </a:r>
              </a:p>
              <a:p>
                <a:r>
                  <a:rPr lang="en-US" baseline="0" dirty="0" smtClean="0"/>
                  <a:t>the predicted data </a:t>
                </a:r>
                <a:r>
                  <a:rPr lang="en-US" sz="1200" b="1" i="0">
                    <a:latin typeface="Cambria Math" panose="02040503050406030204" pitchFamily="18" charset="0"/>
                  </a:rPr>
                  <a:t>𝐝</a:t>
                </a:r>
                <a:r>
                  <a:rPr lang="en-US" sz="1200" b="0" i="0" smtClean="0">
                    <a:latin typeface="Cambria Math" panose="02040503050406030204" pitchFamily="18" charset="0"/>
                  </a:rPr>
                  <a:t>^𝑝𝑟𝑒=</a:t>
                </a:r>
                <a:r>
                  <a:rPr lang="en-US" sz="1200" b="1" i="0" smtClean="0">
                    <a:latin typeface="Cambria Math" panose="02040503050406030204" pitchFamily="18" charset="0"/>
                  </a:rPr>
                  <a:t>𝐠</a:t>
                </a:r>
                <a:r>
                  <a:rPr lang="en-US" sz="1200" b="0" i="0" smtClean="0">
                    <a:latin typeface="Cambria Math" panose="02040503050406030204" pitchFamily="18" charset="0"/>
                  </a:rPr>
                  <a:t>(</a:t>
                </a:r>
                <a:r>
                  <a:rPr lang="en-US" sz="1200" b="1" i="0" smtClean="0">
                    <a:latin typeface="Cambria Math" panose="02040503050406030204" pitchFamily="18" charset="0"/>
                  </a:rPr>
                  <a:t>𝐦</a:t>
                </a:r>
                <a:r>
                  <a:rPr lang="en-US" sz="1200" b="0" i="0" smtClean="0">
                    <a:latin typeface="Cambria Math" panose="02040503050406030204" pitchFamily="18" charset="0"/>
                  </a:rPr>
                  <a:t>)</a:t>
                </a:r>
                <a:r>
                  <a:rPr lang="en-US" baseline="0" dirty="0" smtClean="0"/>
                  <a:t>, implying that one must solve the forward problem once per iteration.</a:t>
                </a:r>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909C30AA-43CA-42E7-B15D-4F2AC4A1EFAC}" type="slidenum">
              <a:rPr lang="en-US" smtClean="0"/>
              <a:pPr/>
              <a:t>28</a:t>
            </a:fld>
            <a:endParaRPr lang="en-US"/>
          </a:p>
        </p:txBody>
      </p:sp>
    </p:spTree>
    <p:extLst>
      <p:ext uri="{BB962C8B-B14F-4D97-AF65-F5344CB8AC3E}">
        <p14:creationId xmlns:p14="http://schemas.microsoft.com/office/powerpoint/2010/main" val="166097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MCMC applied to  Laplace-transform-like problem.</a:t>
            </a:r>
          </a:p>
          <a:p>
            <a:r>
              <a:rPr lang="en-US" baseline="0" dirty="0" smtClean="0"/>
              <a:t>This is a linear problem, and so an estimated solution could be obtained using least squares.</a:t>
            </a:r>
          </a:p>
          <a:p>
            <a:r>
              <a:rPr lang="en-US" baseline="0" dirty="0" smtClean="0"/>
              <a:t>But as we will show, MCMC is still useful.</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29</a:t>
            </a:fld>
            <a:endParaRPr lang="en-US"/>
          </a:p>
        </p:txBody>
      </p:sp>
    </p:spTree>
    <p:extLst>
      <p:ext uri="{BB962C8B-B14F-4D97-AF65-F5344CB8AC3E}">
        <p14:creationId xmlns:p14="http://schemas.microsoft.com/office/powerpoint/2010/main" val="1627535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a:t>
            </a:r>
            <a:r>
              <a:rPr lang="en-US" baseline="0" dirty="0" smtClean="0"/>
              <a:t> defied upon three pdf’s.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30</a:t>
            </a:fld>
            <a:endParaRPr lang="en-US"/>
          </a:p>
        </p:txBody>
      </p:sp>
    </p:spTree>
    <p:extLst>
      <p:ext uri="{BB962C8B-B14F-4D97-AF65-F5344CB8AC3E}">
        <p14:creationId xmlns:p14="http://schemas.microsoft.com/office/powerpoint/2010/main" val="213189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Markov</a:t>
            </a:r>
            <a:r>
              <a:rPr lang="en-US" baseline="0" dirty="0" smtClean="0"/>
              <a:t> chain is a sequence of quantities x1, x2, x3, ... that are calculated in sequence,</a:t>
            </a:r>
          </a:p>
          <a:p>
            <a:r>
              <a:rPr lang="en-US" baseline="0" dirty="0" smtClean="0"/>
              <a:t>and where the process of calculating xi depends only on the value of the immediate </a:t>
            </a:r>
            <a:r>
              <a:rPr lang="en-US" baseline="0" dirty="0" err="1" smtClean="0"/>
              <a:t>prdiceor</a:t>
            </a:r>
            <a:r>
              <a:rPr lang="en-US" baseline="0" dirty="0" smtClean="0"/>
              <a:t>, xi-1.</a:t>
            </a:r>
          </a:p>
          <a:p>
            <a:r>
              <a:rPr lang="en-US" baseline="0" dirty="0" smtClean="0"/>
              <a:t>The idea will be to create a chain of solutions m1, m2, m3 … that sample the pdf p(m).</a:t>
            </a:r>
          </a:p>
        </p:txBody>
      </p:sp>
      <p:sp>
        <p:nvSpPr>
          <p:cNvPr id="4" name="Slide Number Placeholder 3"/>
          <p:cNvSpPr>
            <a:spLocks noGrp="1"/>
          </p:cNvSpPr>
          <p:nvPr>
            <p:ph type="sldNum" sz="quarter" idx="10"/>
          </p:nvPr>
        </p:nvSpPr>
        <p:spPr/>
        <p:txBody>
          <a:bodyPr/>
          <a:lstStyle/>
          <a:p>
            <a:fld id="{909C30AA-43CA-42E7-B15D-4F2AC4A1EFA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inset is the problem being solved, which has the form Gm=d.</a:t>
            </a:r>
            <a:endParaRPr lang="en-US" dirty="0" smtClean="0"/>
          </a:p>
          <a:p>
            <a:r>
              <a:rPr lang="en-US" dirty="0" smtClean="0"/>
              <a:t>The</a:t>
            </a:r>
            <a:r>
              <a:rPr lang="en-US" baseline="0" dirty="0" smtClean="0"/>
              <a:t> colors are</a:t>
            </a:r>
            <a:r>
              <a:rPr lang="en-US" dirty="0" smtClean="0"/>
              <a:t> a histogram of one</a:t>
            </a:r>
            <a:r>
              <a:rPr lang="en-US" baseline="0" dirty="0" smtClean="0"/>
              <a:t> million MCMC solutions.</a:t>
            </a:r>
          </a:p>
          <a:p>
            <a:r>
              <a:rPr lang="en-US" baseline="0" dirty="0" smtClean="0"/>
              <a:t>The grey line is the true solution.</a:t>
            </a:r>
          </a:p>
          <a:p>
            <a:r>
              <a:rPr lang="en-US" baseline="0" dirty="0" smtClean="0"/>
              <a:t>Note that at large z the histogram does not match the true solution.</a:t>
            </a:r>
          </a:p>
          <a:p>
            <a:r>
              <a:rPr lang="en-US" baseline="0" dirty="0" smtClean="0"/>
              <a:t>That’s because the data are insensitive to the solution at large z,</a:t>
            </a:r>
          </a:p>
          <a:p>
            <a:r>
              <a:rPr lang="en-US" baseline="0" dirty="0" smtClean="0"/>
              <a:t>and so the solutions are being controlled by the prior information,</a:t>
            </a:r>
          </a:p>
          <a:p>
            <a:r>
              <a:rPr lang="en-US" baseline="0" dirty="0" smtClean="0"/>
              <a:t>which says that the solution is zero.</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31</a:t>
            </a:fld>
            <a:endParaRPr lang="en-US"/>
          </a:p>
        </p:txBody>
      </p:sp>
    </p:spTree>
    <p:extLst>
      <p:ext uri="{BB962C8B-B14F-4D97-AF65-F5344CB8AC3E}">
        <p14:creationId xmlns:p14="http://schemas.microsoft.com/office/powerpoint/2010/main" val="3943266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use of the MCMC method is to answer</a:t>
            </a:r>
            <a:r>
              <a:rPr lang="en-US" baseline="0" dirty="0" smtClean="0"/>
              <a:t> questions by “scanning” the members of the ensemble.</a:t>
            </a:r>
          </a:p>
          <a:p>
            <a:r>
              <a:rPr lang="en-US" baseline="0" dirty="0" smtClean="0"/>
              <a:t>Here, we look at each member and ask whether it has a peak at model parameter 3.</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32</a:t>
            </a:fld>
            <a:endParaRPr lang="en-US"/>
          </a:p>
        </p:txBody>
      </p:sp>
    </p:spTree>
    <p:extLst>
      <p:ext uri="{BB962C8B-B14F-4D97-AF65-F5344CB8AC3E}">
        <p14:creationId xmlns:p14="http://schemas.microsoft.com/office/powerpoint/2010/main" val="2650127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count up the ones that do, and compute percentage of solutions that have such a peak.</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33</a:t>
            </a:fld>
            <a:endParaRPr lang="en-US"/>
          </a:p>
        </p:txBody>
      </p:sp>
    </p:spTree>
    <p:extLst>
      <p:ext uri="{BB962C8B-B14F-4D97-AF65-F5344CB8AC3E}">
        <p14:creationId xmlns:p14="http://schemas.microsoft.com/office/powerpoint/2010/main" val="3330088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63% of solutions have such peak.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calculation is very easy to perform from an ensemble.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Computing it from the posterior pdf (even though we have a formula for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possible, but requires some nasty integration over the volume of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solution space for which m2&lt;m3&gt;m4.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34</a:t>
            </a:fld>
            <a:endParaRPr lang="en-US"/>
          </a:p>
        </p:txBody>
      </p:sp>
    </p:spTree>
    <p:extLst>
      <p:ext uri="{BB962C8B-B14F-4D97-AF65-F5344CB8AC3E}">
        <p14:creationId xmlns:p14="http://schemas.microsoft.com/office/powerpoint/2010/main" val="2023376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section we return to the matter of computing confidence intervals.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idea from probability theory</a:t>
            </a:r>
            <a:r>
              <a:rPr lang="en-US" baseline="0" dirty="0" smtClean="0"/>
              <a:t> is that</a:t>
            </a:r>
          </a:p>
          <a:p>
            <a:r>
              <a:rPr lang="en-US" baseline="0" dirty="0" smtClean="0"/>
              <a:t>noise in the data propagates to uncertainty in the estimate of the model parameters.</a:t>
            </a:r>
          </a:p>
          <a:p>
            <a:r>
              <a:rPr lang="en-US" baseline="0" dirty="0" smtClean="0"/>
              <a:t>Since an estimate of the model parameters is a function of the data,</a:t>
            </a:r>
          </a:p>
          <a:p>
            <a:r>
              <a:rPr lang="en-US" baseline="0" dirty="0" smtClean="0"/>
              <a:t>and functions of random variables are themselves random variables.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could calculate the </a:t>
            </a:r>
            <a:r>
              <a:rPr lang="en-US" baseline="0" dirty="0" err="1" smtClean="0"/>
              <a:t>p.d.f</a:t>
            </a:r>
            <a:r>
              <a:rPr lang="en-US" baseline="0" dirty="0" smtClean="0"/>
              <a:t>. of the model parameters,</a:t>
            </a:r>
          </a:p>
          <a:p>
            <a:r>
              <a:rPr lang="en-US" baseline="0" dirty="0" smtClean="0"/>
              <a:t>we could easily work out confidence intervals,</a:t>
            </a:r>
          </a:p>
          <a:p>
            <a:r>
              <a:rPr lang="en-US" baseline="0" dirty="0" smtClean="0"/>
              <a:t>by defining the 2.5% tails of the </a:t>
            </a:r>
            <a:r>
              <a:rPr lang="en-US" baseline="0" dirty="0" err="1" smtClean="0"/>
              <a:t>p.d.f</a:t>
            </a:r>
            <a:r>
              <a:rPr lang="en-US" baseline="0" dirty="0" smtClean="0"/>
              <a:t>.</a:t>
            </a:r>
          </a:p>
        </p:txBody>
      </p:sp>
      <p:sp>
        <p:nvSpPr>
          <p:cNvPr id="4" name="Slide Number Placeholder 3"/>
          <p:cNvSpPr>
            <a:spLocks noGrp="1"/>
          </p:cNvSpPr>
          <p:nvPr>
            <p:ph type="sldNum" sz="quarter" idx="10"/>
          </p:nvPr>
        </p:nvSpPr>
        <p:spPr/>
        <p:txBody>
          <a:bodyPr/>
          <a:lstStyle/>
          <a:p>
            <a:fld id="{909C30AA-43CA-42E7-B15D-4F2AC4A1EFAC}"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how to do this for</a:t>
            </a:r>
            <a:r>
              <a:rPr lang="en-US" baseline="0" dirty="0" smtClean="0"/>
              <a:t> a linear Gaussian theory.</a:t>
            </a:r>
          </a:p>
          <a:p>
            <a:r>
              <a:rPr lang="en-US" baseline="0" dirty="0" smtClean="0"/>
              <a:t>Because a linear function of a Gaussian-distributed random variable is another Gaussian-distributed random variable,</a:t>
            </a:r>
          </a:p>
          <a:p>
            <a:r>
              <a:rPr lang="en-US" baseline="0" dirty="0" smtClean="0"/>
              <a:t>with covariance that can be calculated via a simple rule.</a:t>
            </a:r>
          </a:p>
          <a:p>
            <a:r>
              <a:rPr lang="en-US" baseline="0" dirty="0" smtClean="0"/>
              <a:t>And we know that plus-minus two sigma encloses 95% of the probability,</a:t>
            </a:r>
          </a:p>
          <a:p>
            <a:r>
              <a:rPr lang="en-US" baseline="0" dirty="0" smtClean="0"/>
              <a:t>for a Gaussian-distributed variable.</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non-linear case,</a:t>
            </a:r>
          </a:p>
          <a:p>
            <a:r>
              <a:rPr lang="en-US" baseline="0" dirty="0" smtClean="0"/>
              <a:t>we could make an estimate based on the </a:t>
            </a:r>
            <a:r>
              <a:rPr lang="en-US" baseline="0" dirty="0" err="1" smtClean="0"/>
              <a:t>linearized</a:t>
            </a:r>
            <a:r>
              <a:rPr lang="en-US" baseline="0" dirty="0" smtClean="0"/>
              <a:t> data kernel.</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 linearization</a:t>
            </a:r>
            <a:r>
              <a:rPr lang="en-US" baseline="0" dirty="0" smtClean="0"/>
              <a:t> is not valid far from the peak of the distribution,</a:t>
            </a:r>
          </a:p>
          <a:p>
            <a:r>
              <a:rPr lang="en-US" baseline="0" dirty="0" smtClean="0"/>
              <a:t>and its just that part – the tails – that are important to get right when dealing with confidence intervals.</a:t>
            </a:r>
          </a:p>
          <a:p>
            <a:r>
              <a:rPr lang="en-US" baseline="0" dirty="0" smtClean="0"/>
              <a:t>Furthermore, we need the </a:t>
            </a:r>
            <a:r>
              <a:rPr lang="en-US" baseline="0" dirty="0" err="1" smtClean="0"/>
              <a:t>linearized</a:t>
            </a:r>
            <a:r>
              <a:rPr lang="en-US" baseline="0" dirty="0" smtClean="0"/>
              <a:t> data kernel.  Thus may be tough to calculate, and would</a:t>
            </a:r>
          </a:p>
          <a:p>
            <a:r>
              <a:rPr lang="en-US" baseline="0" dirty="0" smtClean="0"/>
              <a:t>   not be available if we solved the problem by, say, a grid search.</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different quantities can be viewed as the solution to an inverse problem.</a:t>
            </a:r>
          </a:p>
          <a:p>
            <a:r>
              <a:rPr lang="en-US" baseline="0" dirty="0" smtClean="0"/>
              <a:t>The simplest is an estimate and its 95% confidence intervals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5</a:t>
            </a:fld>
            <a:endParaRPr lang="en-US"/>
          </a:p>
        </p:txBody>
      </p:sp>
    </p:spTree>
    <p:extLst>
      <p:ext uri="{BB962C8B-B14F-4D97-AF65-F5344CB8AC3E}">
        <p14:creationId xmlns:p14="http://schemas.microsoft.com/office/powerpoint/2010/main" val="2053332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Hence an alternative method is needed.</a:t>
            </a:r>
          </a:p>
          <a:p>
            <a:r>
              <a:rPr lang="en-US" baseline="0" dirty="0" smtClean="0"/>
              <a:t>If we had a big set of “repeat datasets”</a:t>
            </a:r>
          </a:p>
          <a:p>
            <a:r>
              <a:rPr lang="en-US" baseline="0" dirty="0" smtClean="0"/>
              <a:t>we could approach the problem empirically.</a:t>
            </a:r>
          </a:p>
          <a:p>
            <a:r>
              <a:rPr lang="en-US" baseline="0" dirty="0" smtClean="0"/>
              <a:t>Of course, usually we don’t have repeat experiments, but rather only one.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bootstrap method creates approximate repeat datasets.</a:t>
            </a:r>
          </a:p>
          <a:p>
            <a:r>
              <a:rPr lang="en-US" baseline="0" dirty="0" smtClean="0"/>
              <a:t>The key is “random </a:t>
            </a:r>
            <a:r>
              <a:rPr lang="en-US" baseline="0" dirty="0" err="1" smtClean="0"/>
              <a:t>resampling</a:t>
            </a:r>
            <a:r>
              <a:rPr lang="en-US" baseline="0" dirty="0" smtClean="0"/>
              <a:t> with duplications”</a:t>
            </a:r>
          </a:p>
          <a:p>
            <a:r>
              <a:rPr lang="en-US" baseline="0" dirty="0" smtClean="0"/>
              <a:t>as described in the next few slides.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Point out that this data set consists of a single column of data with 6 rows.</a:t>
            </a:r>
          </a:p>
          <a:p>
            <a:r>
              <a:rPr lang="en-US" baseline="0" dirty="0" smtClean="0"/>
              <a:t>The </a:t>
            </a:r>
            <a:r>
              <a:rPr lang="en-US" baseline="0" dirty="0" err="1" smtClean="0"/>
              <a:t>resampled</a:t>
            </a:r>
            <a:r>
              <a:rPr lang="en-US" baseline="0" dirty="0" smtClean="0"/>
              <a:t> data set also has 6 rows.</a:t>
            </a:r>
          </a:p>
          <a:p>
            <a:r>
              <a:rPr lang="en-US" baseline="0" dirty="0" smtClean="0"/>
              <a:t>Each row of the </a:t>
            </a:r>
            <a:r>
              <a:rPr lang="en-US" baseline="0" dirty="0" err="1" smtClean="0"/>
              <a:t>resampled</a:t>
            </a:r>
            <a:r>
              <a:rPr lang="en-US" baseline="0" dirty="0" smtClean="0"/>
              <a:t> data set matches an entry somewhere in the original dataset.</a:t>
            </a:r>
          </a:p>
          <a:p>
            <a:r>
              <a:rPr lang="en-US" baseline="0" dirty="0" smtClean="0"/>
              <a:t>But the order is scrambled and there are repeats.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(red) randomly choose a row of the original dataset</a:t>
            </a:r>
          </a:p>
          <a:p>
            <a:r>
              <a:rPr lang="en-US" baseline="0" dirty="0" smtClean="0"/>
              <a:t>(blue) copy to the next available row of the </a:t>
            </a:r>
            <a:r>
              <a:rPr lang="en-US" baseline="0" dirty="0" err="1" smtClean="0"/>
              <a:t>resampled</a:t>
            </a:r>
            <a:r>
              <a:rPr lang="en-US" baseline="0" dirty="0" smtClean="0"/>
              <a:t> dataset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Point out the repeats.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a:t>
            </a:r>
            <a:r>
              <a:rPr lang="en-US" dirty="0" err="1" smtClean="0"/>
              <a:t>MatLab</a:t>
            </a:r>
            <a:r>
              <a:rPr lang="en-US" baseline="0" dirty="0" smtClean="0"/>
              <a:t> </a:t>
            </a:r>
            <a:r>
              <a:rPr lang="en-US" baseline="0" dirty="0" smtClean="0"/>
              <a:t>&amp; </a:t>
            </a:r>
            <a:r>
              <a:rPr lang="en-US" baseline="0" dirty="0" err="1" smtClean="0"/>
              <a:t>Pythin</a:t>
            </a:r>
            <a:r>
              <a:rPr lang="en-US" baseline="0" dirty="0" smtClean="0"/>
              <a:t> code </a:t>
            </a:r>
            <a:r>
              <a:rPr lang="en-US" baseline="0" dirty="0" smtClean="0"/>
              <a:t>for resampling.</a:t>
            </a:r>
          </a:p>
          <a:p>
            <a:r>
              <a:rPr lang="en-US" baseline="0" dirty="0" smtClean="0"/>
              <a:t>Pretty trivial.</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A graphical (and hand-waving)  interpretation</a:t>
            </a:r>
            <a:r>
              <a:rPr lang="en-US" sz="1200" baseline="0" dirty="0" smtClean="0">
                <a:latin typeface="Times New Roman" pitchFamily="18" charset="0"/>
                <a:cs typeface="Times New Roman" pitchFamily="18" charset="0"/>
              </a:rPr>
              <a:t> of </a:t>
            </a:r>
            <a:r>
              <a:rPr lang="en-US" sz="1200" baseline="0" dirty="0" err="1" smtClean="0">
                <a:latin typeface="Times New Roman" pitchFamily="18" charset="0"/>
                <a:cs typeface="Times New Roman" pitchFamily="18" charset="0"/>
              </a:rPr>
              <a:t>resampling</a:t>
            </a:r>
            <a:r>
              <a:rPr lang="en-US" sz="1200" baseline="0" dirty="0" smtClean="0">
                <a:latin typeface="Times New Roman" pitchFamily="18" charset="0"/>
                <a:cs typeface="Times New Roman" pitchFamily="18" charset="0"/>
              </a:rPr>
              <a:t>.</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A  probability density function, </a:t>
            </a:r>
            <a:r>
              <a:rPr lang="en-US" sz="1200" i="1" dirty="0" smtClean="0">
                <a:latin typeface="Times New Roman" pitchFamily="18" charset="0"/>
                <a:cs typeface="Times New Roman" pitchFamily="18" charset="0"/>
              </a:rPr>
              <a:t>p(d)</a:t>
            </a:r>
            <a:r>
              <a:rPr lang="en-US" sz="1200" dirty="0" smtClean="0">
                <a:latin typeface="Times New Roman" pitchFamily="18" charset="0"/>
                <a:cs typeface="Times New Roman" pitchFamily="18" charset="0"/>
              </a:rPr>
              <a:t>, is represented by the large urn at the left and a few of realizations of this function are represented by the small goblet.  The contents of the goblet are duplicated indefinitely many times, mixed together and poured into the large urn at the right, creating a new probability density function, </a:t>
            </a:r>
            <a:r>
              <a:rPr lang="en-US" sz="1200" i="1" dirty="0" smtClean="0">
                <a:latin typeface="Times New Roman" pitchFamily="18" charset="0"/>
                <a:cs typeface="Times New Roman" pitchFamily="18" charset="0"/>
              </a:rPr>
              <a:t>p’(d)</a:t>
            </a:r>
            <a:r>
              <a:rPr lang="en-US" sz="1200" dirty="0" smtClean="0">
                <a:latin typeface="Times New Roman" pitchFamily="18" charset="0"/>
                <a:cs typeface="Times New Roman" pitchFamily="18" charset="0"/>
              </a:rPr>
              <a:t>.  Under some circumstances, </a:t>
            </a:r>
            <a:r>
              <a:rPr lang="en-US" sz="1200" i="1" dirty="0" smtClean="0">
                <a:latin typeface="Times New Roman" pitchFamily="18" charset="0"/>
                <a:cs typeface="Times New Roman" pitchFamily="18" charset="0"/>
              </a:rPr>
              <a:t>p’(d)</a:t>
            </a:r>
            <a:r>
              <a:rPr lang="en-US" sz="1200" dirty="0" smtClean="0">
                <a:latin typeface="Times New Roman" pitchFamily="18" charset="0"/>
                <a:cs typeface="Times New Roman" pitchFamily="18" charset="0"/>
                <a:sym typeface="Symbol"/>
              </a:rPr>
              <a:t></a:t>
            </a:r>
            <a:r>
              <a:rPr lang="en-US" sz="1200" i="1" dirty="0" smtClean="0">
                <a:latin typeface="Times New Roman" pitchFamily="18" charset="0"/>
                <a:cs typeface="Times New Roman" pitchFamily="18" charset="0"/>
              </a:rPr>
              <a:t>p(d)</a:t>
            </a:r>
            <a:r>
              <a:rPr lang="en-US" sz="1200"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2DD217AE-0327-4D28-AE01-3B2F13C4F4CA}"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An example,</a:t>
            </a:r>
            <a:r>
              <a:rPr lang="en-US" sz="1200" baseline="0" dirty="0" smtClean="0">
                <a:latin typeface="Times New Roman" pitchFamily="18" charset="0"/>
                <a:cs typeface="Times New Roman" pitchFamily="18" charset="0"/>
              </a:rPr>
              <a:t> using the same nonlinear inverse problem we’ve used in previous problems.</a:t>
            </a:r>
          </a:p>
          <a:p>
            <a:pPr marL="228600" marR="0" indent="-228600" algn="l" defTabSz="914400" rtl="0" eaLnBrk="1" fontAlgn="auto" latinLnBrk="0" hangingPunct="1">
              <a:lnSpc>
                <a:spcPct val="100000"/>
              </a:lnSpc>
              <a:spcBef>
                <a:spcPts val="0"/>
              </a:spcBef>
              <a:spcAft>
                <a:spcPts val="0"/>
              </a:spcAft>
              <a:buClrTx/>
              <a:buSzTx/>
              <a:buFontTx/>
              <a:buAutoNum type="alphaUcParenBoth"/>
              <a:tabLst/>
              <a:defRPr/>
            </a:pPr>
            <a:r>
              <a:rPr lang="en-US" sz="1200" baseline="0" dirty="0" smtClean="0">
                <a:latin typeface="Times New Roman" pitchFamily="18" charset="0"/>
                <a:cs typeface="Times New Roman" pitchFamily="18" charset="0"/>
              </a:rPr>
              <a:t>each white dot is a solution of the inverse problem using a different repeat dataset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Note that they scatter about the region of low error of the original dataset.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Note also that there are a lot of white dots.  The inverse problem has been solved numerous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   times for numerous repeat datasets.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(B) and (C) Histograms for m1 and m2.</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Note the empirical mean and 95% bounds (red ticks) calculated for each.</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Fig. 9.15. Bootstrap confidence intervals for model parameters estimated using Newton’s Method for the same problem as in Figure 9.5. (A) Error surface (colors), showing true solution (green circle), estimated solution (green circle) and bootstrap solutions (white dots). (B) Empirically-derived probability density </a:t>
            </a:r>
            <a:r>
              <a:rPr lang="en-US" sz="1200" dirty="0" err="1" smtClean="0">
                <a:latin typeface="Times New Roman" pitchFamily="18" charset="0"/>
                <a:cs typeface="Times New Roman" pitchFamily="18" charset="0"/>
              </a:rPr>
              <a:t>fnction</a:t>
            </a:r>
            <a:r>
              <a:rPr lang="en-US" sz="1200" dirty="0" smtClean="0">
                <a:latin typeface="Times New Roman" pitchFamily="18" charset="0"/>
                <a:cs typeface="Times New Roman" pitchFamily="18" charset="0"/>
              </a:rPr>
              <a:t> </a:t>
            </a:r>
            <a:r>
              <a:rPr lang="en-US" sz="1200" i="1" dirty="0" smtClean="0">
                <a:latin typeface="Cambria Math" pitchFamily="18" charset="0"/>
                <a:ea typeface="Cambria Math" pitchFamily="18" charset="0"/>
                <a:cs typeface="Times New Roman" pitchFamily="18" charset="0"/>
              </a:rPr>
              <a:t>p(m</a:t>
            </a:r>
            <a:r>
              <a:rPr lang="en-US" sz="1200" i="1" baseline="-25000" dirty="0" smtClean="0">
                <a:latin typeface="Cambria Math" pitchFamily="18" charset="0"/>
                <a:ea typeface="Cambria Math" pitchFamily="18" charset="0"/>
                <a:cs typeface="Times New Roman" pitchFamily="18" charset="0"/>
              </a:rPr>
              <a:t>1</a:t>
            </a:r>
            <a:r>
              <a:rPr lang="en-US" sz="1200" i="1" dirty="0" smtClean="0">
                <a:latin typeface="Cambria Math" pitchFamily="18" charset="0"/>
                <a:ea typeface="Cambria Math" pitchFamily="18" charset="0"/>
                <a:cs typeface="Times New Roman" pitchFamily="18" charset="0"/>
              </a:rPr>
              <a:t>)</a:t>
            </a:r>
            <a:r>
              <a:rPr lang="en-US" sz="1200" dirty="0" smtClean="0">
                <a:latin typeface="Times New Roman" pitchFamily="18" charset="0"/>
                <a:cs typeface="Times New Roman" pitchFamily="18" charset="0"/>
              </a:rPr>
              <a:t>, with </a:t>
            </a:r>
            <a:r>
              <a:rPr lang="en-US" sz="1200" i="1" dirty="0" smtClean="0">
                <a:latin typeface="Cambria Math" pitchFamily="18" charset="0"/>
                <a:ea typeface="Cambria Math" pitchFamily="18" charset="0"/>
                <a:cs typeface="Times New Roman" pitchFamily="18" charset="0"/>
              </a:rPr>
              <a:t>m</a:t>
            </a:r>
            <a:r>
              <a:rPr lang="en-US" sz="1200" i="1" baseline="-25000" dirty="0" smtClean="0">
                <a:latin typeface="Cambria Math" pitchFamily="18" charset="0"/>
                <a:ea typeface="Cambria Math" pitchFamily="18" charset="0"/>
                <a:cs typeface="Times New Roman" pitchFamily="18" charset="0"/>
              </a:rPr>
              <a:t>1</a:t>
            </a:r>
            <a:r>
              <a:rPr lang="en-US" sz="1200" i="1" baseline="30000" dirty="0" smtClean="0">
                <a:latin typeface="Cambria Math" pitchFamily="18" charset="0"/>
                <a:ea typeface="Cambria Math" pitchFamily="18" charset="0"/>
                <a:cs typeface="Times New Roman" pitchFamily="18" charset="0"/>
              </a:rPr>
              <a:t>est</a:t>
            </a:r>
            <a:r>
              <a:rPr lang="en-US" sz="1200" dirty="0" smtClean="0">
                <a:latin typeface="Times New Roman" pitchFamily="18" charset="0"/>
                <a:cs typeface="Times New Roman" pitchFamily="18" charset="0"/>
              </a:rPr>
              <a:t> (large red tick) and 95% confidence limits (small red ticks). (C) Same as (B), but for </a:t>
            </a:r>
            <a:r>
              <a:rPr lang="en-US" sz="1200" i="1" dirty="0" smtClean="0">
                <a:latin typeface="Cambria Math" pitchFamily="18" charset="0"/>
                <a:ea typeface="Cambria Math" pitchFamily="18" charset="0"/>
                <a:cs typeface="Times New Roman" pitchFamily="18" charset="0"/>
              </a:rPr>
              <a:t>p(m</a:t>
            </a:r>
            <a:r>
              <a:rPr lang="en-US" sz="1200" i="1" baseline="-25000" dirty="0" smtClean="0">
                <a:latin typeface="Cambria Math" pitchFamily="18" charset="0"/>
                <a:ea typeface="Cambria Math" pitchFamily="18" charset="0"/>
                <a:cs typeface="Times New Roman" pitchFamily="18" charset="0"/>
              </a:rPr>
              <a:t>2</a:t>
            </a:r>
            <a:r>
              <a:rPr lang="en-US" sz="1200" i="1" dirty="0" smtClean="0">
                <a:latin typeface="Cambria Math" pitchFamily="18" charset="0"/>
                <a:ea typeface="Cambria Math" pitchFamily="18" charset="0"/>
                <a:cs typeface="Times New Roman" pitchFamily="18" charset="0"/>
              </a:rPr>
              <a:t>)</a:t>
            </a:r>
            <a:r>
              <a:rPr lang="en-US" sz="1200"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MatLab</a:t>
            </a:r>
            <a:r>
              <a:rPr lang="en-US" sz="1200" dirty="0" smtClean="0">
                <a:latin typeface="Times New Roman" pitchFamily="18" charset="0"/>
                <a:cs typeface="Times New Roman" pitchFamily="18" charset="0"/>
              </a:rPr>
              <a:t> script gda09_17.</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MATLAB® and </a:t>
            </a:r>
            <a:r>
              <a:rPr lang="en-US" dirty="0" err="1" smtClean="0"/>
              <a:t>Pythinhistogram</a:t>
            </a:r>
            <a:r>
              <a:rPr lang="en-US" baseline="0" dirty="0" smtClean="0"/>
              <a:t> commands (not showing arguments)</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50</a:t>
            </a:fld>
            <a:endParaRPr lang="en-US"/>
          </a:p>
        </p:txBody>
      </p:sp>
    </p:spTree>
    <p:extLst>
      <p:ext uri="{BB962C8B-B14F-4D97-AF65-F5344CB8AC3E}">
        <p14:creationId xmlns:p14="http://schemas.microsoft.com/office/powerpoint/2010/main" val="3516420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a:t>
            </a:r>
            <a:r>
              <a:rPr lang="en-US" baseline="0" dirty="0" smtClean="0"/>
              <a:t> </a:t>
            </a:r>
            <a:r>
              <a:rPr lang="en-US" baseline="0" dirty="0" err="1" smtClean="0"/>
              <a:t>i</a:t>
            </a:r>
            <a:r>
              <a:rPr lang="en-US" dirty="0" err="1" smtClean="0"/>
              <a:t>ntergal</a:t>
            </a:r>
            <a:r>
              <a:rPr lang="en-US" baseline="0" dirty="0" smtClean="0"/>
              <a:t> is approximated using sum()</a:t>
            </a:r>
          </a:p>
          <a:p>
            <a:endParaRPr lang="en-US" baseline="0" dirty="0" smtClean="0"/>
          </a:p>
        </p:txBody>
      </p:sp>
      <p:sp>
        <p:nvSpPr>
          <p:cNvPr id="4" name="Slide Number Placeholder 3"/>
          <p:cNvSpPr>
            <a:spLocks noGrp="1"/>
          </p:cNvSpPr>
          <p:nvPr>
            <p:ph type="sldNum" sz="quarter" idx="10"/>
          </p:nvPr>
        </p:nvSpPr>
        <p:spPr/>
        <p:txBody>
          <a:bodyPr/>
          <a:lstStyle/>
          <a:p>
            <a:fld id="{909C30AA-43CA-42E7-B15D-4F2AC4A1EFAC}" type="slidenum">
              <a:rPr lang="en-US" smtClean="0"/>
              <a:pPr/>
              <a:t>51</a:t>
            </a:fld>
            <a:endParaRPr lang="en-US"/>
          </a:p>
        </p:txBody>
      </p:sp>
    </p:spTree>
    <p:extLst>
      <p:ext uri="{BB962C8B-B14F-4D97-AF65-F5344CB8AC3E}">
        <p14:creationId xmlns:p14="http://schemas.microsoft.com/office/powerpoint/2010/main" val="34191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pdf for the model parameters p(m) can be viewed as solution.</a:t>
            </a:r>
          </a:p>
          <a:p>
            <a:r>
              <a:rPr lang="en-US" baseline="0" dirty="0" smtClean="0"/>
              <a:t>In some sense, it provides all possible information about the solution.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6</a:t>
            </a:fld>
            <a:endParaRPr lang="en-US"/>
          </a:p>
        </p:txBody>
      </p:sp>
    </p:spTree>
    <p:extLst>
      <p:ext uri="{BB962C8B-B14F-4D97-AF65-F5344CB8AC3E}">
        <p14:creationId xmlns:p14="http://schemas.microsoft.com/office/powerpoint/2010/main" val="3271219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Indefinite</a:t>
            </a:r>
            <a:r>
              <a:rPr lang="en-US" baseline="0" dirty="0" smtClean="0"/>
              <a:t> </a:t>
            </a:r>
            <a:r>
              <a:rPr lang="en-US" baseline="0" dirty="0" err="1" smtClean="0"/>
              <a:t>i</a:t>
            </a:r>
            <a:r>
              <a:rPr lang="en-US" dirty="0" err="1" smtClean="0"/>
              <a:t>ntergal</a:t>
            </a:r>
            <a:r>
              <a:rPr lang="en-US" baseline="0" dirty="0" smtClean="0"/>
              <a:t> is approximated using </a:t>
            </a:r>
            <a:r>
              <a:rPr lang="en-US" baseline="0" dirty="0" err="1" smtClean="0"/>
              <a:t>cumsum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52</a:t>
            </a:fld>
            <a:endParaRPr lang="en-US"/>
          </a:p>
        </p:txBody>
      </p:sp>
    </p:spTree>
    <p:extLst>
      <p:ext uri="{BB962C8B-B14F-4D97-AF65-F5344CB8AC3E}">
        <p14:creationId xmlns:p14="http://schemas.microsoft.com/office/powerpoint/2010/main" val="72810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eneble</a:t>
            </a:r>
            <a:r>
              <a:rPr lang="en-US" baseline="0" dirty="0" smtClean="0"/>
              <a:t> of exemplary solutions drawn from the pdf also can be viewed as the solution.</a:t>
            </a:r>
          </a:p>
          <a:p>
            <a:r>
              <a:rPr lang="en-US" baseline="0" dirty="0" smtClean="0"/>
              <a:t>If there are enough members, one could create an empirical histogram that reconstructs p(m).</a:t>
            </a:r>
          </a:p>
          <a:p>
            <a:r>
              <a:rPr lang="en-US" baseline="0" dirty="0" smtClean="0"/>
              <a:t>The MCMC method creates such an ensemble solution.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7</a:t>
            </a:fld>
            <a:endParaRPr lang="en-US"/>
          </a:p>
        </p:txBody>
      </p:sp>
    </p:spTree>
    <p:extLst>
      <p:ext uri="{BB962C8B-B14F-4D97-AF65-F5344CB8AC3E}">
        <p14:creationId xmlns:p14="http://schemas.microsoft.com/office/powerpoint/2010/main" val="5623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a:t>
            </a:r>
            <a:r>
              <a:rPr lang="en-US" baseline="0" dirty="0" smtClean="0"/>
              <a:t> be useful for class discussion.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8</a:t>
            </a:fld>
            <a:endParaRPr lang="en-US"/>
          </a:p>
        </p:txBody>
      </p:sp>
    </p:spTree>
    <p:extLst>
      <p:ext uri="{BB962C8B-B14F-4D97-AF65-F5344CB8AC3E}">
        <p14:creationId xmlns:p14="http://schemas.microsoft.com/office/powerpoint/2010/main" val="2895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Irrespective</a:t>
            </a:r>
            <a:r>
              <a:rPr lang="en-US" baseline="0" dirty="0" smtClean="0"/>
              <a:t> of the details, it is clear that an inverse problem of any complexity is going to require (at least) millions of members.</a:t>
            </a:r>
          </a:p>
          <a:p>
            <a:r>
              <a:rPr lang="en-US" baseline="0" dirty="0" smtClean="0"/>
              <a:t>I the book, I routinely calculate a million.</a:t>
            </a:r>
            <a:endParaRPr lang="en-US" dirty="0"/>
          </a:p>
        </p:txBody>
      </p:sp>
      <p:sp>
        <p:nvSpPr>
          <p:cNvPr id="4" name="Slide Number Placeholder 3"/>
          <p:cNvSpPr>
            <a:spLocks noGrp="1"/>
          </p:cNvSpPr>
          <p:nvPr>
            <p:ph type="sldNum" sz="quarter" idx="10"/>
          </p:nvPr>
        </p:nvSpPr>
        <p:spPr/>
        <p:txBody>
          <a:bodyPr/>
          <a:lstStyle/>
          <a:p>
            <a:fld id="{909C30AA-43CA-42E7-B15D-4F2AC4A1EFAC}" type="slidenum">
              <a:rPr lang="en-US" smtClean="0"/>
              <a:pPr/>
              <a:t>9</a:t>
            </a:fld>
            <a:endParaRPr lang="en-US"/>
          </a:p>
        </p:txBody>
      </p:sp>
    </p:spTree>
    <p:extLst>
      <p:ext uri="{BB962C8B-B14F-4D97-AF65-F5344CB8AC3E}">
        <p14:creationId xmlns:p14="http://schemas.microsoft.com/office/powerpoint/2010/main" val="419654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begins a description of the method.</a:t>
            </a:r>
          </a:p>
          <a:p>
            <a:r>
              <a:rPr lang="en-US" baseline="0" dirty="0" smtClean="0"/>
              <a:t>I don’t develop the theory behind the method here, but its in the book.</a:t>
            </a:r>
            <a:endParaRPr lang="en-US" baseline="0" dirty="0" smtClean="0"/>
          </a:p>
        </p:txBody>
      </p:sp>
      <p:sp>
        <p:nvSpPr>
          <p:cNvPr id="4" name="Slide Number Placeholder 3"/>
          <p:cNvSpPr>
            <a:spLocks noGrp="1"/>
          </p:cNvSpPr>
          <p:nvPr>
            <p:ph type="sldNum" sz="quarter" idx="10"/>
          </p:nvPr>
        </p:nvSpPr>
        <p:spPr/>
        <p:txBody>
          <a:bodyPr/>
          <a:lstStyle/>
          <a:p>
            <a:fld id="{909C30AA-43CA-42E7-B15D-4F2AC4A1EFA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1B0D4-162B-4AAA-AA48-226D81917658}"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B1B0D4-162B-4AAA-AA48-226D81917658}"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1B0D4-162B-4AAA-AA48-226D81917658}"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1B0D4-162B-4AAA-AA48-226D81917658}"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1B0D4-162B-4AAA-AA48-226D81917658}"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66F49-AC3B-4A22-99A5-36C8CF7587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1B0D4-162B-4AAA-AA48-226D81917658}" type="datetimeFigureOut">
              <a:rPr lang="en-US" smtClean="0"/>
              <a:pPr/>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66F49-AC3B-4A22-99A5-36C8CF7587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4267200"/>
          </a:xfrm>
        </p:spPr>
        <p:txBody>
          <a:bodyPr>
            <a:normAutofit fontScale="90000"/>
          </a:bodyPr>
          <a:lstStyle/>
          <a:p>
            <a:r>
              <a:rPr lang="en-US" dirty="0" smtClean="0">
                <a:latin typeface="Times New Roman" pitchFamily="18" charset="0"/>
                <a:cs typeface="Times New Roman" pitchFamily="18" charset="0"/>
              </a:rPr>
              <a:t>Lecture 17</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Nonlinear Problems: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Markov Chain – Monte Carlo (MCMC)</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Methods and</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Bootstrap </a:t>
            </a:r>
            <a:r>
              <a:rPr lang="en-US" sz="4000" dirty="0" smtClean="0">
                <a:latin typeface="Times New Roman" pitchFamily="18" charset="0"/>
                <a:cs typeface="Times New Roman" pitchFamily="18" charset="0"/>
              </a:rPr>
              <a:t>Confidence Intervals </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54762"/>
          </a:xfrm>
        </p:spPr>
        <p:txBody>
          <a:bodyPr>
            <a:normAutofit/>
          </a:bodyPr>
          <a:lstStyle/>
          <a:p>
            <a:r>
              <a:rPr lang="en-US" dirty="0" smtClean="0">
                <a:latin typeface="Times New Roman" pitchFamily="18" charset="0"/>
                <a:cs typeface="Times New Roman" pitchFamily="18" charset="0"/>
              </a:rPr>
              <a:t>The Markov Chain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Monte </a:t>
            </a:r>
            <a:r>
              <a:rPr lang="en-US" dirty="0" smtClean="0">
                <a:latin typeface="Times New Roman" pitchFamily="18" charset="0"/>
                <a:cs typeface="Times New Roman" pitchFamily="18" charset="0"/>
              </a:rPr>
              <a:t>Carlo </a:t>
            </a:r>
            <a:r>
              <a:rPr lang="en-US" dirty="0" smtClean="0">
                <a:latin typeface="Times New Roman" pitchFamily="18" charset="0"/>
                <a:cs typeface="Times New Roman" pitchFamily="18" charset="0"/>
              </a:rPr>
              <a:t>method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samples a pdf</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to produce a ensemble</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219200" y="5845314"/>
            <a:ext cx="678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00200" y="1425714"/>
            <a:ext cx="0" cy="480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4132341" y="5769114"/>
                <a:ext cx="955518"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oMath>
                  </m:oMathPara>
                </a14:m>
                <a:endParaRPr lang="en-US" sz="4000" dirty="0"/>
              </a:p>
            </p:txBody>
          </p:sp>
        </mc:Choice>
        <mc:Fallback>
          <p:sp>
            <p:nvSpPr>
              <p:cNvPr id="9" name="TextBox 8"/>
              <p:cNvSpPr txBox="1">
                <a:spLocks noRot="1" noChangeAspect="1" noMove="1" noResize="1" noEditPoints="1" noAdjustHandles="1" noChangeArrowheads="1" noChangeShapeType="1" noTextEdit="1"/>
              </p:cNvSpPr>
              <p:nvPr/>
            </p:nvSpPr>
            <p:spPr>
              <a:xfrm>
                <a:off x="4132341" y="5769114"/>
                <a:ext cx="955518"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44682" y="3147626"/>
                <a:ext cx="967380"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oMath>
                  </m:oMathPara>
                </a14:m>
                <a:endParaRPr lang="en-US" sz="4000" dirty="0"/>
              </a:p>
            </p:txBody>
          </p:sp>
        </mc:Choice>
        <mc:Fallback>
          <p:sp>
            <p:nvSpPr>
              <p:cNvPr id="10" name="TextBox 9"/>
              <p:cNvSpPr txBox="1">
                <a:spLocks noRot="1" noChangeAspect="1" noMove="1" noResize="1" noEditPoints="1" noAdjustHandles="1" noChangeArrowheads="1" noChangeShapeType="1" noTextEdit="1"/>
              </p:cNvSpPr>
              <p:nvPr/>
            </p:nvSpPr>
            <p:spPr>
              <a:xfrm>
                <a:off x="644682" y="3147626"/>
                <a:ext cx="967380" cy="707886"/>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2971800" y="424511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73559" y="350156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15100" y="234011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84953" y="228667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78344" y="303332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96265" y="3374959"/>
            <a:ext cx="571466" cy="1002890"/>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370614" flipV="1">
            <a:off x="4274156" y="2922440"/>
            <a:ext cx="504749" cy="814207"/>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21962" y="397841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5400000" flipV="1">
            <a:off x="4653968" y="3688546"/>
            <a:ext cx="252375" cy="464245"/>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5039626" flipV="1">
            <a:off x="4196545" y="2597455"/>
            <a:ext cx="1073144" cy="1128553"/>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8431336" flipV="1">
            <a:off x="5686421" y="1966304"/>
            <a:ext cx="570555" cy="747619"/>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09335" y="267902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5400000" flipV="1">
            <a:off x="6102091" y="2459588"/>
            <a:ext cx="252375" cy="464245"/>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5039626" flipV="1">
            <a:off x="5616807" y="1369562"/>
            <a:ext cx="1073144" cy="1128553"/>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12194" y="112637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p:cNvSpPr txBox="1"/>
              <p:nvPr/>
            </p:nvSpPr>
            <p:spPr>
              <a:xfrm>
                <a:off x="2558716" y="3804590"/>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1</m:t>
                              </m:r>
                            </m:e>
                          </m:d>
                        </m:sup>
                      </m:sSup>
                    </m:oMath>
                  </m:oMathPara>
                </a14:m>
                <a:endParaRPr lang="en-US" sz="3200" dirty="0"/>
              </a:p>
            </p:txBody>
          </p:sp>
        </mc:Choice>
        <mc:Fallback>
          <p:sp>
            <p:nvSpPr>
              <p:cNvPr id="28" name="TextBox 27"/>
              <p:cNvSpPr txBox="1">
                <a:spLocks noRot="1" noChangeAspect="1" noMove="1" noResize="1" noEditPoints="1" noAdjustHandles="1" noChangeArrowheads="1" noChangeShapeType="1" noTextEdit="1"/>
              </p:cNvSpPr>
              <p:nvPr/>
            </p:nvSpPr>
            <p:spPr>
              <a:xfrm>
                <a:off x="2558716" y="3804590"/>
                <a:ext cx="903709" cy="525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3007825" y="2630920"/>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2</m:t>
                              </m:r>
                            </m:e>
                          </m:d>
                        </m:sup>
                      </m:sSup>
                    </m:oMath>
                  </m:oMathPara>
                </a14:m>
                <a:endParaRPr lang="en-US" sz="3200" dirty="0"/>
              </a:p>
            </p:txBody>
          </p:sp>
        </mc:Choice>
        <mc:Fallback>
          <p:sp>
            <p:nvSpPr>
              <p:cNvPr id="29" name="TextBox 28"/>
              <p:cNvSpPr txBox="1">
                <a:spLocks noRot="1" noChangeAspect="1" noMove="1" noResize="1" noEditPoints="1" noAdjustHandles="1" noChangeArrowheads="1" noChangeShapeType="1" noTextEdit="1"/>
              </p:cNvSpPr>
              <p:nvPr/>
            </p:nvSpPr>
            <p:spPr>
              <a:xfrm>
                <a:off x="3007825" y="2630920"/>
                <a:ext cx="903709" cy="525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5299253" y="3349695"/>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3</m:t>
                              </m:r>
                            </m:e>
                          </m:d>
                        </m:sup>
                      </m:sSup>
                    </m:oMath>
                  </m:oMathPara>
                </a14:m>
                <a:endParaRPr lang="en-US" sz="3200" dirty="0"/>
              </a:p>
            </p:txBody>
          </p:sp>
        </mc:Choice>
        <mc:Fallback>
          <p:sp>
            <p:nvSpPr>
              <p:cNvPr id="30" name="TextBox 29"/>
              <p:cNvSpPr txBox="1">
                <a:spLocks noRot="1" noChangeAspect="1" noMove="1" noResize="1" noEditPoints="1" noAdjustHandles="1" noChangeArrowheads="1" noChangeShapeType="1" noTextEdit="1"/>
              </p:cNvSpPr>
              <p:nvPr/>
            </p:nvSpPr>
            <p:spPr>
              <a:xfrm>
                <a:off x="5299253" y="3349695"/>
                <a:ext cx="903709" cy="525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184150" y="4286091"/>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4</m:t>
                              </m:r>
                            </m:e>
                          </m:d>
                        </m:sup>
                      </m:sSup>
                    </m:oMath>
                  </m:oMathPara>
                </a14:m>
                <a:endParaRPr lang="en-US" sz="3200" dirty="0"/>
              </a:p>
            </p:txBody>
          </p:sp>
        </mc:Choice>
        <mc:Fallback>
          <p:sp>
            <p:nvSpPr>
              <p:cNvPr id="31" name="TextBox 30"/>
              <p:cNvSpPr txBox="1">
                <a:spLocks noRot="1" noChangeAspect="1" noMove="1" noResize="1" noEditPoints="1" noAdjustHandles="1" noChangeArrowheads="1" noChangeShapeType="1" noTextEdit="1"/>
              </p:cNvSpPr>
              <p:nvPr/>
            </p:nvSpPr>
            <p:spPr>
              <a:xfrm>
                <a:off x="4184150" y="4286091"/>
                <a:ext cx="903709" cy="52591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729095" y="1765047"/>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5</m:t>
                              </m:r>
                            </m:e>
                          </m:d>
                        </m:sup>
                      </m:sSup>
                    </m:oMath>
                  </m:oMathPara>
                </a14:m>
                <a:endParaRPr lang="en-US" sz="3200" dirty="0"/>
              </a:p>
            </p:txBody>
          </p:sp>
        </mc:Choice>
        <mc:Fallback>
          <p:sp>
            <p:nvSpPr>
              <p:cNvPr id="32" name="TextBox 31"/>
              <p:cNvSpPr txBox="1">
                <a:spLocks noRot="1" noChangeAspect="1" noMove="1" noResize="1" noEditPoints="1" noAdjustHandles="1" noChangeArrowheads="1" noChangeShapeType="1" noTextEdit="1"/>
              </p:cNvSpPr>
              <p:nvPr/>
            </p:nvSpPr>
            <p:spPr>
              <a:xfrm>
                <a:off x="4729095" y="1765047"/>
                <a:ext cx="903709" cy="52591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6794771" y="2191457"/>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6</m:t>
                              </m:r>
                            </m:e>
                          </m:d>
                        </m:sup>
                      </m:sSup>
                    </m:oMath>
                  </m:oMathPara>
                </a14:m>
                <a:endParaRPr lang="en-US" sz="3200" dirty="0"/>
              </a:p>
            </p:txBody>
          </p:sp>
        </mc:Choice>
        <mc:Fallback>
          <p:sp>
            <p:nvSpPr>
              <p:cNvPr id="33" name="TextBox 32"/>
              <p:cNvSpPr txBox="1">
                <a:spLocks noRot="1" noChangeAspect="1" noMove="1" noResize="1" noEditPoints="1" noAdjustHandles="1" noChangeArrowheads="1" noChangeShapeType="1" noTextEdit="1"/>
              </p:cNvSpPr>
              <p:nvPr/>
            </p:nvSpPr>
            <p:spPr>
              <a:xfrm>
                <a:off x="6794771" y="2191457"/>
                <a:ext cx="903709" cy="52591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5891062" y="2749238"/>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7</m:t>
                              </m:r>
                            </m:e>
                          </m:d>
                        </m:sup>
                      </m:sSup>
                    </m:oMath>
                  </m:oMathPara>
                </a14:m>
                <a:endParaRPr lang="en-US" sz="3200" dirty="0"/>
              </a:p>
            </p:txBody>
          </p:sp>
        </mc:Choice>
        <mc:Fallback>
          <p:sp>
            <p:nvSpPr>
              <p:cNvPr id="34" name="TextBox 33"/>
              <p:cNvSpPr txBox="1">
                <a:spLocks noRot="1" noChangeAspect="1" noMove="1" noResize="1" noEditPoints="1" noAdjustHandles="1" noChangeArrowheads="1" noChangeShapeType="1" noTextEdit="1"/>
              </p:cNvSpPr>
              <p:nvPr/>
            </p:nvSpPr>
            <p:spPr>
              <a:xfrm>
                <a:off x="5891062" y="2749238"/>
                <a:ext cx="903709" cy="52591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6875252" y="1148889"/>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8</m:t>
                              </m:r>
                            </m:e>
                          </m:d>
                        </m:sup>
                      </m:sSup>
                    </m:oMath>
                  </m:oMathPara>
                </a14:m>
                <a:endParaRPr lang="en-US" sz="3200" dirty="0"/>
              </a:p>
            </p:txBody>
          </p:sp>
        </mc:Choice>
        <mc:Fallback>
          <p:sp>
            <p:nvSpPr>
              <p:cNvPr id="35" name="TextBox 34"/>
              <p:cNvSpPr txBox="1">
                <a:spLocks noRot="1" noChangeAspect="1" noMove="1" noResize="1" noEditPoints="1" noAdjustHandles="1" noChangeArrowheads="1" noChangeShapeType="1" noTextEdit="1"/>
              </p:cNvSpPr>
              <p:nvPr/>
            </p:nvSpPr>
            <p:spPr>
              <a:xfrm>
                <a:off x="6875252" y="1148889"/>
                <a:ext cx="903709" cy="52591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22376" y="63854"/>
                <a:ext cx="5554847" cy="1225335"/>
              </a:xfrm>
              <a:prstGeom prst="rect">
                <a:avLst/>
              </a:prstGeom>
              <a:noFill/>
            </p:spPr>
            <p:txBody>
              <a:bodyPr wrap="square" rtlCol="0">
                <a:spAutoFit/>
              </a:bodyPr>
              <a:lstStyle/>
              <a:p>
                <a:r>
                  <a:rPr lang="en-US" sz="2400" dirty="0" smtClean="0"/>
                  <a:t>“Chain” of points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𝐦</m:t>
                        </m:r>
                      </m:e>
                      <m:sup>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sup>
                    </m:sSup>
                  </m:oMath>
                </a14:m>
                <a:r>
                  <a:rPr lang="en-US" sz="2400" dirty="0" smtClean="0"/>
                  <a:t> hops around “randomly” in the space of model parameters </a:t>
                </a:r>
                <a:endParaRPr lang="en-US" sz="2400" dirty="0"/>
              </a:p>
            </p:txBody>
          </p:sp>
        </mc:Choice>
        <mc:Fallback>
          <p:sp>
            <p:nvSpPr>
              <p:cNvPr id="36" name="TextBox 35"/>
              <p:cNvSpPr txBox="1">
                <a:spLocks noRot="1" noChangeAspect="1" noMove="1" noResize="1" noEditPoints="1" noAdjustHandles="1" noChangeArrowheads="1" noChangeShapeType="1" noTextEdit="1"/>
              </p:cNvSpPr>
              <p:nvPr/>
            </p:nvSpPr>
            <p:spPr>
              <a:xfrm>
                <a:off x="222376" y="63854"/>
                <a:ext cx="5554847" cy="1225335"/>
              </a:xfrm>
              <a:prstGeom prst="rect">
                <a:avLst/>
              </a:prstGeom>
              <a:blipFill>
                <a:blip r:embed="rId13"/>
                <a:stretch>
                  <a:fillRect l="-1645" t="-1990" b="-10448"/>
                </a:stretch>
              </a:blipFill>
            </p:spPr>
            <p:txBody>
              <a:bodyPr/>
              <a:lstStyle/>
              <a:p>
                <a:r>
                  <a:rPr lang="en-US">
                    <a:noFill/>
                  </a:rPr>
                  <a:t> </a:t>
                </a:r>
              </a:p>
            </p:txBody>
          </p:sp>
        </mc:Fallback>
      </mc:AlternateContent>
    </p:spTree>
    <p:extLst>
      <p:ext uri="{BB962C8B-B14F-4D97-AF65-F5344CB8AC3E}">
        <p14:creationId xmlns:p14="http://schemas.microsoft.com/office/powerpoint/2010/main" val="24066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2771052" y="691685"/>
            <a:ext cx="5610159" cy="4345232"/>
          </a:xfrm>
          <a:custGeom>
            <a:avLst/>
            <a:gdLst>
              <a:gd name="connsiteX0" fmla="*/ 1781283 w 5610159"/>
              <a:gd name="connsiteY0" fmla="*/ 163721 h 4345232"/>
              <a:gd name="connsiteX1" fmla="*/ 601413 w 5610159"/>
              <a:gd name="connsiteY1" fmla="*/ 714328 h 4345232"/>
              <a:gd name="connsiteX2" fmla="*/ 1645 w 5610159"/>
              <a:gd name="connsiteY2" fmla="*/ 1245270 h 4345232"/>
              <a:gd name="connsiteX3" fmla="*/ 768561 w 5610159"/>
              <a:gd name="connsiteY3" fmla="*/ 2916754 h 4345232"/>
              <a:gd name="connsiteX4" fmla="*/ 719400 w 5610159"/>
              <a:gd name="connsiteY4" fmla="*/ 4332599 h 4345232"/>
              <a:gd name="connsiteX5" fmla="*/ 2784174 w 5610159"/>
              <a:gd name="connsiteY5" fmla="*/ 3565683 h 4345232"/>
              <a:gd name="connsiteX6" fmla="*/ 4799787 w 5610159"/>
              <a:gd name="connsiteY6" fmla="*/ 2769270 h 4345232"/>
              <a:gd name="connsiteX7" fmla="*/ 5438883 w 5610159"/>
              <a:gd name="connsiteY7" fmla="*/ 1677889 h 4345232"/>
              <a:gd name="connsiteX8" fmla="*/ 5497877 w 5610159"/>
              <a:gd name="connsiteY8" fmla="*/ 75231 h 4345232"/>
              <a:gd name="connsiteX9" fmla="*/ 4072200 w 5610159"/>
              <a:gd name="connsiteY9" fmla="*/ 242380 h 4345232"/>
              <a:gd name="connsiteX10" fmla="*/ 2872664 w 5610159"/>
              <a:gd name="connsiteY10" fmla="*/ 65399 h 4345232"/>
              <a:gd name="connsiteX11" fmla="*/ 1781283 w 5610159"/>
              <a:gd name="connsiteY11" fmla="*/ 163721 h 43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0159" h="4345232">
                <a:moveTo>
                  <a:pt x="1781283" y="163721"/>
                </a:moveTo>
                <a:cubicBezTo>
                  <a:pt x="1402741" y="271876"/>
                  <a:pt x="898019" y="534070"/>
                  <a:pt x="601413" y="714328"/>
                </a:cubicBezTo>
                <a:cubicBezTo>
                  <a:pt x="304807" y="894586"/>
                  <a:pt x="-26213" y="878199"/>
                  <a:pt x="1645" y="1245270"/>
                </a:cubicBezTo>
                <a:cubicBezTo>
                  <a:pt x="29503" y="1612341"/>
                  <a:pt x="648935" y="2402199"/>
                  <a:pt x="768561" y="2916754"/>
                </a:cubicBezTo>
                <a:cubicBezTo>
                  <a:pt x="888187" y="3431309"/>
                  <a:pt x="383465" y="4224444"/>
                  <a:pt x="719400" y="4332599"/>
                </a:cubicBezTo>
                <a:cubicBezTo>
                  <a:pt x="1055335" y="4440754"/>
                  <a:pt x="2104110" y="3826238"/>
                  <a:pt x="2784174" y="3565683"/>
                </a:cubicBezTo>
                <a:cubicBezTo>
                  <a:pt x="3464238" y="3305128"/>
                  <a:pt x="4357335" y="3083902"/>
                  <a:pt x="4799787" y="2769270"/>
                </a:cubicBezTo>
                <a:cubicBezTo>
                  <a:pt x="5242239" y="2454638"/>
                  <a:pt x="5322535" y="2126896"/>
                  <a:pt x="5438883" y="1677889"/>
                </a:cubicBezTo>
                <a:cubicBezTo>
                  <a:pt x="5555231" y="1228883"/>
                  <a:pt x="5725658" y="314483"/>
                  <a:pt x="5497877" y="75231"/>
                </a:cubicBezTo>
                <a:cubicBezTo>
                  <a:pt x="5270096" y="-164021"/>
                  <a:pt x="4509735" y="244019"/>
                  <a:pt x="4072200" y="242380"/>
                </a:cubicBezTo>
                <a:cubicBezTo>
                  <a:pt x="3634665" y="240741"/>
                  <a:pt x="3254484" y="80147"/>
                  <a:pt x="2872664" y="65399"/>
                </a:cubicBezTo>
                <a:cubicBezTo>
                  <a:pt x="2490845" y="50650"/>
                  <a:pt x="2159825" y="55566"/>
                  <a:pt x="1781283" y="16372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Freeform 1"/>
          <p:cNvSpPr/>
          <p:nvPr/>
        </p:nvSpPr>
        <p:spPr>
          <a:xfrm>
            <a:off x="4361786" y="1139566"/>
            <a:ext cx="3101673" cy="2131580"/>
          </a:xfrm>
          <a:custGeom>
            <a:avLst/>
            <a:gdLst>
              <a:gd name="connsiteX0" fmla="*/ 1252433 w 3101673"/>
              <a:gd name="connsiteY0" fmla="*/ 10808 h 2131580"/>
              <a:gd name="connsiteX1" fmla="*/ 210214 w 3101673"/>
              <a:gd name="connsiteY1" fmla="*/ 305776 h 2131580"/>
              <a:gd name="connsiteX2" fmla="*/ 13569 w 3101673"/>
              <a:gd name="connsiteY2" fmla="*/ 826886 h 2131580"/>
              <a:gd name="connsiteX3" fmla="*/ 426524 w 3101673"/>
              <a:gd name="connsiteY3" fmla="*/ 1347995 h 2131580"/>
              <a:gd name="connsiteX4" fmla="*/ 1134446 w 3101673"/>
              <a:gd name="connsiteY4" fmla="*/ 1987092 h 2131580"/>
              <a:gd name="connsiteX5" fmla="*/ 2520795 w 3101673"/>
              <a:gd name="connsiteY5" fmla="*/ 2114911 h 2131580"/>
              <a:gd name="connsiteX6" fmla="*/ 3100898 w 3101673"/>
              <a:gd name="connsiteY6" fmla="*/ 1721621 h 2131580"/>
              <a:gd name="connsiteX7" fmla="*/ 2609285 w 3101673"/>
              <a:gd name="connsiteY7" fmla="*/ 679402 h 2131580"/>
              <a:gd name="connsiteX8" fmla="*/ 1252433 w 3101673"/>
              <a:gd name="connsiteY8" fmla="*/ 10808 h 213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673" h="2131580">
                <a:moveTo>
                  <a:pt x="1252433" y="10808"/>
                </a:moveTo>
                <a:cubicBezTo>
                  <a:pt x="852588" y="-51463"/>
                  <a:pt x="416691" y="169763"/>
                  <a:pt x="210214" y="305776"/>
                </a:cubicBezTo>
                <a:cubicBezTo>
                  <a:pt x="3737" y="441789"/>
                  <a:pt x="-22483" y="653183"/>
                  <a:pt x="13569" y="826886"/>
                </a:cubicBezTo>
                <a:cubicBezTo>
                  <a:pt x="49621" y="1000589"/>
                  <a:pt x="239711" y="1154627"/>
                  <a:pt x="426524" y="1347995"/>
                </a:cubicBezTo>
                <a:cubicBezTo>
                  <a:pt x="613337" y="1541363"/>
                  <a:pt x="785401" y="1859273"/>
                  <a:pt x="1134446" y="1987092"/>
                </a:cubicBezTo>
                <a:cubicBezTo>
                  <a:pt x="1483491" y="2114911"/>
                  <a:pt x="2193053" y="2159156"/>
                  <a:pt x="2520795" y="2114911"/>
                </a:cubicBezTo>
                <a:cubicBezTo>
                  <a:pt x="2848537" y="2070666"/>
                  <a:pt x="3086150" y="1960873"/>
                  <a:pt x="3100898" y="1721621"/>
                </a:cubicBezTo>
                <a:cubicBezTo>
                  <a:pt x="3115646" y="1482370"/>
                  <a:pt x="2919001" y="967815"/>
                  <a:pt x="2609285" y="679402"/>
                </a:cubicBezTo>
                <a:cubicBezTo>
                  <a:pt x="2299569" y="390989"/>
                  <a:pt x="1652278" y="73079"/>
                  <a:pt x="1252433" y="1080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219200" y="5845314"/>
            <a:ext cx="678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00200" y="1425714"/>
            <a:ext cx="0" cy="480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4132341" y="5769114"/>
                <a:ext cx="955518"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oMath>
                  </m:oMathPara>
                </a14:m>
                <a:endParaRPr lang="en-US" sz="4000" dirty="0"/>
              </a:p>
            </p:txBody>
          </p:sp>
        </mc:Choice>
        <mc:Fallback>
          <p:sp>
            <p:nvSpPr>
              <p:cNvPr id="9" name="TextBox 8"/>
              <p:cNvSpPr txBox="1">
                <a:spLocks noRot="1" noChangeAspect="1" noMove="1" noResize="1" noEditPoints="1" noAdjustHandles="1" noChangeArrowheads="1" noChangeShapeType="1" noTextEdit="1"/>
              </p:cNvSpPr>
              <p:nvPr/>
            </p:nvSpPr>
            <p:spPr>
              <a:xfrm>
                <a:off x="4132341" y="5769114"/>
                <a:ext cx="955518"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44682" y="3147626"/>
                <a:ext cx="967380"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oMath>
                  </m:oMathPara>
                </a14:m>
                <a:endParaRPr lang="en-US" sz="4000" dirty="0"/>
              </a:p>
            </p:txBody>
          </p:sp>
        </mc:Choice>
        <mc:Fallback>
          <p:sp>
            <p:nvSpPr>
              <p:cNvPr id="10" name="TextBox 9"/>
              <p:cNvSpPr txBox="1">
                <a:spLocks noRot="1" noChangeAspect="1" noMove="1" noResize="1" noEditPoints="1" noAdjustHandles="1" noChangeArrowheads="1" noChangeShapeType="1" noTextEdit="1"/>
              </p:cNvSpPr>
              <p:nvPr/>
            </p:nvSpPr>
            <p:spPr>
              <a:xfrm>
                <a:off x="644682" y="3147626"/>
                <a:ext cx="967380" cy="707886"/>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5895583" y="134828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40168" y="239639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33325" y="2762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88247" y="20633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75571" y="35974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2680975" flipH="1">
            <a:off x="6917237" y="492510"/>
            <a:ext cx="476654" cy="588468"/>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3936746">
            <a:off x="6307375" y="849019"/>
            <a:ext cx="504749" cy="814207"/>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84744" y="126097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5607852" flipV="1">
            <a:off x="5490108" y="1966144"/>
            <a:ext cx="263260" cy="601715"/>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5039626" flipV="1">
            <a:off x="4178969" y="2501976"/>
            <a:ext cx="662059" cy="1159086"/>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9574436" flipV="1">
            <a:off x="5038841" y="2003316"/>
            <a:ext cx="618980" cy="973418"/>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955882" y="203441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672243" flipV="1">
            <a:off x="5943847" y="2313465"/>
            <a:ext cx="357953" cy="442255"/>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6426821" flipV="1">
            <a:off x="5155444" y="-15565"/>
            <a:ext cx="1570967" cy="2043720"/>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18614" y="185715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p:cNvSpPr txBox="1"/>
              <p:nvPr/>
            </p:nvSpPr>
            <p:spPr>
              <a:xfrm>
                <a:off x="4104171" y="3563057"/>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1</m:t>
                              </m:r>
                            </m:e>
                          </m:d>
                        </m:sup>
                      </m:sSup>
                    </m:oMath>
                  </m:oMathPara>
                </a14:m>
                <a:endParaRPr lang="en-US" sz="3200" dirty="0"/>
              </a:p>
            </p:txBody>
          </p:sp>
        </mc:Choice>
        <mc:Fallback>
          <p:sp>
            <p:nvSpPr>
              <p:cNvPr id="28" name="TextBox 27"/>
              <p:cNvSpPr txBox="1">
                <a:spLocks noRot="1" noChangeAspect="1" noMove="1" noResize="1" noEditPoints="1" noAdjustHandles="1" noChangeArrowheads="1" noChangeShapeType="1" noTextEdit="1"/>
              </p:cNvSpPr>
              <p:nvPr/>
            </p:nvSpPr>
            <p:spPr>
              <a:xfrm>
                <a:off x="4104171" y="3563057"/>
                <a:ext cx="903709" cy="525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5208331" y="2384976"/>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2</m:t>
                              </m:r>
                            </m:e>
                          </m:d>
                        </m:sup>
                      </m:sSup>
                    </m:oMath>
                  </m:oMathPara>
                </a14:m>
                <a:endParaRPr lang="en-US" sz="3200" dirty="0"/>
              </a:p>
            </p:txBody>
          </p:sp>
        </mc:Choice>
        <mc:Fallback>
          <p:sp>
            <p:nvSpPr>
              <p:cNvPr id="29" name="TextBox 28"/>
              <p:cNvSpPr txBox="1">
                <a:spLocks noRot="1" noChangeAspect="1" noMove="1" noResize="1" noEditPoints="1" noAdjustHandles="1" noChangeArrowheads="1" noChangeShapeType="1" noTextEdit="1"/>
              </p:cNvSpPr>
              <p:nvPr/>
            </p:nvSpPr>
            <p:spPr>
              <a:xfrm>
                <a:off x="5208331" y="2384976"/>
                <a:ext cx="903709" cy="525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145419" y="2051331"/>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3</m:t>
                              </m:r>
                            </m:e>
                          </m:d>
                        </m:sup>
                      </m:sSup>
                    </m:oMath>
                  </m:oMathPara>
                </a14:m>
                <a:endParaRPr lang="en-US" sz="3200" dirty="0"/>
              </a:p>
            </p:txBody>
          </p:sp>
        </mc:Choice>
        <mc:Fallback>
          <p:sp>
            <p:nvSpPr>
              <p:cNvPr id="30" name="TextBox 29"/>
              <p:cNvSpPr txBox="1">
                <a:spLocks noRot="1" noChangeAspect="1" noMove="1" noResize="1" noEditPoints="1" noAdjustHandles="1" noChangeArrowheads="1" noChangeShapeType="1" noTextEdit="1"/>
              </p:cNvSpPr>
              <p:nvPr/>
            </p:nvSpPr>
            <p:spPr>
              <a:xfrm>
                <a:off x="6145419" y="2051331"/>
                <a:ext cx="903709" cy="525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6014371" y="2721415"/>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4</m:t>
                              </m:r>
                            </m:e>
                          </m:d>
                        </m:sup>
                      </m:sSup>
                    </m:oMath>
                  </m:oMathPara>
                </a14:m>
                <a:endParaRPr lang="en-US" sz="3200" dirty="0"/>
              </a:p>
            </p:txBody>
          </p:sp>
        </mc:Choice>
        <mc:Fallback>
          <p:sp>
            <p:nvSpPr>
              <p:cNvPr id="31" name="TextBox 30"/>
              <p:cNvSpPr txBox="1">
                <a:spLocks noRot="1" noChangeAspect="1" noMove="1" noResize="1" noEditPoints="1" noAdjustHandles="1" noChangeArrowheads="1" noChangeShapeType="1" noTextEdit="1"/>
              </p:cNvSpPr>
              <p:nvPr/>
            </p:nvSpPr>
            <p:spPr>
              <a:xfrm>
                <a:off x="6014371" y="2721415"/>
                <a:ext cx="903709" cy="52591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903146" y="1489573"/>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5</m:t>
                              </m:r>
                            </m:e>
                          </m:d>
                        </m:sup>
                      </m:sSup>
                    </m:oMath>
                  </m:oMathPara>
                </a14:m>
                <a:endParaRPr lang="en-US" sz="3200" dirty="0"/>
              </a:p>
            </p:txBody>
          </p:sp>
        </mc:Choice>
        <mc:Fallback>
          <p:sp>
            <p:nvSpPr>
              <p:cNvPr id="32" name="TextBox 31"/>
              <p:cNvSpPr txBox="1">
                <a:spLocks noRot="1" noChangeAspect="1" noMove="1" noResize="1" noEditPoints="1" noAdjustHandles="1" noChangeArrowheads="1" noChangeShapeType="1" noTextEdit="1"/>
              </p:cNvSpPr>
              <p:nvPr/>
            </p:nvSpPr>
            <p:spPr>
              <a:xfrm>
                <a:off x="4903146" y="1489573"/>
                <a:ext cx="903709" cy="52591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398251" y="109597"/>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6</m:t>
                              </m:r>
                            </m:e>
                          </m:d>
                        </m:sup>
                      </m:sSup>
                    </m:oMath>
                  </m:oMathPara>
                </a14:m>
                <a:endParaRPr lang="en-US" sz="3200" dirty="0"/>
              </a:p>
            </p:txBody>
          </p:sp>
        </mc:Choice>
        <mc:Fallback>
          <p:sp>
            <p:nvSpPr>
              <p:cNvPr id="33" name="TextBox 32"/>
              <p:cNvSpPr txBox="1">
                <a:spLocks noRot="1" noChangeAspect="1" noMove="1" noResize="1" noEditPoints="1" noAdjustHandles="1" noChangeArrowheads="1" noChangeShapeType="1" noTextEdit="1"/>
              </p:cNvSpPr>
              <p:nvPr/>
            </p:nvSpPr>
            <p:spPr>
              <a:xfrm>
                <a:off x="7398251" y="109597"/>
                <a:ext cx="903709" cy="52591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385952" y="1279120"/>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7</m:t>
                              </m:r>
                            </m:e>
                          </m:d>
                        </m:sup>
                      </m:sSup>
                    </m:oMath>
                  </m:oMathPara>
                </a14:m>
                <a:endParaRPr lang="en-US" sz="3200" dirty="0"/>
              </a:p>
            </p:txBody>
          </p:sp>
        </mc:Choice>
        <mc:Fallback>
          <p:sp>
            <p:nvSpPr>
              <p:cNvPr id="34" name="TextBox 33"/>
              <p:cNvSpPr txBox="1">
                <a:spLocks noRot="1" noChangeAspect="1" noMove="1" noResize="1" noEditPoints="1" noAdjustHandles="1" noChangeArrowheads="1" noChangeShapeType="1" noTextEdit="1"/>
              </p:cNvSpPr>
              <p:nvPr/>
            </p:nvSpPr>
            <p:spPr>
              <a:xfrm>
                <a:off x="7385952" y="1279120"/>
                <a:ext cx="903709" cy="52591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6076676" y="1355902"/>
                <a:ext cx="903709" cy="5259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8</m:t>
                              </m:r>
                            </m:e>
                          </m:d>
                        </m:sup>
                      </m:sSup>
                    </m:oMath>
                  </m:oMathPara>
                </a14:m>
                <a:endParaRPr lang="en-US" sz="3200" dirty="0"/>
              </a:p>
            </p:txBody>
          </p:sp>
        </mc:Choice>
        <mc:Fallback>
          <p:sp>
            <p:nvSpPr>
              <p:cNvPr id="35" name="TextBox 34"/>
              <p:cNvSpPr txBox="1">
                <a:spLocks noRot="1" noChangeAspect="1" noMove="1" noResize="1" noEditPoints="1" noAdjustHandles="1" noChangeArrowheads="1" noChangeShapeType="1" noTextEdit="1"/>
              </p:cNvSpPr>
              <p:nvPr/>
            </p:nvSpPr>
            <p:spPr>
              <a:xfrm>
                <a:off x="6076676" y="1355902"/>
                <a:ext cx="903709" cy="525913"/>
              </a:xfrm>
              <a:prstGeom prst="rect">
                <a:avLst/>
              </a:prstGeom>
              <a:blipFill>
                <a:blip r:embed="rId12"/>
                <a:stretch>
                  <a:fillRect/>
                </a:stretch>
              </a:blipFill>
            </p:spPr>
            <p:txBody>
              <a:bodyPr/>
              <a:lstStyle/>
              <a:p>
                <a:r>
                  <a:rPr lang="en-US">
                    <a:noFill/>
                  </a:rPr>
                  <a:t> </a:t>
                </a:r>
              </a:p>
            </p:txBody>
          </p:sp>
        </mc:Fallback>
      </mc:AlternateContent>
      <p:sp>
        <p:nvSpPr>
          <p:cNvPr id="36" name="TextBox 35"/>
          <p:cNvSpPr txBox="1"/>
          <p:nvPr/>
        </p:nvSpPr>
        <p:spPr>
          <a:xfrm>
            <a:off x="3157" y="-1330"/>
            <a:ext cx="4672678" cy="1200329"/>
          </a:xfrm>
          <a:prstGeom prst="rect">
            <a:avLst/>
          </a:prstGeom>
          <a:noFill/>
        </p:spPr>
        <p:txBody>
          <a:bodyPr wrap="square" rtlCol="0">
            <a:spAutoFit/>
          </a:bodyPr>
          <a:lstStyle/>
          <a:p>
            <a:r>
              <a:rPr lang="en-US" sz="2400" dirty="0" smtClean="0"/>
              <a:t>The trick is designing the hopping algorithm so the chain stays mostly</a:t>
            </a:r>
          </a:p>
          <a:p>
            <a:r>
              <a:rPr lang="en-US" sz="2400" dirty="0" smtClean="0"/>
              <a:t>in regions of high probability</a:t>
            </a:r>
            <a:endParaRPr lang="en-US" sz="2400" dirty="0"/>
          </a:p>
        </p:txBody>
      </p:sp>
    </p:spTree>
    <p:extLst>
      <p:ext uri="{BB962C8B-B14F-4D97-AF65-F5344CB8AC3E}">
        <p14:creationId xmlns:p14="http://schemas.microsoft.com/office/powerpoint/2010/main" val="218196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etropolis-Hastings Algorithm</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hopping algorithm that samples a pdf</a:t>
            </a:r>
            <a:endParaRPr lang="en-US" sz="3600" dirty="0">
              <a:latin typeface="Times New Roman" pitchFamily="18" charset="0"/>
              <a:cs typeface="Times New Roman" pitchFamily="18" charset="0"/>
            </a:endParaRPr>
          </a:p>
        </p:txBody>
      </p:sp>
      <p:sp>
        <p:nvSpPr>
          <p:cNvPr id="5" name="Title 1"/>
          <p:cNvSpPr txBox="1">
            <a:spLocks/>
          </p:cNvSpPr>
          <p:nvPr/>
        </p:nvSpPr>
        <p:spPr>
          <a:xfrm>
            <a:off x="457200" y="2057400"/>
            <a:ext cx="8229600" cy="2971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smtClean="0">
                <a:latin typeface="Times New Roman" pitchFamily="18" charset="0"/>
                <a:cs typeface="Times New Roman" pitchFamily="18" charset="0"/>
              </a:rPr>
              <a:t>Issues</a:t>
            </a:r>
          </a:p>
          <a:p>
            <a:endParaRPr lang="en-US" sz="5300" dirty="0" smtClean="0">
              <a:latin typeface="Times New Roman" pitchFamily="18" charset="0"/>
              <a:cs typeface="Times New Roman" pitchFamily="18" charset="0"/>
            </a:endParaRPr>
          </a:p>
          <a:p>
            <a:r>
              <a:rPr lang="en-US" sz="5300" dirty="0" smtClean="0">
                <a:latin typeface="Times New Roman" pitchFamily="18" charset="0"/>
                <a:cs typeface="Times New Roman" pitchFamily="18" charset="0"/>
              </a:rPr>
              <a:t>What pdf should be sampled</a:t>
            </a:r>
          </a:p>
          <a:p>
            <a:r>
              <a:rPr lang="en-US" sz="5300" dirty="0" smtClean="0">
                <a:latin typeface="Times New Roman" pitchFamily="18" charset="0"/>
                <a:cs typeface="Times New Roman" pitchFamily="18" charset="0"/>
              </a:rPr>
              <a:t>to produce a “solution” to an inverse problem?</a:t>
            </a:r>
          </a:p>
          <a:p>
            <a:endParaRPr lang="en-US" sz="5300" dirty="0">
              <a:latin typeface="Times New Roman" pitchFamily="18" charset="0"/>
              <a:cs typeface="Times New Roman" pitchFamily="18" charset="0"/>
            </a:endParaRPr>
          </a:p>
          <a:p>
            <a:r>
              <a:rPr lang="en-US" sz="5300" dirty="0" smtClean="0">
                <a:latin typeface="Times New Roman" pitchFamily="18" charset="0"/>
                <a:cs typeface="Times New Roman" pitchFamily="18" charset="0"/>
              </a:rPr>
              <a:t>What pdf best represents small</a:t>
            </a:r>
          </a:p>
          <a:p>
            <a:r>
              <a:rPr lang="en-US" sz="5300" dirty="0" smtClean="0">
                <a:latin typeface="Times New Roman" pitchFamily="18" charset="0"/>
                <a:cs typeface="Times New Roman" pitchFamily="18" charset="0"/>
              </a:rPr>
              <a:t>random moves in the space of model parameters?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8600"/>
            <a:ext cx="8229600" cy="18288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300" dirty="0" smtClean="0">
              <a:latin typeface="Times New Roman" pitchFamily="18" charset="0"/>
              <a:cs typeface="Times New Roman" pitchFamily="18" charset="0"/>
            </a:endParaRPr>
          </a:p>
          <a:p>
            <a:r>
              <a:rPr lang="en-US" sz="5300" dirty="0" smtClean="0">
                <a:latin typeface="Times New Roman" pitchFamily="18" charset="0"/>
                <a:cs typeface="Times New Roman" pitchFamily="18" charset="0"/>
              </a:rPr>
              <a:t>What pdf should be sampled</a:t>
            </a:r>
          </a:p>
          <a:p>
            <a:r>
              <a:rPr lang="en-US" sz="5300" dirty="0" smtClean="0">
                <a:latin typeface="Times New Roman" pitchFamily="18" charset="0"/>
                <a:cs typeface="Times New Roman" pitchFamily="18" charset="0"/>
              </a:rPr>
              <a:t>to produce a “solution” to an inverse problem?</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600200" y="2743200"/>
                <a:ext cx="5715667" cy="119148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b="1" i="0">
                              <a:latin typeface="Cambria Math" panose="02040503050406030204" pitchFamily="18" charset="0"/>
                            </a:rPr>
                            <m:t>𝐦</m:t>
                          </m:r>
                          <m:r>
                            <a:rPr lang="en-US" sz="3200" b="0" i="0">
                              <a:latin typeface="Cambria Math" panose="02040503050406030204" pitchFamily="18" charset="0"/>
                            </a:rPr>
                            <m:t>|</m:t>
                          </m:r>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r>
                        <a:rPr lang="en-US" sz="3200" b="0" i="0">
                          <a:latin typeface="Cambria Math" panose="02040503050406030204" pitchFamily="18" charset="0"/>
                        </a:rPr>
                        <m:t>=</m:t>
                      </m:r>
                      <m:f>
                        <m:fPr>
                          <m:ctrlPr>
                            <a:rPr lang="en-US" sz="3200" b="0" i="1">
                              <a:latin typeface="Cambria Math" panose="02040503050406030204" pitchFamily="18" charset="0"/>
                            </a:rPr>
                          </m:ctrlPr>
                        </m:fPr>
                        <m:num>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r>
                                <a:rPr lang="en-US" sz="3200" b="0" i="0">
                                  <a:latin typeface="Cambria Math" panose="02040503050406030204" pitchFamily="18" charset="0"/>
                                </a:rPr>
                                <m:t>|</m:t>
                              </m:r>
                              <m:r>
                                <a:rPr lang="en-US" sz="3200" b="1" i="0">
                                  <a:latin typeface="Cambria Math" panose="02040503050406030204" pitchFamily="18" charset="0"/>
                                </a:rPr>
                                <m:t>𝐦</m:t>
                              </m:r>
                            </m:e>
                          </m:d>
                          <m:sSub>
                            <m:sSubPr>
                              <m:ctrlPr>
                                <a:rPr lang="en-US" sz="3200" b="0" i="1">
                                  <a:latin typeface="Cambria Math" panose="02040503050406030204" pitchFamily="18" charset="0"/>
                                </a:rPr>
                              </m:ctrlPr>
                            </m:sSubPr>
                            <m:e>
                              <m:r>
                                <a:rPr lang="en-US" sz="3200" b="0" i="1">
                                  <a:latin typeface="Cambria Math" panose="02040503050406030204" pitchFamily="18" charset="0"/>
                                </a:rPr>
                                <m:t>𝑝</m:t>
                              </m:r>
                            </m:e>
                            <m:sub>
                              <m:r>
                                <a:rPr lang="en-US" sz="3200" b="0" i="1">
                                  <a:latin typeface="Cambria Math" panose="02040503050406030204" pitchFamily="18" charset="0"/>
                                </a:rPr>
                                <m:t>𝐴</m:t>
                              </m:r>
                            </m:sub>
                          </m:sSub>
                          <m:d>
                            <m:dPr>
                              <m:ctrlPr>
                                <a:rPr lang="en-US" sz="3200" b="0" i="1">
                                  <a:latin typeface="Cambria Math" panose="02040503050406030204" pitchFamily="18" charset="0"/>
                                </a:rPr>
                              </m:ctrlPr>
                            </m:dPr>
                            <m:e>
                              <m:r>
                                <a:rPr lang="en-US" sz="3200" b="1" i="0">
                                  <a:latin typeface="Cambria Math" panose="02040503050406030204" pitchFamily="18" charset="0"/>
                                </a:rPr>
                                <m:t>𝐦</m:t>
                              </m:r>
                            </m:e>
                          </m:d>
                        </m:num>
                        <m:den>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den>
                      </m:f>
                    </m:oMath>
                  </m:oMathPara>
                </a14:m>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1600200" y="2743200"/>
                <a:ext cx="5715667" cy="1191480"/>
              </a:xfrm>
              <a:prstGeom prst="rect">
                <a:avLst/>
              </a:prstGeom>
              <a:blipFill>
                <a:blip r:embed="rId3"/>
                <a:stretch>
                  <a:fillRect/>
                </a:stretch>
              </a:blipFill>
            </p:spPr>
            <p:txBody>
              <a:bodyPr/>
              <a:lstStyle/>
              <a:p>
                <a:r>
                  <a:rPr lang="en-US">
                    <a:noFill/>
                  </a:rPr>
                  <a:t> </a:t>
                </a:r>
              </a:p>
            </p:txBody>
          </p:sp>
        </mc:Fallback>
      </mc:AlternateContent>
      <p:sp>
        <p:nvSpPr>
          <p:cNvPr id="6" name="Title 1"/>
          <p:cNvSpPr txBox="1">
            <a:spLocks/>
          </p:cNvSpPr>
          <p:nvPr/>
        </p:nvSpPr>
        <p:spPr>
          <a:xfrm>
            <a:off x="609600" y="1447800"/>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300" dirty="0" smtClean="0">
              <a:latin typeface="Times New Roman" pitchFamily="18" charset="0"/>
              <a:cs typeface="Times New Roman" pitchFamily="18" charset="0"/>
            </a:endParaRPr>
          </a:p>
          <a:p>
            <a:pPr algn="l"/>
            <a:r>
              <a:rPr lang="en-US" sz="2500" dirty="0" smtClean="0">
                <a:latin typeface="Times New Roman" pitchFamily="18" charset="0"/>
                <a:cs typeface="Times New Roman" pitchFamily="18" charset="0"/>
              </a:rPr>
              <a:t>The same one as in Chapter 6.  According to Bayes theorem:</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9199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8600"/>
            <a:ext cx="8229600" cy="18288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300" dirty="0" smtClean="0">
              <a:latin typeface="Times New Roman" pitchFamily="18" charset="0"/>
              <a:cs typeface="Times New Roman" pitchFamily="18" charset="0"/>
            </a:endParaRPr>
          </a:p>
          <a:p>
            <a:r>
              <a:rPr lang="en-US" sz="5300" dirty="0" smtClean="0">
                <a:latin typeface="Times New Roman" pitchFamily="18" charset="0"/>
                <a:cs typeface="Times New Roman" pitchFamily="18" charset="0"/>
              </a:rPr>
              <a:t>What pdf should be sampled</a:t>
            </a:r>
          </a:p>
          <a:p>
            <a:r>
              <a:rPr lang="en-US" sz="5300" dirty="0" smtClean="0">
                <a:latin typeface="Times New Roman" pitchFamily="18" charset="0"/>
                <a:cs typeface="Times New Roman" pitchFamily="18" charset="0"/>
              </a:rPr>
              <a:t>to produce a “solution” to an inverse problem</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790366" y="2680860"/>
                <a:ext cx="5715667" cy="119148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b="1" i="0">
                              <a:latin typeface="Cambria Math" panose="02040503050406030204" pitchFamily="18" charset="0"/>
                            </a:rPr>
                            <m:t>𝐦</m:t>
                          </m:r>
                          <m:r>
                            <a:rPr lang="en-US" sz="3200" b="0" i="0">
                              <a:latin typeface="Cambria Math" panose="02040503050406030204" pitchFamily="18" charset="0"/>
                            </a:rPr>
                            <m:t>|</m:t>
                          </m:r>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r>
                        <a:rPr lang="en-US" sz="3200" b="0" i="0">
                          <a:latin typeface="Cambria Math" panose="02040503050406030204" pitchFamily="18" charset="0"/>
                        </a:rPr>
                        <m:t>=</m:t>
                      </m:r>
                      <m:f>
                        <m:fPr>
                          <m:ctrlPr>
                            <a:rPr lang="en-US" sz="3200" b="0" i="1">
                              <a:latin typeface="Cambria Math" panose="02040503050406030204" pitchFamily="18" charset="0"/>
                            </a:rPr>
                          </m:ctrlPr>
                        </m:fPr>
                        <m:num>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r>
                                <a:rPr lang="en-US" sz="3200" b="0" i="0">
                                  <a:latin typeface="Cambria Math" panose="02040503050406030204" pitchFamily="18" charset="0"/>
                                </a:rPr>
                                <m:t>|</m:t>
                              </m:r>
                              <m:r>
                                <a:rPr lang="en-US" sz="3200" b="1" i="0">
                                  <a:latin typeface="Cambria Math" panose="02040503050406030204" pitchFamily="18" charset="0"/>
                                </a:rPr>
                                <m:t>𝐦</m:t>
                              </m:r>
                            </m:e>
                          </m:d>
                          <m:sSub>
                            <m:sSubPr>
                              <m:ctrlPr>
                                <a:rPr lang="en-US" sz="3200" b="0" i="1">
                                  <a:latin typeface="Cambria Math" panose="02040503050406030204" pitchFamily="18" charset="0"/>
                                </a:rPr>
                              </m:ctrlPr>
                            </m:sSubPr>
                            <m:e>
                              <m:r>
                                <a:rPr lang="en-US" sz="3200" b="0" i="1">
                                  <a:latin typeface="Cambria Math" panose="02040503050406030204" pitchFamily="18" charset="0"/>
                                </a:rPr>
                                <m:t>𝑝</m:t>
                              </m:r>
                            </m:e>
                            <m:sub>
                              <m:r>
                                <a:rPr lang="en-US" sz="3200" b="0" i="1">
                                  <a:latin typeface="Cambria Math" panose="02040503050406030204" pitchFamily="18" charset="0"/>
                                </a:rPr>
                                <m:t>𝐴</m:t>
                              </m:r>
                            </m:sub>
                          </m:sSub>
                          <m:d>
                            <m:dPr>
                              <m:ctrlPr>
                                <a:rPr lang="en-US" sz="3200" b="0" i="1">
                                  <a:latin typeface="Cambria Math" panose="02040503050406030204" pitchFamily="18" charset="0"/>
                                </a:rPr>
                              </m:ctrlPr>
                            </m:dPr>
                            <m:e>
                              <m:r>
                                <a:rPr lang="en-US" sz="3200" b="1" i="0">
                                  <a:latin typeface="Cambria Math" panose="02040503050406030204" pitchFamily="18" charset="0"/>
                                </a:rPr>
                                <m:t>𝐦</m:t>
                              </m:r>
                            </m:e>
                          </m:d>
                        </m:num>
                        <m:den>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den>
                      </m:f>
                    </m:oMath>
                  </m:oMathPara>
                </a14:m>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1790366" y="2680860"/>
                <a:ext cx="5715667" cy="1191480"/>
              </a:xfrm>
              <a:prstGeom prst="rect">
                <a:avLst/>
              </a:prstGeom>
              <a:blipFill>
                <a:blip r:embed="rId3"/>
                <a:stretch>
                  <a:fillRect/>
                </a:stretch>
              </a:blipFill>
            </p:spPr>
            <p:txBody>
              <a:bodyPr/>
              <a:lstStyle/>
              <a:p>
                <a:r>
                  <a:rPr lang="en-US">
                    <a:noFill/>
                  </a:rPr>
                  <a:t> </a:t>
                </a:r>
              </a:p>
            </p:txBody>
          </p:sp>
        </mc:Fallback>
      </mc:AlternateContent>
      <p:sp>
        <p:nvSpPr>
          <p:cNvPr id="6" name="Title 1"/>
          <p:cNvSpPr txBox="1">
            <a:spLocks/>
          </p:cNvSpPr>
          <p:nvPr/>
        </p:nvSpPr>
        <p:spPr>
          <a:xfrm>
            <a:off x="609600" y="1447800"/>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300" dirty="0" smtClean="0">
              <a:latin typeface="Times New Roman" pitchFamily="18" charset="0"/>
              <a:cs typeface="Times New Roman" pitchFamily="18" charset="0"/>
            </a:endParaRPr>
          </a:p>
          <a:p>
            <a:pPr algn="l"/>
            <a:r>
              <a:rPr lang="en-US" sz="2500" dirty="0" smtClean="0">
                <a:latin typeface="Times New Roman" pitchFamily="18" charset="0"/>
                <a:cs typeface="Times New Roman" pitchFamily="18" charset="0"/>
              </a:rPr>
              <a:t>Bayes theorem:</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Title 1"/>
          <p:cNvSpPr txBox="1">
            <a:spLocks/>
          </p:cNvSpPr>
          <p:nvPr/>
        </p:nvSpPr>
        <p:spPr>
          <a:xfrm>
            <a:off x="1499086" y="2093383"/>
            <a:ext cx="15240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rgbClr val="FF0000"/>
                </a:solidFill>
                <a:latin typeface="Times New Roman" pitchFamily="18" charset="0"/>
                <a:cs typeface="Times New Roman" pitchFamily="18" charset="0"/>
              </a:rPr>
              <a:t>posterior</a:t>
            </a:r>
            <a:endParaRPr lang="en-US" dirty="0">
              <a:solidFill>
                <a:srgbClr val="FF0000"/>
              </a:solidFill>
              <a:latin typeface="Times New Roman" pitchFamily="18" charset="0"/>
              <a:cs typeface="Times New Roman" pitchFamily="18" charset="0"/>
            </a:endParaRPr>
          </a:p>
        </p:txBody>
      </p:sp>
      <p:sp>
        <p:nvSpPr>
          <p:cNvPr id="8" name="Title 1"/>
          <p:cNvSpPr txBox="1">
            <a:spLocks/>
          </p:cNvSpPr>
          <p:nvPr/>
        </p:nvSpPr>
        <p:spPr>
          <a:xfrm>
            <a:off x="3826529" y="1894434"/>
            <a:ext cx="15240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rgbClr val="FF0000"/>
                </a:solidFill>
                <a:latin typeface="Times New Roman" pitchFamily="18" charset="0"/>
                <a:cs typeface="Times New Roman" pitchFamily="18" charset="0"/>
              </a:rPr>
              <a:t>likelihood</a:t>
            </a:r>
            <a:endParaRPr lang="en-US" dirty="0">
              <a:solidFill>
                <a:srgbClr val="FF0000"/>
              </a:solidFill>
              <a:latin typeface="Times New Roman" pitchFamily="18" charset="0"/>
              <a:cs typeface="Times New Roman" pitchFamily="18" charset="0"/>
            </a:endParaRPr>
          </a:p>
        </p:txBody>
      </p:sp>
      <p:sp>
        <p:nvSpPr>
          <p:cNvPr id="9" name="Title 1"/>
          <p:cNvSpPr txBox="1">
            <a:spLocks/>
          </p:cNvSpPr>
          <p:nvPr/>
        </p:nvSpPr>
        <p:spPr>
          <a:xfrm>
            <a:off x="6153972" y="1857853"/>
            <a:ext cx="15240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rgbClr val="FF0000"/>
                </a:solidFill>
                <a:latin typeface="Times New Roman" pitchFamily="18" charset="0"/>
                <a:cs typeface="Times New Roman" pitchFamily="18" charset="0"/>
              </a:rPr>
              <a:t>prior</a:t>
            </a:r>
            <a:endParaRPr lang="en-US" dirty="0">
              <a:solidFill>
                <a:srgbClr val="FF0000"/>
              </a:solidFill>
              <a:latin typeface="Times New Roman" pitchFamily="18" charset="0"/>
              <a:cs typeface="Times New Roman" pitchFamily="18" charset="0"/>
            </a:endParaRPr>
          </a:p>
        </p:txBody>
      </p:sp>
      <p:sp>
        <p:nvSpPr>
          <p:cNvPr id="10" name="Title 1"/>
          <p:cNvSpPr txBox="1">
            <a:spLocks/>
          </p:cNvSpPr>
          <p:nvPr/>
        </p:nvSpPr>
        <p:spPr>
          <a:xfrm>
            <a:off x="6515433" y="4267200"/>
            <a:ext cx="19812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rgbClr val="FF0000"/>
                </a:solidFill>
                <a:latin typeface="Times New Roman" pitchFamily="18" charset="0"/>
                <a:cs typeface="Times New Roman" pitchFamily="18" charset="0"/>
              </a:rPr>
              <a:t>will turn out this one not needed</a:t>
            </a:r>
            <a:endParaRPr lang="en-US" dirty="0">
              <a:solidFill>
                <a:srgbClr val="FF0000"/>
              </a:solidFill>
              <a:latin typeface="Times New Roman" pitchFamily="18" charset="0"/>
              <a:cs typeface="Times New Roman" pitchFamily="18" charset="0"/>
            </a:endParaRPr>
          </a:p>
        </p:txBody>
      </p:sp>
      <p:sp>
        <p:nvSpPr>
          <p:cNvPr id="2" name="Freeform 1"/>
          <p:cNvSpPr/>
          <p:nvPr/>
        </p:nvSpPr>
        <p:spPr>
          <a:xfrm>
            <a:off x="5350529" y="3872340"/>
            <a:ext cx="1052051" cy="904568"/>
          </a:xfrm>
          <a:custGeom>
            <a:avLst/>
            <a:gdLst>
              <a:gd name="connsiteX0" fmla="*/ 0 w 1052051"/>
              <a:gd name="connsiteY0" fmla="*/ 0 h 904568"/>
              <a:gd name="connsiteX1" fmla="*/ 314632 w 1052051"/>
              <a:gd name="connsiteY1" fmla="*/ 314633 h 904568"/>
              <a:gd name="connsiteX2" fmla="*/ 216310 w 1052051"/>
              <a:gd name="connsiteY2" fmla="*/ 589936 h 904568"/>
              <a:gd name="connsiteX3" fmla="*/ 1052051 w 1052051"/>
              <a:gd name="connsiteY3" fmla="*/ 904568 h 904568"/>
            </a:gdLst>
            <a:ahLst/>
            <a:cxnLst>
              <a:cxn ang="0">
                <a:pos x="connsiteX0" y="connsiteY0"/>
              </a:cxn>
              <a:cxn ang="0">
                <a:pos x="connsiteX1" y="connsiteY1"/>
              </a:cxn>
              <a:cxn ang="0">
                <a:pos x="connsiteX2" y="connsiteY2"/>
              </a:cxn>
              <a:cxn ang="0">
                <a:pos x="connsiteX3" y="connsiteY3"/>
              </a:cxn>
            </a:cxnLst>
            <a:rect l="l" t="t" r="r" b="b"/>
            <a:pathLst>
              <a:path w="1052051" h="904568">
                <a:moveTo>
                  <a:pt x="0" y="0"/>
                </a:moveTo>
                <a:cubicBezTo>
                  <a:pt x="139290" y="108155"/>
                  <a:pt x="278580" y="216310"/>
                  <a:pt x="314632" y="314633"/>
                </a:cubicBezTo>
                <a:cubicBezTo>
                  <a:pt x="350684" y="412956"/>
                  <a:pt x="93407" y="491614"/>
                  <a:pt x="216310" y="589936"/>
                </a:cubicBezTo>
                <a:cubicBezTo>
                  <a:pt x="339213" y="688258"/>
                  <a:pt x="695632" y="796413"/>
                  <a:pt x="1052051" y="90456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Freeform 10"/>
          <p:cNvSpPr/>
          <p:nvPr/>
        </p:nvSpPr>
        <p:spPr>
          <a:xfrm rot="14090011">
            <a:off x="1926933" y="2756083"/>
            <a:ext cx="349425" cy="318840"/>
          </a:xfrm>
          <a:custGeom>
            <a:avLst/>
            <a:gdLst>
              <a:gd name="connsiteX0" fmla="*/ 0 w 1052051"/>
              <a:gd name="connsiteY0" fmla="*/ 0 h 904568"/>
              <a:gd name="connsiteX1" fmla="*/ 314632 w 1052051"/>
              <a:gd name="connsiteY1" fmla="*/ 314633 h 904568"/>
              <a:gd name="connsiteX2" fmla="*/ 216310 w 1052051"/>
              <a:gd name="connsiteY2" fmla="*/ 589936 h 904568"/>
              <a:gd name="connsiteX3" fmla="*/ 1052051 w 1052051"/>
              <a:gd name="connsiteY3" fmla="*/ 904568 h 904568"/>
            </a:gdLst>
            <a:ahLst/>
            <a:cxnLst>
              <a:cxn ang="0">
                <a:pos x="connsiteX0" y="connsiteY0"/>
              </a:cxn>
              <a:cxn ang="0">
                <a:pos x="connsiteX1" y="connsiteY1"/>
              </a:cxn>
              <a:cxn ang="0">
                <a:pos x="connsiteX2" y="connsiteY2"/>
              </a:cxn>
              <a:cxn ang="0">
                <a:pos x="connsiteX3" y="connsiteY3"/>
              </a:cxn>
            </a:cxnLst>
            <a:rect l="l" t="t" r="r" b="b"/>
            <a:pathLst>
              <a:path w="1052051" h="904568">
                <a:moveTo>
                  <a:pt x="0" y="0"/>
                </a:moveTo>
                <a:cubicBezTo>
                  <a:pt x="139290" y="108155"/>
                  <a:pt x="278580" y="216310"/>
                  <a:pt x="314632" y="314633"/>
                </a:cubicBezTo>
                <a:cubicBezTo>
                  <a:pt x="350684" y="412956"/>
                  <a:pt x="93407" y="491614"/>
                  <a:pt x="216310" y="589936"/>
                </a:cubicBezTo>
                <a:cubicBezTo>
                  <a:pt x="339213" y="688258"/>
                  <a:pt x="695632" y="796413"/>
                  <a:pt x="1052051" y="90456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Freeform 11"/>
          <p:cNvSpPr/>
          <p:nvPr/>
        </p:nvSpPr>
        <p:spPr>
          <a:xfrm rot="14090011">
            <a:off x="4302258" y="2492491"/>
            <a:ext cx="349425" cy="318840"/>
          </a:xfrm>
          <a:custGeom>
            <a:avLst/>
            <a:gdLst>
              <a:gd name="connsiteX0" fmla="*/ 0 w 1052051"/>
              <a:gd name="connsiteY0" fmla="*/ 0 h 904568"/>
              <a:gd name="connsiteX1" fmla="*/ 314632 w 1052051"/>
              <a:gd name="connsiteY1" fmla="*/ 314633 h 904568"/>
              <a:gd name="connsiteX2" fmla="*/ 216310 w 1052051"/>
              <a:gd name="connsiteY2" fmla="*/ 589936 h 904568"/>
              <a:gd name="connsiteX3" fmla="*/ 1052051 w 1052051"/>
              <a:gd name="connsiteY3" fmla="*/ 904568 h 904568"/>
            </a:gdLst>
            <a:ahLst/>
            <a:cxnLst>
              <a:cxn ang="0">
                <a:pos x="connsiteX0" y="connsiteY0"/>
              </a:cxn>
              <a:cxn ang="0">
                <a:pos x="connsiteX1" y="connsiteY1"/>
              </a:cxn>
              <a:cxn ang="0">
                <a:pos x="connsiteX2" y="connsiteY2"/>
              </a:cxn>
              <a:cxn ang="0">
                <a:pos x="connsiteX3" y="connsiteY3"/>
              </a:cxn>
            </a:cxnLst>
            <a:rect l="l" t="t" r="r" b="b"/>
            <a:pathLst>
              <a:path w="1052051" h="904568">
                <a:moveTo>
                  <a:pt x="0" y="0"/>
                </a:moveTo>
                <a:cubicBezTo>
                  <a:pt x="139290" y="108155"/>
                  <a:pt x="278580" y="216310"/>
                  <a:pt x="314632" y="314633"/>
                </a:cubicBezTo>
                <a:cubicBezTo>
                  <a:pt x="350684" y="412956"/>
                  <a:pt x="93407" y="491614"/>
                  <a:pt x="216310" y="589936"/>
                </a:cubicBezTo>
                <a:cubicBezTo>
                  <a:pt x="339213" y="688258"/>
                  <a:pt x="695632" y="796413"/>
                  <a:pt x="1052051" y="90456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Freeform 12"/>
          <p:cNvSpPr/>
          <p:nvPr/>
        </p:nvSpPr>
        <p:spPr>
          <a:xfrm rot="14090011">
            <a:off x="6213952" y="2469378"/>
            <a:ext cx="349425" cy="318840"/>
          </a:xfrm>
          <a:custGeom>
            <a:avLst/>
            <a:gdLst>
              <a:gd name="connsiteX0" fmla="*/ 0 w 1052051"/>
              <a:gd name="connsiteY0" fmla="*/ 0 h 904568"/>
              <a:gd name="connsiteX1" fmla="*/ 314632 w 1052051"/>
              <a:gd name="connsiteY1" fmla="*/ 314633 h 904568"/>
              <a:gd name="connsiteX2" fmla="*/ 216310 w 1052051"/>
              <a:gd name="connsiteY2" fmla="*/ 589936 h 904568"/>
              <a:gd name="connsiteX3" fmla="*/ 1052051 w 1052051"/>
              <a:gd name="connsiteY3" fmla="*/ 904568 h 904568"/>
            </a:gdLst>
            <a:ahLst/>
            <a:cxnLst>
              <a:cxn ang="0">
                <a:pos x="connsiteX0" y="connsiteY0"/>
              </a:cxn>
              <a:cxn ang="0">
                <a:pos x="connsiteX1" y="connsiteY1"/>
              </a:cxn>
              <a:cxn ang="0">
                <a:pos x="connsiteX2" y="connsiteY2"/>
              </a:cxn>
              <a:cxn ang="0">
                <a:pos x="connsiteX3" y="connsiteY3"/>
              </a:cxn>
            </a:cxnLst>
            <a:rect l="l" t="t" r="r" b="b"/>
            <a:pathLst>
              <a:path w="1052051" h="904568">
                <a:moveTo>
                  <a:pt x="0" y="0"/>
                </a:moveTo>
                <a:cubicBezTo>
                  <a:pt x="139290" y="108155"/>
                  <a:pt x="278580" y="216310"/>
                  <a:pt x="314632" y="314633"/>
                </a:cubicBezTo>
                <a:cubicBezTo>
                  <a:pt x="350684" y="412956"/>
                  <a:pt x="93407" y="491614"/>
                  <a:pt x="216310" y="589936"/>
                </a:cubicBezTo>
                <a:cubicBezTo>
                  <a:pt x="339213" y="688258"/>
                  <a:pt x="695632" y="796413"/>
                  <a:pt x="1052051" y="90456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2349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8600"/>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dirty="0" smtClean="0">
                <a:latin typeface="Times New Roman" pitchFamily="18" charset="0"/>
                <a:cs typeface="Times New Roman" pitchFamily="18" charset="0"/>
              </a:rPr>
              <a:t>Likelihood pdf</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99199" y="1799532"/>
                <a:ext cx="2157322" cy="64819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a:latin typeface="Cambria Math" panose="02040503050406030204" pitchFamily="18" charset="0"/>
                            </a:rPr>
                            <m:t>|</m:t>
                          </m:r>
                          <m:r>
                            <a:rPr lang="en-US" sz="3200" b="1">
                              <a:latin typeface="Cambria Math" panose="02040503050406030204" pitchFamily="18" charset="0"/>
                            </a:rPr>
                            <m:t>𝐦</m:t>
                          </m:r>
                        </m:e>
                      </m:d>
                    </m:oMath>
                  </m:oMathPara>
                </a14:m>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699199" y="1799532"/>
                <a:ext cx="2157322" cy="6481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800100" y="3536136"/>
                <a:ext cx="7696200" cy="164346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𝐝</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𝑜𝑏𝑠</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d>
                      <m:r>
                        <a:rPr lang="en-US" sz="2400"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𝜋</m:t>
                              </m:r>
                            </m:e>
                          </m:d>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𝑁</m:t>
                          </m:r>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det</m:t>
                                  </m:r>
                                </m:fName>
                                <m:e>
                                  <m:d>
                                    <m:dPr>
                                      <m:begChr m:val="["/>
                                      <m:endChr m:val="]"/>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𝐝</m:t>
                                          </m:r>
                                        </m:e>
                                      </m:func>
                                    </m:e>
                                  </m:d>
                                </m:e>
                              </m:func>
                            </m:e>
                          </m:d>
                        </m:e>
                        <m:sup>
                          <m:r>
                            <a:rPr lang="en-US" sz="2400" i="1">
                              <a:latin typeface="Cambria Math" panose="02040503050406030204" pitchFamily="18" charset="0"/>
                              <a:ea typeface="Calibri" panose="020F0502020204030204" pitchFamily="34" charset="0"/>
                              <a:cs typeface="Times New Roman" panose="02020603050405020304" pitchFamily="18" charset="0"/>
                            </a:rPr>
                            <m:t>−1/2</m:t>
                          </m:r>
                        </m:sup>
                      </m:sSup>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exp</m:t>
                          </m:r>
                        </m:fName>
                        <m:e>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cs typeface="Times New Roman" panose="02020603050405020304" pitchFamily="18" charset="0"/>
                                </a:rPr>
                                <m:t>−½</m:t>
                              </m:r>
                              <m:r>
                                <a:rPr lang="en-US" sz="24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𝐦</m:t>
                                  </m:r>
                                </m:e>
                              </m:d>
                            </m:e>
                          </m:d>
                        </m:e>
                      </m:func>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with</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𝐦</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𝐞</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𝑇</m:t>
                          </m:r>
                        </m:sup>
                      </m:sSup>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𝐝</m:t>
                                  </m:r>
                                </m:e>
                              </m:func>
                            </m:e>
                          </m:d>
                        </m:e>
                        <m:sup>
                          <m:r>
                            <a:rPr lang="en-US" sz="240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sz="2400" b="1" i="1">
                          <a:latin typeface="Cambria Math" panose="02040503050406030204" pitchFamily="18" charset="0"/>
                          <a:ea typeface="Times New Roman" panose="02020603050405020304" pitchFamily="18" charset="0"/>
                          <a:cs typeface="Times New Roman" panose="02020603050405020304" pitchFamily="18" charset="0"/>
                        </a:rPr>
                        <m:t>𝐞</m:t>
                      </m:r>
                      <m:r>
                        <a:rPr lang="en-US" sz="2400" b="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and</m:t>
                      </m:r>
                    </m:oMath>
                  </m:oMathPara>
                </a14:m>
                <a:endParaRPr lang="en-US" sz="2400" dirty="0" smtClean="0">
                  <a:latin typeface="Cambria Math"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𝐞</m:t>
                      </m:r>
                      <m:r>
                        <a:rPr lang="en-US" sz="2400" b="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𝐝</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𝑜𝑏𝑠</m:t>
                          </m:r>
                        </m:sup>
                      </m:sSup>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𝐠</m:t>
                      </m:r>
                      <m:d>
                        <m:d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d>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00100" y="3536136"/>
                <a:ext cx="7696200" cy="1643463"/>
              </a:xfrm>
              <a:prstGeom prst="rect">
                <a:avLst/>
              </a:prstGeom>
              <a:blipFill>
                <a:blip r:embed="rId4"/>
                <a:stretch>
                  <a:fillRect/>
                </a:stretch>
              </a:blipFill>
            </p:spPr>
            <p:txBody>
              <a:bodyPr/>
              <a:lstStyle/>
              <a:p>
                <a:r>
                  <a:rPr lang="en-US">
                    <a:noFill/>
                  </a:rPr>
                  <a:t> </a:t>
                </a:r>
              </a:p>
            </p:txBody>
          </p:sp>
        </mc:Fallback>
      </mc:AlternateContent>
      <p:sp>
        <p:nvSpPr>
          <p:cNvPr id="12" name="Title 1"/>
          <p:cNvSpPr txBox="1">
            <a:spLocks/>
          </p:cNvSpPr>
          <p:nvPr/>
        </p:nvSpPr>
        <p:spPr>
          <a:xfrm>
            <a:off x="914400" y="2713932"/>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Times New Roman" pitchFamily="18" charset="0"/>
                <a:cs typeface="Times New Roman" pitchFamily="18" charset="0"/>
              </a:rPr>
              <a:t>example: Normal pdf with a non-linear theory</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4072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8600"/>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dirty="0" smtClean="0">
                <a:latin typeface="Times New Roman" pitchFamily="18" charset="0"/>
                <a:cs typeface="Times New Roman" pitchFamily="18" charset="0"/>
              </a:rPr>
              <a:t>Prior pdf</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99199" y="1799532"/>
                <a:ext cx="1422120"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𝑝</m:t>
                          </m:r>
                        </m:e>
                        <m:sub>
                          <m:r>
                            <a:rPr lang="en-US" sz="3200" i="1">
                              <a:latin typeface="Cambria Math" panose="02040503050406030204" pitchFamily="18" charset="0"/>
                            </a:rPr>
                            <m:t>𝐴</m:t>
                          </m:r>
                        </m:sub>
                      </m:sSub>
                      <m:d>
                        <m:dPr>
                          <m:ctrlPr>
                            <a:rPr lang="en-US" sz="3200" i="1">
                              <a:latin typeface="Cambria Math" panose="02040503050406030204" pitchFamily="18" charset="0"/>
                            </a:rPr>
                          </m:ctrlPr>
                        </m:dPr>
                        <m:e>
                          <m:r>
                            <a:rPr lang="en-US" sz="3200" b="1">
                              <a:latin typeface="Cambria Math" panose="02040503050406030204" pitchFamily="18" charset="0"/>
                            </a:rPr>
                            <m:t>𝐦</m:t>
                          </m:r>
                        </m:e>
                      </m:d>
                    </m:oMath>
                  </m:oMathPara>
                </a14:m>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699199" y="1799532"/>
                <a:ext cx="1422120"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itle 1"/>
              <p:cNvSpPr txBox="1">
                <a:spLocks/>
              </p:cNvSpPr>
              <p:nvPr/>
            </p:nvSpPr>
            <p:spPr>
              <a:xfrm>
                <a:off x="699199" y="2713932"/>
                <a:ext cx="8229600"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Times New Roman" pitchFamily="18" charset="0"/>
                    <a:cs typeface="Times New Roman" pitchFamily="18" charset="0"/>
                  </a:rPr>
                  <a:t>example: Normal pdf with prior information of closeness to a prior value </a:t>
                </a:r>
                <a14:m>
                  <m:oMath xmlns:m="http://schemas.openxmlformats.org/officeDocument/2006/math">
                    <m:d>
                      <m:dPr>
                        <m:begChr m:val="〈"/>
                        <m:endChr m:val="〉"/>
                        <m:ctrlPr>
                          <a:rPr lang="en-US" sz="32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latin typeface="Cambria Math" panose="02040503050406030204" pitchFamily="18" charset="0"/>
                            <a:ea typeface="Times New Roman" panose="02020603050405020304" pitchFamily="18" charset="0"/>
                            <a:cs typeface="Times New Roman" panose="02020603050405020304" pitchFamily="18" charset="0"/>
                          </a:rPr>
                          <m:t>𝐦</m:t>
                        </m:r>
                      </m:e>
                    </m:d>
                  </m:oMath>
                </a14:m>
                <a:endParaRPr lang="en-US" sz="29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Choice>
        <mc:Fallback>
          <p:sp>
            <p:nvSpPr>
              <p:cNvPr id="12" name="Title 1"/>
              <p:cNvSpPr txBox="1">
                <a:spLocks noRot="1" noChangeAspect="1" noMove="1" noResize="1" noEditPoints="1" noAdjustHandles="1" noChangeArrowheads="1" noChangeShapeType="1" noTextEdit="1"/>
              </p:cNvSpPr>
              <p:nvPr/>
            </p:nvSpPr>
            <p:spPr>
              <a:xfrm>
                <a:off x="699199" y="2713932"/>
                <a:ext cx="8229600" cy="1828800"/>
              </a:xfrm>
              <a:prstGeom prst="rect">
                <a:avLst/>
              </a:prstGeom>
              <a:blipFill>
                <a:blip r:embed="rId4"/>
                <a:stretch>
                  <a:fillRect l="-1556" t="-16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684451" y="3970011"/>
                <a:ext cx="7543800" cy="114544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𝑝</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sub>
                      </m:sSub>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𝜋</m:t>
                              </m:r>
                            </m:e>
                          </m:d>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𝑀</m:t>
                          </m:r>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det</m:t>
                                  </m:r>
                                </m:fName>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sub>
                                  </m:sSub>
                                </m:e>
                              </m:func>
                            </m:e>
                          </m:d>
                        </m:e>
                        <m:sup>
                          <m:r>
                            <a:rPr lang="en-US" sz="2400" i="1">
                              <a:latin typeface="Cambria Math" panose="02040503050406030204" pitchFamily="18" charset="0"/>
                              <a:ea typeface="Calibri" panose="020F0502020204030204" pitchFamily="34" charset="0"/>
                              <a:cs typeface="Times New Roman" panose="02020603050405020304" pitchFamily="18" charset="0"/>
                            </a:rPr>
                            <m:t>−1/2</m:t>
                          </m:r>
                        </m:sup>
                      </m:sSup>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exp</m:t>
                          </m:r>
                        </m:fName>
                        <m:e>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cs typeface="Times New Roman" panose="02020603050405020304" pitchFamily="18" charset="0"/>
                                </a:rPr>
                                <m:t>−½</m:t>
                              </m:r>
                              <m:r>
                                <a:rPr lang="en-US" sz="2400" i="1">
                                  <a:latin typeface="Cambria Math" panose="02040503050406030204" pitchFamily="18" charset="0"/>
                                  <a:ea typeface="Times New Roman" panose="02020603050405020304" pitchFamily="18" charset="0"/>
                                  <a:cs typeface="Times New Roman" panose="02020603050405020304" pitchFamily="18" charset="0"/>
                                </a:rPr>
                                <m:t>𝐿</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𝐦</m:t>
                                  </m:r>
                                </m:e>
                              </m:d>
                            </m:e>
                          </m:d>
                        </m:e>
                      </m:func>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with</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𝐿</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𝐦</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𝑇</m:t>
                          </m:r>
                        </m:sup>
                      </m:sSup>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cov</m:t>
                                  </m:r>
                                </m:fName>
                                <m:e>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func>
                            </m:e>
                          </m:d>
                        </m:e>
                        <m:sub>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2400" b="1" i="1">
                          <a:latin typeface="Cambria Math" panose="02040503050406030204" pitchFamily="18" charset="0"/>
                          <a:ea typeface="Times New Roman" panose="02020603050405020304" pitchFamily="18" charset="0"/>
                          <a:cs typeface="Times New Roman" panose="02020603050405020304" pitchFamily="18" charset="0"/>
                        </a:rPr>
                        <m:t>𝐥</m:t>
                      </m:r>
                      <m:r>
                        <a:rPr lang="en-US" sz="2400" b="1">
                          <a:latin typeface="Cambria Math" panose="02040503050406030204" pitchFamily="18" charset="0"/>
                          <a:ea typeface="Times New Roman" panose="02020603050405020304" pitchFamily="18" charset="0"/>
                          <a:cs typeface="Times New Roman" panose="02020603050405020304" pitchFamily="18" charset="0"/>
                        </a:rPr>
                        <m:t> </m:t>
                      </m:r>
                      <m:r>
                        <a:rPr lang="en-US" sz="24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and</m:t>
                      </m:r>
                      <m:r>
                        <a:rPr lang="en-US" sz="2400">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𝐥</m:t>
                      </m:r>
                      <m:r>
                        <a:rPr lang="en-US" sz="2400" b="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𝐦</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4451" y="3970011"/>
                <a:ext cx="7543800" cy="11454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300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8229600" cy="1905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300" dirty="0">
              <a:latin typeface="Times New Roman" pitchFamily="18" charset="0"/>
              <a:cs typeface="Times New Roman" pitchFamily="18" charset="0"/>
            </a:endParaRPr>
          </a:p>
          <a:p>
            <a:r>
              <a:rPr lang="en-US" sz="5300" dirty="0" smtClean="0">
                <a:latin typeface="Times New Roman" pitchFamily="18" charset="0"/>
                <a:cs typeface="Times New Roman" pitchFamily="18" charset="0"/>
              </a:rPr>
              <a:t>What pdf best represents small</a:t>
            </a:r>
          </a:p>
          <a:p>
            <a:r>
              <a:rPr lang="en-US" sz="5300" dirty="0" smtClean="0">
                <a:latin typeface="Times New Roman" pitchFamily="18" charset="0"/>
                <a:cs typeface="Times New Roman" pitchFamily="18" charset="0"/>
              </a:rPr>
              <a:t>random moves in the space of model parameters?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TextBox 4"/>
          <p:cNvSpPr txBox="1"/>
          <p:nvPr/>
        </p:nvSpPr>
        <p:spPr>
          <a:xfrm>
            <a:off x="1049594" y="2362200"/>
            <a:ext cx="3429000" cy="1015663"/>
          </a:xfrm>
          <a:prstGeom prst="rect">
            <a:avLst/>
          </a:prstGeom>
          <a:noFill/>
        </p:spPr>
        <p:txBody>
          <a:bodyPr wrap="square" rtlCol="0">
            <a:spAutoFit/>
          </a:bodyPr>
          <a:lstStyle/>
          <a:p>
            <a:r>
              <a:rPr lang="en-US" sz="3600" i="1" dirty="0">
                <a:latin typeface="Cambria Math" pitchFamily="18" charset="0"/>
                <a:ea typeface="Cambria Math" pitchFamily="18" charset="0"/>
              </a:rPr>
              <a:t>q</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endParaRPr lang="en-US" sz="3600" baseline="30000" dirty="0" smtClean="0">
              <a:latin typeface="Cambria Math" pitchFamily="18" charset="0"/>
              <a:ea typeface="Cambria Math" pitchFamily="18" charset="0"/>
            </a:endParaRPr>
          </a:p>
          <a:p>
            <a:endParaRPr lang="en-US" sz="3600" baseline="30000" dirty="0">
              <a:latin typeface="Cambria Math" pitchFamily="18" charset="0"/>
              <a:ea typeface="Cambria Math" pitchFamily="18" charset="0"/>
            </a:endParaRPr>
          </a:p>
        </p:txBody>
      </p:sp>
      <p:sp>
        <p:nvSpPr>
          <p:cNvPr id="6" name="Title 1"/>
          <p:cNvSpPr txBox="1">
            <a:spLocks/>
          </p:cNvSpPr>
          <p:nvPr/>
        </p:nvSpPr>
        <p:spPr>
          <a:xfrm>
            <a:off x="1752600" y="3377863"/>
            <a:ext cx="6759677" cy="1905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300" dirty="0">
              <a:latin typeface="Times New Roman" pitchFamily="18" charset="0"/>
              <a:cs typeface="Times New Roman" pitchFamily="18" charset="0"/>
            </a:endParaRPr>
          </a:p>
          <a:p>
            <a:pPr algn="l"/>
            <a:r>
              <a:rPr lang="en-US" sz="4000" dirty="0" smtClean="0">
                <a:latin typeface="Times New Roman" pitchFamily="18" charset="0"/>
                <a:cs typeface="Times New Roman" pitchFamily="18" charset="0"/>
              </a:rPr>
              <a:t>Probability of jumping to </a:t>
            </a:r>
            <a:r>
              <a:rPr lang="en-US" sz="4000" b="1" dirty="0" smtClean="0">
                <a:latin typeface="Cambria Math" pitchFamily="18" charset="0"/>
                <a:ea typeface="Cambria Math" pitchFamily="18" charset="0"/>
              </a:rPr>
              <a:t>m</a:t>
            </a:r>
            <a:r>
              <a:rPr lang="en-US" sz="4000" baseline="30000" dirty="0" smtClean="0">
                <a:latin typeface="Cambria Math" pitchFamily="18" charset="0"/>
                <a:ea typeface="Cambria Math" pitchFamily="18" charset="0"/>
              </a:rPr>
              <a:t>*</a:t>
            </a:r>
            <a:r>
              <a:rPr lang="en-US" sz="4000" dirty="0" smtClean="0">
                <a:latin typeface="Times New Roman" pitchFamily="18" charset="0"/>
                <a:cs typeface="Times New Roman" pitchFamily="18" charset="0"/>
              </a:rPr>
              <a:t> when current position is </a:t>
            </a:r>
            <a:r>
              <a:rPr lang="en-US" sz="4000" b="1" dirty="0">
                <a:latin typeface="Cambria Math" pitchFamily="18" charset="0"/>
                <a:ea typeface="Cambria Math" pitchFamily="18" charset="0"/>
              </a:rPr>
              <a:t>m</a:t>
            </a:r>
            <a:r>
              <a:rPr lang="en-US" sz="4000" baseline="30000" dirty="0">
                <a:latin typeface="Cambria Math" pitchFamily="18" charset="0"/>
                <a:ea typeface="Cambria Math" pitchFamily="18" charset="0"/>
              </a:rPr>
              <a:t>(</a:t>
            </a:r>
            <a:r>
              <a:rPr lang="en-US" sz="4000" baseline="30000" dirty="0" err="1">
                <a:latin typeface="Cambria Math" pitchFamily="18" charset="0"/>
                <a:ea typeface="Cambria Math" pitchFamily="18" charset="0"/>
              </a:rPr>
              <a:t>i</a:t>
            </a:r>
            <a:r>
              <a:rPr lang="en-US" sz="4000" baseline="30000" dirty="0" smtClean="0">
                <a:latin typeface="Cambria Math" pitchFamily="18" charset="0"/>
                <a:ea typeface="Cambria Math" pitchFamily="18" charset="0"/>
              </a:rPr>
              <a:t>)</a:t>
            </a:r>
            <a:r>
              <a:rPr lang="en-US" sz="5300" dirty="0" smtClean="0">
                <a:latin typeface="Times New Roman" pitchFamily="18" charset="0"/>
                <a:cs typeface="Times New Roman" pitchFamily="18" charset="0"/>
              </a:rPr>
              <a:t> </a:t>
            </a: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76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2849880" y="2222863"/>
            <a:ext cx="2209800" cy="220980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0" y="3200400"/>
            <a:ext cx="228600" cy="228600"/>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74444" y="3125500"/>
            <a:ext cx="1524000" cy="646331"/>
          </a:xfrm>
          <a:prstGeom prst="rect">
            <a:avLst/>
          </a:prstGeom>
          <a:noFill/>
        </p:spPr>
        <p:txBody>
          <a:bodyPr wrap="square" rtlCol="0">
            <a:spAutoFit/>
          </a:bodyPr>
          <a:lstStyle/>
          <a:p>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endParaRPr lang="en-US" sz="3600" baseline="30000" dirty="0">
              <a:latin typeface="Cambria Math" pitchFamily="18" charset="0"/>
              <a:ea typeface="Cambria Math" pitchFamily="18" charset="0"/>
            </a:endParaRPr>
          </a:p>
        </p:txBody>
      </p:sp>
      <p:sp>
        <p:nvSpPr>
          <p:cNvPr id="24" name="TextBox 23"/>
          <p:cNvSpPr txBox="1"/>
          <p:nvPr/>
        </p:nvSpPr>
        <p:spPr>
          <a:xfrm>
            <a:off x="2095500" y="4549698"/>
            <a:ext cx="3429000" cy="1015663"/>
          </a:xfrm>
          <a:prstGeom prst="rect">
            <a:avLst/>
          </a:prstGeom>
          <a:noFill/>
        </p:spPr>
        <p:txBody>
          <a:bodyPr wrap="square" rtlCol="0">
            <a:spAutoFit/>
          </a:bodyPr>
          <a:lstStyle/>
          <a:p>
            <a:r>
              <a:rPr lang="en-US" sz="3600" i="1" dirty="0">
                <a:latin typeface="Cambria Math" pitchFamily="18" charset="0"/>
                <a:ea typeface="Cambria Math" pitchFamily="18" charset="0"/>
              </a:rPr>
              <a:t>q</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endParaRPr lang="en-US" sz="3600" baseline="30000" dirty="0" smtClean="0">
              <a:latin typeface="Cambria Math" pitchFamily="18" charset="0"/>
              <a:ea typeface="Cambria Math" pitchFamily="18" charset="0"/>
            </a:endParaRPr>
          </a:p>
          <a:p>
            <a:endParaRPr lang="en-US" sz="3600" baseline="30000" dirty="0">
              <a:latin typeface="Cambria Math" pitchFamily="18" charset="0"/>
              <a:ea typeface="Cambria Math" pitchFamily="18" charset="0"/>
            </a:endParaRPr>
          </a:p>
        </p:txBody>
      </p:sp>
      <p:sp>
        <p:nvSpPr>
          <p:cNvPr id="25" name="Freeform 24"/>
          <p:cNvSpPr/>
          <p:nvPr/>
        </p:nvSpPr>
        <p:spPr>
          <a:xfrm>
            <a:off x="2354052" y="4203430"/>
            <a:ext cx="934907" cy="483888"/>
          </a:xfrm>
          <a:custGeom>
            <a:avLst/>
            <a:gdLst>
              <a:gd name="connsiteX0" fmla="*/ 0 w 679268"/>
              <a:gd name="connsiteY0" fmla="*/ 326572 h 326572"/>
              <a:gd name="connsiteX1" fmla="*/ 365760 w 679268"/>
              <a:gd name="connsiteY1" fmla="*/ 156755 h 326572"/>
              <a:gd name="connsiteX2" fmla="*/ 470263 w 679268"/>
              <a:gd name="connsiteY2" fmla="*/ 222069 h 326572"/>
              <a:gd name="connsiteX3" fmla="*/ 679268 w 679268"/>
              <a:gd name="connsiteY3" fmla="*/ 0 h 326572"/>
              <a:gd name="connsiteX0" fmla="*/ 0 w 934907"/>
              <a:gd name="connsiteY0" fmla="*/ 483888 h 483888"/>
              <a:gd name="connsiteX1" fmla="*/ 621399 w 934907"/>
              <a:gd name="connsiteY1" fmla="*/ 156755 h 483888"/>
              <a:gd name="connsiteX2" fmla="*/ 725902 w 934907"/>
              <a:gd name="connsiteY2" fmla="*/ 222069 h 483888"/>
              <a:gd name="connsiteX3" fmla="*/ 934907 w 934907"/>
              <a:gd name="connsiteY3" fmla="*/ 0 h 483888"/>
              <a:gd name="connsiteX0" fmla="*/ 0 w 934907"/>
              <a:gd name="connsiteY0" fmla="*/ 483888 h 483888"/>
              <a:gd name="connsiteX1" fmla="*/ 237941 w 934907"/>
              <a:gd name="connsiteY1" fmla="*/ 166587 h 483888"/>
              <a:gd name="connsiteX2" fmla="*/ 725902 w 934907"/>
              <a:gd name="connsiteY2" fmla="*/ 222069 h 483888"/>
              <a:gd name="connsiteX3" fmla="*/ 934907 w 934907"/>
              <a:gd name="connsiteY3" fmla="*/ 0 h 483888"/>
            </a:gdLst>
            <a:ahLst/>
            <a:cxnLst>
              <a:cxn ang="0">
                <a:pos x="connsiteX0" y="connsiteY0"/>
              </a:cxn>
              <a:cxn ang="0">
                <a:pos x="connsiteX1" y="connsiteY1"/>
              </a:cxn>
              <a:cxn ang="0">
                <a:pos x="connsiteX2" y="connsiteY2"/>
              </a:cxn>
              <a:cxn ang="0">
                <a:pos x="connsiteX3" y="connsiteY3"/>
              </a:cxn>
            </a:cxnLst>
            <a:rect l="l" t="t" r="r" b="b"/>
            <a:pathLst>
              <a:path w="934907" h="483888">
                <a:moveTo>
                  <a:pt x="0" y="483888"/>
                </a:moveTo>
                <a:cubicBezTo>
                  <a:pt x="143691" y="407688"/>
                  <a:pt x="116957" y="210224"/>
                  <a:pt x="237941" y="166587"/>
                </a:cubicBezTo>
                <a:cubicBezTo>
                  <a:pt x="358925" y="122950"/>
                  <a:pt x="673651" y="248195"/>
                  <a:pt x="725902" y="222069"/>
                </a:cubicBezTo>
                <a:cubicBezTo>
                  <a:pt x="778153" y="195943"/>
                  <a:pt x="856530" y="97971"/>
                  <a:pt x="934907"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1229032" y="521110"/>
            <a:ext cx="7039897" cy="5496232"/>
          </a:xfrm>
          <a:custGeom>
            <a:avLst/>
            <a:gdLst>
              <a:gd name="connsiteX0" fmla="*/ 0 w 7039897"/>
              <a:gd name="connsiteY0" fmla="*/ 0 h 5496232"/>
              <a:gd name="connsiteX1" fmla="*/ 0 w 7039897"/>
              <a:gd name="connsiteY1" fmla="*/ 5466735 h 5496232"/>
              <a:gd name="connsiteX2" fmla="*/ 7039897 w 7039897"/>
              <a:gd name="connsiteY2" fmla="*/ 5496232 h 5496232"/>
            </a:gdLst>
            <a:ahLst/>
            <a:cxnLst>
              <a:cxn ang="0">
                <a:pos x="connsiteX0" y="connsiteY0"/>
              </a:cxn>
              <a:cxn ang="0">
                <a:pos x="connsiteX1" y="connsiteY1"/>
              </a:cxn>
              <a:cxn ang="0">
                <a:pos x="connsiteX2" y="connsiteY2"/>
              </a:cxn>
            </a:cxnLst>
            <a:rect l="l" t="t" r="r" b="b"/>
            <a:pathLst>
              <a:path w="7039897" h="5496232">
                <a:moveTo>
                  <a:pt x="0" y="0"/>
                </a:moveTo>
                <a:lnTo>
                  <a:pt x="0" y="5466735"/>
                </a:lnTo>
                <a:lnTo>
                  <a:pt x="7039897" y="5496232"/>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TextBox 14"/>
              <p:cNvSpPr txBox="1"/>
              <p:nvPr/>
            </p:nvSpPr>
            <p:spPr>
              <a:xfrm>
                <a:off x="3832123" y="5934858"/>
                <a:ext cx="955518"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oMath>
                  </m:oMathPara>
                </a14:m>
                <a:endParaRPr lang="en-US" sz="4000" dirty="0"/>
              </a:p>
            </p:txBody>
          </p:sp>
        </mc:Choice>
        <mc:Fallback>
          <p:sp>
            <p:nvSpPr>
              <p:cNvPr id="15" name="TextBox 14"/>
              <p:cNvSpPr txBox="1">
                <a:spLocks noRot="1" noChangeAspect="1" noMove="1" noResize="1" noEditPoints="1" noAdjustHandles="1" noChangeArrowheads="1" noChangeShapeType="1" noTextEdit="1"/>
              </p:cNvSpPr>
              <p:nvPr/>
            </p:nvSpPr>
            <p:spPr>
              <a:xfrm>
                <a:off x="3832123" y="5934858"/>
                <a:ext cx="955518"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261652" y="2625250"/>
                <a:ext cx="967380"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oMath>
                  </m:oMathPara>
                </a14:m>
                <a:endParaRPr lang="en-US" sz="4000" dirty="0"/>
              </a:p>
            </p:txBody>
          </p:sp>
        </mc:Choice>
        <mc:Fallback>
          <p:sp>
            <p:nvSpPr>
              <p:cNvPr id="16" name="TextBox 15"/>
              <p:cNvSpPr txBox="1">
                <a:spLocks noRot="1" noChangeAspect="1" noMove="1" noResize="1" noEditPoints="1" noAdjustHandles="1" noChangeArrowheads="1" noChangeShapeType="1" noTextEdit="1"/>
              </p:cNvSpPr>
              <p:nvPr/>
            </p:nvSpPr>
            <p:spPr>
              <a:xfrm>
                <a:off x="261652" y="2625250"/>
                <a:ext cx="967380" cy="707886"/>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3070123" y="2214009"/>
            <a:ext cx="1524000" cy="646331"/>
          </a:xfrm>
          <a:prstGeom prst="rect">
            <a:avLst/>
          </a:prstGeom>
          <a:noFill/>
        </p:spPr>
        <p:txBody>
          <a:bodyPr wrap="square" rtlCol="0">
            <a:spAutoFit/>
          </a:bodyPr>
          <a:lstStyle/>
          <a:p>
            <a:r>
              <a:rPr lang="en-US" sz="3600" b="1" dirty="0" smtClean="0">
                <a:latin typeface="Cambria Math" pitchFamily="18" charset="0"/>
                <a:ea typeface="Cambria Math" pitchFamily="18" charset="0"/>
              </a:rPr>
              <a:t>m</a:t>
            </a:r>
            <a:r>
              <a:rPr lang="en-US" sz="3600" baseline="30000" dirty="0">
                <a:latin typeface="Cambria Math" pitchFamily="18" charset="0"/>
                <a:ea typeface="Cambria Math" pitchFamily="18" charset="0"/>
              </a:rPr>
              <a:t>*</a:t>
            </a:r>
            <a:endParaRPr lang="en-US" sz="3600" baseline="30000" dirty="0">
              <a:latin typeface="Cambria Math" pitchFamily="18" charset="0"/>
              <a:ea typeface="Cambria Math" pitchFamily="18" charset="0"/>
            </a:endParaRPr>
          </a:p>
        </p:txBody>
      </p:sp>
      <p:sp>
        <p:nvSpPr>
          <p:cNvPr id="18" name="Oval 17"/>
          <p:cNvSpPr/>
          <p:nvPr/>
        </p:nvSpPr>
        <p:spPr>
          <a:xfrm>
            <a:off x="3060360" y="2806257"/>
            <a:ext cx="228600" cy="228600"/>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9513241" flipV="1">
            <a:off x="3403206" y="2948729"/>
            <a:ext cx="223364" cy="475566"/>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60570" y="537317"/>
            <a:ext cx="5951748" cy="923330"/>
          </a:xfrm>
          <a:prstGeom prst="rect">
            <a:avLst/>
          </a:prstGeom>
          <a:noFill/>
        </p:spPr>
        <p:txBody>
          <a:bodyPr wrap="square" rtlCol="0">
            <a:spAutoFit/>
          </a:bodyPr>
          <a:lstStyle/>
          <a:p>
            <a:r>
              <a:rPr lang="en-US" sz="3600" dirty="0" smtClean="0"/>
              <a:t>Jump from </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  </a:t>
            </a:r>
            <a:r>
              <a:rPr lang="en-US" sz="3600" dirty="0" smtClean="0"/>
              <a:t>to </a:t>
            </a:r>
            <a:r>
              <a:rPr lang="en-US" sz="3600" b="1" dirty="0">
                <a:latin typeface="Cambria Math" pitchFamily="18" charset="0"/>
                <a:ea typeface="Cambria Math" pitchFamily="18" charset="0"/>
              </a:rPr>
              <a:t>m</a:t>
            </a:r>
            <a:r>
              <a:rPr lang="en-US" sz="3600" baseline="30000" dirty="0">
                <a:latin typeface="Cambria Math" pitchFamily="18" charset="0"/>
                <a:ea typeface="Cambria Math" pitchFamily="18" charset="0"/>
              </a:rPr>
              <a:t>*</a:t>
            </a:r>
          </a:p>
          <a:p>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a:bodyPr>
          <a:lstStyle/>
          <a:p>
            <a:r>
              <a:rPr lang="en-US" sz="2400" dirty="0" smtClean="0">
                <a:latin typeface="Times New Roman" pitchFamily="18" charset="0"/>
                <a:cs typeface="Times New Roman" pitchFamily="18" charset="0"/>
              </a:rPr>
              <a:t>Syllabus</a:t>
            </a:r>
            <a:endParaRPr lang="en-US" sz="2400" dirty="0">
              <a:latin typeface="Times New Roman" pitchFamily="18" charset="0"/>
              <a:cs typeface="Times New Roman" pitchFamily="18" charset="0"/>
            </a:endParaRPr>
          </a:p>
        </p:txBody>
      </p:sp>
      <p:sp>
        <p:nvSpPr>
          <p:cNvPr id="5" name="Rectangle 4"/>
          <p:cNvSpPr/>
          <p:nvPr/>
        </p:nvSpPr>
        <p:spPr>
          <a:xfrm>
            <a:off x="266700" y="379674"/>
            <a:ext cx="8534400" cy="6514604"/>
          </a:xfrm>
          <a:prstGeom prst="rect">
            <a:avLst/>
          </a:prstGeom>
        </p:spPr>
        <p:txBody>
          <a:bodyPr wrap="square">
            <a:spAutoFit/>
          </a:bodyPr>
          <a:lstStyle/>
          <a:p>
            <a:pPr>
              <a:spcBef>
                <a:spcPts val="100"/>
              </a:spcBef>
              <a:buFontTx/>
              <a:buNone/>
            </a:pPr>
            <a:r>
              <a:rPr lang="en-US" sz="1600" dirty="0" smtClean="0">
                <a:latin typeface="Times New Roman" pitchFamily="18" charset="0"/>
                <a:cs typeface="Times New Roman" pitchFamily="18" charset="0"/>
              </a:rPr>
              <a:t>Lecture 01		Describing Inverse Problems</a:t>
            </a: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Probability and Measurement Error, Part 1</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 Part 2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The L</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Norm and Simple Least Squares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A Priori Information and Weighted Least Squared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Resolution and Generalized Inverses</a:t>
            </a:r>
          </a:p>
          <a:p>
            <a:pPr>
              <a:spcBef>
                <a:spcPts val="100"/>
              </a:spcBef>
              <a:buFontTx/>
              <a:buNone/>
            </a:pPr>
            <a:r>
              <a:rPr lang="en-US" sz="1600" dirty="0" smtClean="0">
                <a:latin typeface="Times New Roman" pitchFamily="18" charset="0"/>
                <a:cs typeface="Times New Roman" pitchFamily="18" charset="0"/>
              </a:rPr>
              <a:t>Lecture 07		Backus-Gilbert Inverse and the Trade Off of Resolution and Variance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The Principle of Maximum Likelihood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Inexact Theories</a:t>
            </a:r>
          </a:p>
          <a:p>
            <a:pPr>
              <a:spcBef>
                <a:spcPts val="100"/>
              </a:spcBef>
              <a:buFontTx/>
              <a:buNone/>
            </a:pPr>
            <a:r>
              <a:rPr lang="en-US" sz="1600" dirty="0" smtClean="0">
                <a:latin typeface="Times New Roman" pitchFamily="18" charset="0"/>
                <a:cs typeface="Times New Roman" pitchFamily="18" charset="0"/>
              </a:rPr>
              <a:t>Lecture 10		Prior Covariance and Gaussian Process Regression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Non-uniqueness and Localized Averages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12		Vector Spaces and Singular Value Decomposition</a:t>
            </a:r>
          </a:p>
          <a:p>
            <a:pPr>
              <a:spcBef>
                <a:spcPts val="100"/>
              </a:spcBef>
              <a:buFontTx/>
              <a:buNone/>
            </a:pPr>
            <a:r>
              <a:rPr lang="en-US" sz="1600" dirty="0" smtClean="0">
                <a:latin typeface="Times New Roman" pitchFamily="18" charset="0"/>
                <a:cs typeface="Times New Roman" pitchFamily="18" charset="0"/>
              </a:rPr>
              <a:t>Lecture 13		Equality and Inequality Constraints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L</a:t>
            </a:r>
            <a:r>
              <a:rPr lang="en-US" sz="1600"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 L</a:t>
            </a:r>
            <a:r>
              <a:rPr lang="en-US" sz="1600" baseline="-25000" dirty="0" smtClean="0">
                <a:latin typeface="Cambria Math"/>
                <a:ea typeface="Cambria Math"/>
                <a:cs typeface="Times New Roman" pitchFamily="18" charset="0"/>
              </a:rPr>
              <a:t>∞</a:t>
            </a:r>
            <a:r>
              <a:rPr lang="en-US" sz="1600" dirty="0" smtClean="0">
                <a:latin typeface="Times New Roman" pitchFamily="18" charset="0"/>
                <a:cs typeface="Times New Roman" pitchFamily="18" charset="0"/>
              </a:rPr>
              <a:t> Norm Problems and Linear Programming</a:t>
            </a: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Nonlinear Problems: Grid and Monte Carlo Searches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Nonlinear Problems: Newton’s Method </a:t>
            </a:r>
            <a:br>
              <a:rPr lang="en-US" sz="1600"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Lecture 17		Nonlinear Problems:  MCMC and Bootstrap Confidence Intervals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Factor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a:t>
            </a:r>
            <a:r>
              <a:rPr lang="en-US" sz="1600" dirty="0" err="1" smtClean="0">
                <a:latin typeface="Times New Roman" pitchFamily="18" charset="0"/>
                <a:cs typeface="Times New Roman" pitchFamily="18" charset="0"/>
              </a:rPr>
              <a:t>Varimax</a:t>
            </a:r>
            <a:r>
              <a:rPr lang="en-US" sz="1600" dirty="0" smtClean="0">
                <a:latin typeface="Times New Roman" pitchFamily="18" charset="0"/>
                <a:cs typeface="Times New Roman" pitchFamily="18" charset="0"/>
              </a:rPr>
              <a:t> Factors, Empirical Orthogonal Functions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Backus-Gilbert Theory for Continuous Problems; Radon’s Problem</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Linear Operators and Their </a:t>
            </a:r>
            <a:r>
              <a:rPr lang="en-US" sz="1600" dirty="0" err="1" smtClean="0">
                <a:latin typeface="Times New Roman" pitchFamily="18" charset="0"/>
                <a:cs typeface="Times New Roman" pitchFamily="18" charset="0"/>
              </a:rPr>
              <a:t>Adjoints</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a:t>
            </a:r>
            <a:r>
              <a:rPr lang="en-US" sz="1600" dirty="0" err="1" smtClean="0">
                <a:latin typeface="Times New Roman" pitchFamily="18" charset="0"/>
                <a:cs typeface="Times New Roman" pitchFamily="18" charset="0"/>
              </a:rPr>
              <a:t>Fr</a:t>
            </a:r>
            <a:r>
              <a:rPr lang="en-US" sz="1600" dirty="0" err="1" smtClean="0">
                <a:latin typeface="Times New Roman"/>
                <a:cs typeface="Times New Roman"/>
              </a:rPr>
              <a:t>é</a:t>
            </a:r>
            <a:r>
              <a:rPr lang="en-US" sz="1600" dirty="0" err="1" smtClean="0">
                <a:latin typeface="Times New Roman" pitchFamily="18" charset="0"/>
                <a:cs typeface="Times New Roman" pitchFamily="18" charset="0"/>
              </a:rPr>
              <a:t>chet</a:t>
            </a:r>
            <a:r>
              <a:rPr lang="en-US" sz="1600" dirty="0" smtClean="0">
                <a:latin typeface="Times New Roman" pitchFamily="18" charset="0"/>
                <a:cs typeface="Times New Roman" pitchFamily="18" charset="0"/>
              </a:rPr>
              <a:t> Derivatives</a:t>
            </a:r>
          </a:p>
          <a:p>
            <a:pPr>
              <a:spcBef>
                <a:spcPts val="100"/>
              </a:spcBef>
              <a:buFontTx/>
              <a:buNone/>
            </a:pPr>
            <a:r>
              <a:rPr lang="en-US" sz="1600" dirty="0" smtClean="0">
                <a:latin typeface="Times New Roman" pitchFamily="18" charset="0"/>
                <a:cs typeface="Times New Roman" pitchFamily="18" charset="0"/>
              </a:rPr>
              <a:t>Lecture 23		Estimating a Parameter in a Differential Equation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Exemplary Inverse Problems, incl. Filter Design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Exemplary Inverse Problems, incl. Earthquake Location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Exemplary Inverse Problems, incl. </a:t>
            </a:r>
            <a:r>
              <a:rPr lang="en-US" sz="1600" dirty="0" err="1" smtClean="0">
                <a:latin typeface="Times New Roman" pitchFamily="18" charset="0"/>
                <a:cs typeface="Times New Roman" pitchFamily="18" charset="0"/>
              </a:rPr>
              <a:t>Vibrational</a:t>
            </a:r>
            <a:r>
              <a:rPr lang="en-US" sz="1600" dirty="0" smtClean="0">
                <a:latin typeface="Times New Roman" pitchFamily="18" charset="0"/>
                <a:cs typeface="Times New Roman" pitchFamily="18" charset="0"/>
              </a:rPr>
              <a:t> Problems</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912146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2068461" y="1830144"/>
            <a:ext cx="2209800" cy="220980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0" y="3200400"/>
            <a:ext cx="228600" cy="228600"/>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74444" y="3125500"/>
            <a:ext cx="1524000" cy="646331"/>
          </a:xfrm>
          <a:prstGeom prst="rect">
            <a:avLst/>
          </a:prstGeom>
          <a:noFill/>
        </p:spPr>
        <p:txBody>
          <a:bodyPr wrap="square" rtlCol="0">
            <a:spAutoFit/>
          </a:bodyPr>
          <a:lstStyle/>
          <a:p>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endParaRPr lang="en-US" sz="3600" baseline="30000" dirty="0">
              <a:latin typeface="Cambria Math" pitchFamily="18" charset="0"/>
              <a:ea typeface="Cambria Math" pitchFamily="18" charset="0"/>
            </a:endParaRPr>
          </a:p>
        </p:txBody>
      </p:sp>
      <p:sp>
        <p:nvSpPr>
          <p:cNvPr id="24" name="TextBox 23"/>
          <p:cNvSpPr txBox="1"/>
          <p:nvPr/>
        </p:nvSpPr>
        <p:spPr>
          <a:xfrm>
            <a:off x="2095500" y="4549698"/>
            <a:ext cx="5067300" cy="1015663"/>
          </a:xfrm>
          <a:prstGeom prst="rect">
            <a:avLst/>
          </a:prstGeom>
          <a:noFill/>
        </p:spPr>
        <p:txBody>
          <a:bodyPr wrap="square" rtlCol="0">
            <a:spAutoFit/>
          </a:bodyPr>
          <a:lstStyle/>
          <a:p>
            <a:r>
              <a:rPr lang="en-US" sz="3600" i="1" dirty="0" smtClean="0">
                <a:latin typeface="Cambria Math" pitchFamily="18" charset="0"/>
                <a:ea typeface="Cambria Math" pitchFamily="18" charset="0"/>
              </a:rPr>
              <a:t>q</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1" baseline="30000" dirty="0">
                <a:latin typeface="Cambria Math" pitchFamily="18" charset="0"/>
                <a:ea typeface="Cambria Math" pitchFamily="18" charset="0"/>
              </a:rPr>
              <a:t>)</a:t>
            </a:r>
            <a:r>
              <a:rPr lang="en-US" sz="3600" b="1" dirty="0">
                <a:latin typeface="Cambria Math" pitchFamily="18" charset="0"/>
                <a:ea typeface="Cambria Math" pitchFamily="18" charset="0"/>
              </a:rPr>
              <a:t> </a:t>
            </a:r>
            <a:r>
              <a:rPr lang="en-US" sz="3600" dirty="0">
                <a:latin typeface="Cambria Math" pitchFamily="18" charset="0"/>
                <a:ea typeface="Cambria Math" pitchFamily="18" charset="0"/>
              </a:rPr>
              <a:t>|</a:t>
            </a:r>
            <a:r>
              <a:rPr lang="en-US" sz="3600" b="1" dirty="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a:t>
            </a:r>
            <a:r>
              <a:rPr lang="en-US" sz="3600" i="1" dirty="0">
                <a:latin typeface="Cambria Math" pitchFamily="18" charset="0"/>
                <a:ea typeface="Cambria Math" pitchFamily="18" charset="0"/>
              </a:rPr>
              <a:t>q</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r>
              <a:rPr lang="en-US" sz="3600" b="1" dirty="0" smtClean="0">
                <a:latin typeface="Cambria Math" pitchFamily="18" charset="0"/>
                <a:ea typeface="Cambria Math" pitchFamily="18" charset="0"/>
              </a:rPr>
              <a:t>m</a:t>
            </a:r>
            <a:r>
              <a:rPr lang="en-US" sz="3600" baseline="30000" dirty="0" smtClean="0">
                <a:latin typeface="Cambria Math" pitchFamily="18" charset="0"/>
                <a:ea typeface="Cambria Math" pitchFamily="18" charset="0"/>
              </a:rPr>
              <a:t>(</a:t>
            </a:r>
            <a:r>
              <a:rPr lang="en-US" sz="3600" baseline="30000" dirty="0" err="1" smtClean="0">
                <a:latin typeface="Cambria Math" pitchFamily="18" charset="0"/>
                <a:ea typeface="Cambria Math" pitchFamily="18" charset="0"/>
              </a:rPr>
              <a:t>i</a:t>
            </a:r>
            <a:r>
              <a:rPr lang="en-US" sz="3600" baseline="30000" dirty="0" smtClean="0">
                <a:latin typeface="Cambria Math" pitchFamily="18" charset="0"/>
                <a:ea typeface="Cambria Math" pitchFamily="18" charset="0"/>
              </a:rPr>
              <a:t>)</a:t>
            </a:r>
            <a:r>
              <a:rPr lang="en-US" sz="3600" dirty="0" smtClean="0">
                <a:latin typeface="Cambria Math" pitchFamily="18" charset="0"/>
                <a:ea typeface="Cambria Math" pitchFamily="18" charset="0"/>
              </a:rPr>
              <a:t>)</a:t>
            </a:r>
            <a:endParaRPr lang="en-US" sz="3600" baseline="30000" dirty="0" smtClean="0">
              <a:latin typeface="Cambria Math" pitchFamily="18" charset="0"/>
              <a:ea typeface="Cambria Math" pitchFamily="18" charset="0"/>
            </a:endParaRPr>
          </a:p>
          <a:p>
            <a:endParaRPr lang="en-US" sz="3600" baseline="30000" dirty="0">
              <a:latin typeface="Cambria Math" pitchFamily="18" charset="0"/>
              <a:ea typeface="Cambria Math" pitchFamily="18" charset="0"/>
            </a:endParaRPr>
          </a:p>
        </p:txBody>
      </p:sp>
      <p:sp>
        <p:nvSpPr>
          <p:cNvPr id="25" name="Freeform 24"/>
          <p:cNvSpPr/>
          <p:nvPr/>
        </p:nvSpPr>
        <p:spPr>
          <a:xfrm>
            <a:off x="2354052" y="4203430"/>
            <a:ext cx="934907" cy="483888"/>
          </a:xfrm>
          <a:custGeom>
            <a:avLst/>
            <a:gdLst>
              <a:gd name="connsiteX0" fmla="*/ 0 w 679268"/>
              <a:gd name="connsiteY0" fmla="*/ 326572 h 326572"/>
              <a:gd name="connsiteX1" fmla="*/ 365760 w 679268"/>
              <a:gd name="connsiteY1" fmla="*/ 156755 h 326572"/>
              <a:gd name="connsiteX2" fmla="*/ 470263 w 679268"/>
              <a:gd name="connsiteY2" fmla="*/ 222069 h 326572"/>
              <a:gd name="connsiteX3" fmla="*/ 679268 w 679268"/>
              <a:gd name="connsiteY3" fmla="*/ 0 h 326572"/>
              <a:gd name="connsiteX0" fmla="*/ 0 w 934907"/>
              <a:gd name="connsiteY0" fmla="*/ 483888 h 483888"/>
              <a:gd name="connsiteX1" fmla="*/ 621399 w 934907"/>
              <a:gd name="connsiteY1" fmla="*/ 156755 h 483888"/>
              <a:gd name="connsiteX2" fmla="*/ 725902 w 934907"/>
              <a:gd name="connsiteY2" fmla="*/ 222069 h 483888"/>
              <a:gd name="connsiteX3" fmla="*/ 934907 w 934907"/>
              <a:gd name="connsiteY3" fmla="*/ 0 h 483888"/>
              <a:gd name="connsiteX0" fmla="*/ 0 w 934907"/>
              <a:gd name="connsiteY0" fmla="*/ 483888 h 483888"/>
              <a:gd name="connsiteX1" fmla="*/ 237941 w 934907"/>
              <a:gd name="connsiteY1" fmla="*/ 166587 h 483888"/>
              <a:gd name="connsiteX2" fmla="*/ 725902 w 934907"/>
              <a:gd name="connsiteY2" fmla="*/ 222069 h 483888"/>
              <a:gd name="connsiteX3" fmla="*/ 934907 w 934907"/>
              <a:gd name="connsiteY3" fmla="*/ 0 h 483888"/>
            </a:gdLst>
            <a:ahLst/>
            <a:cxnLst>
              <a:cxn ang="0">
                <a:pos x="connsiteX0" y="connsiteY0"/>
              </a:cxn>
              <a:cxn ang="0">
                <a:pos x="connsiteX1" y="connsiteY1"/>
              </a:cxn>
              <a:cxn ang="0">
                <a:pos x="connsiteX2" y="connsiteY2"/>
              </a:cxn>
              <a:cxn ang="0">
                <a:pos x="connsiteX3" y="connsiteY3"/>
              </a:cxn>
            </a:cxnLst>
            <a:rect l="l" t="t" r="r" b="b"/>
            <a:pathLst>
              <a:path w="934907" h="483888">
                <a:moveTo>
                  <a:pt x="0" y="483888"/>
                </a:moveTo>
                <a:cubicBezTo>
                  <a:pt x="143691" y="407688"/>
                  <a:pt x="116957" y="210224"/>
                  <a:pt x="237941" y="166587"/>
                </a:cubicBezTo>
                <a:cubicBezTo>
                  <a:pt x="358925" y="122950"/>
                  <a:pt x="673651" y="248195"/>
                  <a:pt x="725902" y="222069"/>
                </a:cubicBezTo>
                <a:cubicBezTo>
                  <a:pt x="778153" y="195943"/>
                  <a:pt x="856530" y="97971"/>
                  <a:pt x="934907"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1229032" y="521110"/>
            <a:ext cx="7039897" cy="5496232"/>
          </a:xfrm>
          <a:custGeom>
            <a:avLst/>
            <a:gdLst>
              <a:gd name="connsiteX0" fmla="*/ 0 w 7039897"/>
              <a:gd name="connsiteY0" fmla="*/ 0 h 5496232"/>
              <a:gd name="connsiteX1" fmla="*/ 0 w 7039897"/>
              <a:gd name="connsiteY1" fmla="*/ 5466735 h 5496232"/>
              <a:gd name="connsiteX2" fmla="*/ 7039897 w 7039897"/>
              <a:gd name="connsiteY2" fmla="*/ 5496232 h 5496232"/>
            </a:gdLst>
            <a:ahLst/>
            <a:cxnLst>
              <a:cxn ang="0">
                <a:pos x="connsiteX0" y="connsiteY0"/>
              </a:cxn>
              <a:cxn ang="0">
                <a:pos x="connsiteX1" y="connsiteY1"/>
              </a:cxn>
              <a:cxn ang="0">
                <a:pos x="connsiteX2" y="connsiteY2"/>
              </a:cxn>
            </a:cxnLst>
            <a:rect l="l" t="t" r="r" b="b"/>
            <a:pathLst>
              <a:path w="7039897" h="5496232">
                <a:moveTo>
                  <a:pt x="0" y="0"/>
                </a:moveTo>
                <a:lnTo>
                  <a:pt x="0" y="5466735"/>
                </a:lnTo>
                <a:lnTo>
                  <a:pt x="7039897" y="5496232"/>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TextBox 14"/>
              <p:cNvSpPr txBox="1"/>
              <p:nvPr/>
            </p:nvSpPr>
            <p:spPr>
              <a:xfrm>
                <a:off x="3832123" y="5934858"/>
                <a:ext cx="955518"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oMath>
                  </m:oMathPara>
                </a14:m>
                <a:endParaRPr lang="en-US" sz="4000" dirty="0"/>
              </a:p>
            </p:txBody>
          </p:sp>
        </mc:Choice>
        <mc:Fallback>
          <p:sp>
            <p:nvSpPr>
              <p:cNvPr id="15" name="TextBox 14"/>
              <p:cNvSpPr txBox="1">
                <a:spLocks noRot="1" noChangeAspect="1" noMove="1" noResize="1" noEditPoints="1" noAdjustHandles="1" noChangeArrowheads="1" noChangeShapeType="1" noTextEdit="1"/>
              </p:cNvSpPr>
              <p:nvPr/>
            </p:nvSpPr>
            <p:spPr>
              <a:xfrm>
                <a:off x="3832123" y="5934858"/>
                <a:ext cx="955518"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261652" y="2625250"/>
                <a:ext cx="967380"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oMath>
                  </m:oMathPara>
                </a14:m>
                <a:endParaRPr lang="en-US" sz="4000" dirty="0"/>
              </a:p>
            </p:txBody>
          </p:sp>
        </mc:Choice>
        <mc:Fallback>
          <p:sp>
            <p:nvSpPr>
              <p:cNvPr id="16" name="TextBox 15"/>
              <p:cNvSpPr txBox="1">
                <a:spLocks noRot="1" noChangeAspect="1" noMove="1" noResize="1" noEditPoints="1" noAdjustHandles="1" noChangeArrowheads="1" noChangeShapeType="1" noTextEdit="1"/>
              </p:cNvSpPr>
              <p:nvPr/>
            </p:nvSpPr>
            <p:spPr>
              <a:xfrm>
                <a:off x="261652" y="2625250"/>
                <a:ext cx="967380" cy="707886"/>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3070123" y="2214009"/>
            <a:ext cx="1524000" cy="646331"/>
          </a:xfrm>
          <a:prstGeom prst="rect">
            <a:avLst/>
          </a:prstGeom>
          <a:noFill/>
        </p:spPr>
        <p:txBody>
          <a:bodyPr wrap="square" rtlCol="0">
            <a:spAutoFit/>
          </a:bodyPr>
          <a:lstStyle/>
          <a:p>
            <a:r>
              <a:rPr lang="en-US" sz="3600" b="1" dirty="0" smtClean="0">
                <a:latin typeface="Cambria Math" pitchFamily="18" charset="0"/>
                <a:ea typeface="Cambria Math" pitchFamily="18" charset="0"/>
              </a:rPr>
              <a:t>m</a:t>
            </a:r>
            <a:r>
              <a:rPr lang="en-US" sz="3600" baseline="30000" dirty="0">
                <a:latin typeface="Cambria Math" pitchFamily="18" charset="0"/>
                <a:ea typeface="Cambria Math" pitchFamily="18" charset="0"/>
              </a:rPr>
              <a:t>*</a:t>
            </a:r>
            <a:endParaRPr lang="en-US" sz="3600" baseline="30000" dirty="0">
              <a:latin typeface="Cambria Math" pitchFamily="18" charset="0"/>
              <a:ea typeface="Cambria Math" pitchFamily="18" charset="0"/>
            </a:endParaRPr>
          </a:p>
        </p:txBody>
      </p:sp>
      <p:sp>
        <p:nvSpPr>
          <p:cNvPr id="18" name="Oval 17"/>
          <p:cNvSpPr/>
          <p:nvPr/>
        </p:nvSpPr>
        <p:spPr>
          <a:xfrm>
            <a:off x="3060360" y="2806257"/>
            <a:ext cx="228600" cy="228600"/>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9513241" flipV="1">
            <a:off x="3403206" y="2948729"/>
            <a:ext cx="223364" cy="475566"/>
          </a:xfrm>
          <a:custGeom>
            <a:avLst/>
            <a:gdLst>
              <a:gd name="connsiteX0" fmla="*/ 0 w 571466"/>
              <a:gd name="connsiteY0" fmla="*/ 1002890 h 1002890"/>
              <a:gd name="connsiteX1" fmla="*/ 481780 w 571466"/>
              <a:gd name="connsiteY1" fmla="*/ 530942 h 1002890"/>
              <a:gd name="connsiteX2" fmla="*/ 570270 w 571466"/>
              <a:gd name="connsiteY2" fmla="*/ 0 h 1002890"/>
            </a:gdLst>
            <a:ahLst/>
            <a:cxnLst>
              <a:cxn ang="0">
                <a:pos x="connsiteX0" y="connsiteY0"/>
              </a:cxn>
              <a:cxn ang="0">
                <a:pos x="connsiteX1" y="connsiteY1"/>
              </a:cxn>
              <a:cxn ang="0">
                <a:pos x="connsiteX2" y="connsiteY2"/>
              </a:cxn>
            </a:cxnLst>
            <a:rect l="l" t="t" r="r" b="b"/>
            <a:pathLst>
              <a:path w="571466" h="1002890">
                <a:moveTo>
                  <a:pt x="0" y="1002890"/>
                </a:moveTo>
                <a:cubicBezTo>
                  <a:pt x="193367" y="850490"/>
                  <a:pt x="386735" y="698090"/>
                  <a:pt x="481780" y="530942"/>
                </a:cubicBezTo>
                <a:cubicBezTo>
                  <a:pt x="576825" y="363794"/>
                  <a:pt x="573547" y="181897"/>
                  <a:pt x="570270" y="0"/>
                </a:cubicBezTo>
              </a:path>
            </a:pathLst>
          </a:custGeom>
          <a:noFill/>
          <a:ln w="76200">
            <a:solidFill>
              <a:srgbClr val="66FF33"/>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53276" y="456506"/>
            <a:ext cx="5951748" cy="646331"/>
          </a:xfrm>
          <a:prstGeom prst="rect">
            <a:avLst/>
          </a:prstGeom>
          <a:noFill/>
        </p:spPr>
        <p:txBody>
          <a:bodyPr wrap="square" rtlCol="0">
            <a:spAutoFit/>
          </a:bodyPr>
          <a:lstStyle/>
          <a:p>
            <a:r>
              <a:rPr lang="en-US" sz="3600" dirty="0" smtClean="0"/>
              <a:t>symmetrical jump helpful</a:t>
            </a:r>
            <a:endParaRPr lang="en-US" dirty="0"/>
          </a:p>
        </p:txBody>
      </p:sp>
      <p:sp>
        <p:nvSpPr>
          <p:cNvPr id="14" name="TextBox 13"/>
          <p:cNvSpPr txBox="1"/>
          <p:nvPr/>
        </p:nvSpPr>
        <p:spPr>
          <a:xfrm>
            <a:off x="5358079" y="971604"/>
            <a:ext cx="3878230" cy="646331"/>
          </a:xfrm>
          <a:prstGeom prst="rect">
            <a:avLst/>
          </a:prstGeom>
          <a:noFill/>
        </p:spPr>
        <p:txBody>
          <a:bodyPr wrap="square" rtlCol="0">
            <a:spAutoFit/>
          </a:bodyPr>
          <a:lstStyle/>
          <a:p>
            <a:r>
              <a:rPr lang="en-US" sz="3600" dirty="0" smtClean="0"/>
              <a:t>(but not required)</a:t>
            </a:r>
            <a:endParaRPr lang="en-US" dirty="0"/>
          </a:p>
        </p:txBody>
      </p:sp>
    </p:spTree>
    <p:extLst>
      <p:ext uri="{BB962C8B-B14F-4D97-AF65-F5344CB8AC3E}">
        <p14:creationId xmlns:p14="http://schemas.microsoft.com/office/powerpoint/2010/main" val="150578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09600" y="2283213"/>
                <a:ext cx="8001000" cy="66646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panose="02040503050406030204" pitchFamily="18" charset="0"/>
                        </a:rPr>
                        <m:t>𝑞</m:t>
                      </m:r>
                      <m:d>
                        <m:dPr>
                          <m:ctrlPr>
                            <a:rPr lang="en-US" sz="3200" i="1">
                              <a:latin typeface="Cambria Math" panose="02040503050406030204" pitchFamily="18" charset="0"/>
                            </a:rPr>
                          </m:ctrlPr>
                        </m:dPr>
                        <m:e>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m:t>
                              </m:r>
                            </m:sup>
                          </m:sSup>
                          <m:r>
                            <a:rPr lang="en-US" sz="3200" i="0">
                              <a:latin typeface="Cambria Math" panose="02040503050406030204" pitchFamily="18" charset="0"/>
                            </a:rPr>
                            <m:t>|</m:t>
                          </m:r>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d>
                                <m:dPr>
                                  <m:ctrlPr>
                                    <a:rPr lang="en-US" sz="3200" i="1" smtClean="0">
                                      <a:latin typeface="Cambria Math" panose="02040503050406030204" pitchFamily="18" charset="0"/>
                                    </a:rPr>
                                  </m:ctrlPr>
                                </m:dPr>
                                <m:e>
                                  <m:r>
                                    <a:rPr lang="en-US" sz="3200" b="0" i="1" smtClean="0">
                                      <a:latin typeface="Cambria Math" panose="02040503050406030204" pitchFamily="18" charset="0"/>
                                    </a:rPr>
                                    <m:t>𝑖</m:t>
                                  </m:r>
                                </m:e>
                              </m:d>
                            </m:sup>
                          </m:sSup>
                        </m:e>
                      </m:d>
                      <m:r>
                        <a:rPr lang="en-US" sz="3200" i="0">
                          <a:latin typeface="Cambria Math" panose="02040503050406030204" pitchFamily="18" charset="0"/>
                        </a:rPr>
                        <m:t>=</m:t>
                      </m:r>
                      <m:r>
                        <a:rPr lang="en-US" sz="3200" i="1">
                          <a:latin typeface="Cambria Math" panose="02040503050406030204" pitchFamily="18" charset="0"/>
                        </a:rPr>
                        <m:t>𝑞</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m:t>
                              </m:r>
                            </m:sup>
                          </m:sSup>
                        </m:e>
                      </m:d>
                    </m:oMath>
                  </m:oMathPara>
                </a14:m>
                <a:endParaRPr lang="en-US" sz="3200" dirty="0"/>
              </a:p>
            </p:txBody>
          </p:sp>
        </mc:Choice>
        <mc:Fallback>
          <p:sp>
            <p:nvSpPr>
              <p:cNvPr id="2" name="Rectangle 1"/>
              <p:cNvSpPr>
                <a:spLocks noRot="1" noChangeAspect="1" noMove="1" noResize="1" noEditPoints="1" noAdjustHandles="1" noChangeArrowheads="1" noChangeShapeType="1" noTextEdit="1"/>
              </p:cNvSpPr>
              <p:nvPr/>
            </p:nvSpPr>
            <p:spPr>
              <a:xfrm>
                <a:off x="609600" y="2283213"/>
                <a:ext cx="8001000" cy="66646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609600" y="609600"/>
            <a:ext cx="8001000" cy="584775"/>
          </a:xfrm>
          <a:prstGeom prst="rect">
            <a:avLst/>
          </a:prstGeom>
        </p:spPr>
        <p:txBody>
          <a:bodyPr wrap="square">
            <a:spAutoFit/>
          </a:bodyPr>
          <a:lstStyle/>
          <a:p>
            <a:pPr/>
            <a:r>
              <a:rPr lang="en-US" sz="3200" dirty="0" smtClean="0"/>
              <a:t>A Normal pdf is a reasonable choice</a:t>
            </a:r>
          </a:p>
        </p:txBody>
      </p:sp>
      <mc:AlternateContent xmlns:mc="http://schemas.openxmlformats.org/markup-compatibility/2006">
        <mc:Choice xmlns:a14="http://schemas.microsoft.com/office/drawing/2010/main" Requires="a14">
          <p:sp>
            <p:nvSpPr>
              <p:cNvPr id="9" name="Rectangle 8"/>
              <p:cNvSpPr/>
              <p:nvPr/>
            </p:nvSpPr>
            <p:spPr>
              <a:xfrm>
                <a:off x="5105400" y="4572000"/>
                <a:ext cx="3200400" cy="61824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1">
                          <a:latin typeface="Cambria Math" panose="02040503050406030204" pitchFamily="18" charset="0"/>
                          <a:ea typeface="Cambria Math" panose="02040503050406030204" pitchFamily="18" charset="0"/>
                        </a:rPr>
                        <m:t>𝐦</m:t>
                      </m:r>
                      <m:r>
                        <a:rPr lang="en-US" sz="3200" i="0"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m:t>
                          </m:r>
                        </m:sup>
                      </m:sSup>
                      <m:r>
                        <a:rPr lang="en-US" sz="3200" b="0" i="0"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oMath>
                  </m:oMathPara>
                </a14:m>
                <a:endParaRPr lang="en-US" sz="3200" dirty="0"/>
              </a:p>
            </p:txBody>
          </p:sp>
        </mc:Choice>
        <mc:Fallback>
          <p:sp>
            <p:nvSpPr>
              <p:cNvPr id="9" name="Rectangle 8"/>
              <p:cNvSpPr>
                <a:spLocks noRot="1" noChangeAspect="1" noMove="1" noResize="1" noEditPoints="1" noAdjustHandles="1" noChangeArrowheads="1" noChangeShapeType="1" noTextEdit="1"/>
              </p:cNvSpPr>
              <p:nvPr/>
            </p:nvSpPr>
            <p:spPr>
              <a:xfrm>
                <a:off x="5105400" y="4572000"/>
                <a:ext cx="3200400" cy="6182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676400" y="3352800"/>
                <a:ext cx="8001000" cy="124579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200" i="0" smtClean="0">
                          <a:latin typeface="Cambria Math" panose="02040503050406030204" pitchFamily="18" charset="0"/>
                        </a:rPr>
                        <m:t>=</m:t>
                      </m:r>
                      <m:sSup>
                        <m:sSupPr>
                          <m:ctrlPr>
                            <a:rPr lang="en-US" sz="3200" i="1" smtClean="0">
                              <a:latin typeface="Cambria Math" panose="02040503050406030204" pitchFamily="18" charset="0"/>
                            </a:rPr>
                          </m:ctrlPr>
                        </m:sSupPr>
                        <m:e>
                          <m:d>
                            <m:dPr>
                              <m:ctrlPr>
                                <a:rPr lang="en-US" sz="3200" i="1" smtClean="0">
                                  <a:latin typeface="Cambria Math" panose="02040503050406030204" pitchFamily="18" charset="0"/>
                                </a:rPr>
                              </m:ctrlPr>
                            </m:dPr>
                            <m:e>
                              <m:r>
                                <a:rPr lang="en-US" sz="3200">
                                  <a:latin typeface="Cambria Math" panose="02040503050406030204" pitchFamily="18" charset="0"/>
                                </a:rPr>
                                <m:t>2</m:t>
                              </m:r>
                              <m:r>
                                <a:rPr lang="en-US" sz="3200" i="1">
                                  <a:latin typeface="Cambria Math" panose="02040503050406030204" pitchFamily="18" charset="0"/>
                                </a:rPr>
                                <m:t>𝜋</m:t>
                              </m:r>
                            </m:e>
                          </m:d>
                        </m:e>
                        <m:sup>
                          <m:r>
                            <a:rPr lang="en-US" sz="3200" b="0" i="1" smtClean="0">
                              <a:latin typeface="Cambria Math" panose="02040503050406030204" pitchFamily="18" charset="0"/>
                            </a:rPr>
                            <m:t>−</m:t>
                          </m:r>
                          <m:r>
                            <a:rPr lang="en-US" sz="3200" b="0" i="1" smtClean="0">
                              <a:latin typeface="Cambria Math" panose="02040503050406030204" pitchFamily="18" charset="0"/>
                            </a:rPr>
                            <m:t>𝑀</m:t>
                          </m:r>
                          <m:r>
                            <a:rPr lang="en-US" sz="3200" b="0" i="1" smtClean="0">
                              <a:latin typeface="Cambria Math" panose="02040503050406030204" pitchFamily="18" charset="0"/>
                            </a:rPr>
                            <m:t>/2</m:t>
                          </m:r>
                        </m:sup>
                      </m:sSup>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𝜎</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m:t>
                          </m:r>
                          <m:r>
                            <a:rPr lang="en-US" sz="3200" b="0" i="1" smtClean="0">
                              <a:latin typeface="Cambria Math" panose="02040503050406030204" pitchFamily="18" charset="0"/>
                            </a:rPr>
                            <m:t>𝑀</m:t>
                          </m:r>
                        </m:sup>
                      </m:sSubSup>
                      <m:func>
                        <m:funcPr>
                          <m:ctrlPr>
                            <a:rPr lang="en-US" sz="3200" i="1">
                              <a:latin typeface="Cambria Math" panose="02040503050406030204" pitchFamily="18" charset="0"/>
                            </a:rPr>
                          </m:ctrlPr>
                        </m:funcPr>
                        <m:fName>
                          <m:r>
                            <m:rPr>
                              <m:sty m:val="p"/>
                            </m:rPr>
                            <a:rPr lang="en-US" sz="3200" i="0">
                              <a:latin typeface="Cambria Math" panose="02040503050406030204" pitchFamily="18" charset="0"/>
                            </a:rPr>
                            <m:t>exp</m:t>
                          </m:r>
                        </m:fName>
                        <m:e>
                          <m:d>
                            <m:dPr>
                              <m:begChr m:val="{"/>
                              <m:endChr m:val="}"/>
                              <m:ctrlPr>
                                <a:rPr lang="en-US" sz="3200" i="1">
                                  <a:latin typeface="Cambria Math" panose="02040503050406030204" pitchFamily="18" charset="0"/>
                                </a:rPr>
                              </m:ctrlPr>
                            </m:dPr>
                            <m:e>
                              <m:r>
                                <a:rPr lang="en-US" sz="3200" i="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a:rPr lang="en-US" sz="3200" i="1" smtClean="0">
                                              <a:latin typeface="Cambria Math" panose="02040503050406030204" pitchFamily="18" charset="0"/>
                                              <a:ea typeface="Cambria Math" panose="02040503050406030204" pitchFamily="18" charset="0"/>
                                            </a:rPr>
                                            <m:t>∆</m:t>
                                          </m:r>
                                          <m:r>
                                            <a:rPr lang="en-US" sz="3200" b="1" i="0" smtClean="0">
                                              <a:latin typeface="Cambria Math" panose="02040503050406030204" pitchFamily="18" charset="0"/>
                                              <a:ea typeface="Cambria Math" panose="02040503050406030204" pitchFamily="18" charset="0"/>
                                            </a:rPr>
                                            <m:t>𝐦</m:t>
                                          </m:r>
                                        </m:e>
                                      </m:d>
                                    </m:e>
                                    <m:sup>
                                      <m:r>
                                        <m:rPr>
                                          <m:sty m:val="p"/>
                                        </m:rPr>
                                        <a:rPr lang="en-US" sz="3200" b="0" i="0" smtClean="0">
                                          <a:latin typeface="Cambria Math" panose="02040503050406030204" pitchFamily="18" charset="0"/>
                                        </a:rPr>
                                        <m:t>T</m:t>
                                      </m:r>
                                    </m:sup>
                                  </m:sSup>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m:t>
                                      </m:r>
                                      <m:r>
                                        <a:rPr lang="en-US" sz="3200" b="1">
                                          <a:latin typeface="Cambria Math" panose="02040503050406030204" pitchFamily="18" charset="0"/>
                                          <a:ea typeface="Cambria Math" panose="02040503050406030204" pitchFamily="18" charset="0"/>
                                        </a:rPr>
                                        <m:t>𝐦</m:t>
                                      </m:r>
                                    </m:e>
                                  </m:d>
                                </m:num>
                                <m:den>
                                  <m:r>
                                    <a:rPr lang="en-US" sz="3200" i="0">
                                      <a:latin typeface="Cambria Math" panose="02040503050406030204" pitchFamily="18" charset="0"/>
                                    </a:rPr>
                                    <m:t>2</m:t>
                                  </m:r>
                                  <m:sSubSup>
                                    <m:sSubSupPr>
                                      <m:ctrlPr>
                                        <a:rPr lang="en-US" sz="3200" i="1">
                                          <a:latin typeface="Cambria Math" panose="02040503050406030204" pitchFamily="18" charset="0"/>
                                        </a:rPr>
                                      </m:ctrlPr>
                                    </m:sSubSupPr>
                                    <m:e>
                                      <m:r>
                                        <a:rPr lang="en-US" sz="3200" i="1">
                                          <a:latin typeface="Cambria Math" panose="02040503050406030204" pitchFamily="18" charset="0"/>
                                        </a:rPr>
                                        <m:t>𝜎</m:t>
                                      </m:r>
                                    </m:e>
                                    <m:sub>
                                      <m:r>
                                        <a:rPr lang="en-US" sz="3200" i="1">
                                          <a:latin typeface="Cambria Math" panose="02040503050406030204" pitchFamily="18" charset="0"/>
                                        </a:rPr>
                                        <m:t>𝑞</m:t>
                                      </m:r>
                                    </m:sub>
                                    <m:sup>
                                      <m:r>
                                        <a:rPr lang="en-US" sz="3200" i="0">
                                          <a:latin typeface="Cambria Math" panose="02040503050406030204" pitchFamily="18" charset="0"/>
                                        </a:rPr>
                                        <m:t>2</m:t>
                                      </m:r>
                                    </m:sup>
                                  </m:sSubSup>
                                  <m:r>
                                    <a:rPr lang="en-US" sz="3200" i="0">
                                      <a:latin typeface="Cambria Math" panose="02040503050406030204" pitchFamily="18" charset="0"/>
                                    </a:rPr>
                                    <m:t> </m:t>
                                  </m:r>
                                </m:den>
                              </m:f>
                            </m:e>
                          </m:d>
                        </m:e>
                      </m:func>
                    </m:oMath>
                  </m:oMathPara>
                </a14:m>
                <a:endParaRPr lang="en-US" sz="3200" dirty="0"/>
              </a:p>
            </p:txBody>
          </p:sp>
        </mc:Choice>
        <mc:Fallback>
          <p:sp>
            <p:nvSpPr>
              <p:cNvPr id="10" name="Rectangle 9"/>
              <p:cNvSpPr>
                <a:spLocks noRot="1" noChangeAspect="1" noMove="1" noResize="1" noEditPoints="1" noAdjustHandles="1" noChangeArrowheads="1" noChangeShapeType="1" noTextEdit="1"/>
              </p:cNvSpPr>
              <p:nvPr/>
            </p:nvSpPr>
            <p:spPr>
              <a:xfrm>
                <a:off x="1676400" y="3352800"/>
                <a:ext cx="8001000" cy="12457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838200" y="5867400"/>
                <a:ext cx="8001000" cy="622735"/>
              </a:xfrm>
              <a:prstGeom prst="rect">
                <a:avLst/>
              </a:prstGeom>
            </p:spPr>
            <p:txBody>
              <a:bodyPr wrap="square">
                <a:spAutoFit/>
              </a:bodyPr>
              <a:lstStyle/>
              <a:p>
                <a:pP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𝜎</m:t>
                        </m:r>
                      </m:e>
                      <m:sub>
                        <m:r>
                          <a:rPr lang="en-US" sz="3200" b="0" i="1" smtClean="0">
                            <a:latin typeface="Cambria Math" panose="02040503050406030204" pitchFamily="18" charset="0"/>
                          </a:rPr>
                          <m:t>𝑞</m:t>
                        </m:r>
                      </m:sub>
                    </m:sSub>
                  </m:oMath>
                </a14:m>
                <a:r>
                  <a:rPr lang="en-US" sz="3200" dirty="0" smtClean="0"/>
                  <a:t> specifies the size of the neighborhood</a:t>
                </a:r>
                <a:endParaRPr lang="en-US" sz="3200" dirty="0"/>
              </a:p>
            </p:txBody>
          </p:sp>
        </mc:Choice>
        <mc:Fallback>
          <p:sp>
            <p:nvSpPr>
              <p:cNvPr id="11" name="Rectangle 10"/>
              <p:cNvSpPr>
                <a:spLocks noRot="1" noChangeAspect="1" noMove="1" noResize="1" noEditPoints="1" noAdjustHandles="1" noChangeArrowheads="1" noChangeShapeType="1" noTextEdit="1"/>
              </p:cNvSpPr>
              <p:nvPr/>
            </p:nvSpPr>
            <p:spPr>
              <a:xfrm>
                <a:off x="838200" y="5867400"/>
                <a:ext cx="8001000" cy="622735"/>
              </a:xfrm>
              <a:prstGeom prst="rect">
                <a:avLst/>
              </a:prstGeom>
              <a:blipFill>
                <a:blip r:embed="rId6"/>
                <a:stretch>
                  <a:fillRect t="-11765" b="-25490"/>
                </a:stretch>
              </a:blipFill>
            </p:spPr>
            <p:txBody>
              <a:bodyPr/>
              <a:lstStyle/>
              <a:p>
                <a:r>
                  <a:rPr lang="en-US">
                    <a:noFill/>
                  </a:rPr>
                  <a:t> </a:t>
                </a:r>
              </a:p>
            </p:txBody>
          </p:sp>
        </mc:Fallback>
      </mc:AlternateContent>
    </p:spTree>
    <p:extLst>
      <p:ext uri="{BB962C8B-B14F-4D97-AF65-F5344CB8AC3E}">
        <p14:creationId xmlns:p14="http://schemas.microsoft.com/office/powerpoint/2010/main" val="133541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971" y="18137"/>
            <a:ext cx="8001000" cy="584775"/>
          </a:xfrm>
          <a:prstGeom prst="rect">
            <a:avLst/>
          </a:prstGeom>
        </p:spPr>
        <p:txBody>
          <a:bodyPr wrap="square">
            <a:spAutoFit/>
          </a:bodyPr>
          <a:lstStyle/>
          <a:p>
            <a:pPr/>
            <a:r>
              <a:rPr lang="en-US" sz="3200" b="1" dirty="0" smtClean="0"/>
              <a:t>The Metropolis-Hastings algorithm</a:t>
            </a:r>
          </a:p>
        </p:txBody>
      </p:sp>
      <mc:AlternateContent xmlns:mc="http://schemas.openxmlformats.org/markup-compatibility/2006">
        <mc:Choice xmlns:a14="http://schemas.microsoft.com/office/drawing/2010/main" Requires="a14">
          <p:sp>
            <p:nvSpPr>
              <p:cNvPr id="9" name="Rectangle 8"/>
              <p:cNvSpPr/>
              <p:nvPr/>
            </p:nvSpPr>
            <p:spPr>
              <a:xfrm>
                <a:off x="339213" y="755938"/>
                <a:ext cx="3200400" cy="618246"/>
              </a:xfrm>
              <a:prstGeom prst="rect">
                <a:avLst/>
              </a:prstGeom>
            </p:spPr>
            <p:txBody>
              <a:bodyPr wrap="square">
                <a:spAutoFit/>
              </a:bodyPr>
              <a:lstStyle/>
              <a:p>
                <a:pPr/>
                <a:r>
                  <a:rPr lang="en-US" sz="3200" dirty="0" smtClean="0"/>
                  <a:t>given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oMath>
                </a14:m>
                <a:endParaRPr lang="en-US" sz="3200" dirty="0"/>
              </a:p>
            </p:txBody>
          </p:sp>
        </mc:Choice>
        <mc:Fallback>
          <p:sp>
            <p:nvSpPr>
              <p:cNvPr id="9" name="Rectangle 8"/>
              <p:cNvSpPr>
                <a:spLocks noRot="1" noChangeAspect="1" noMove="1" noResize="1" noEditPoints="1" noAdjustHandles="1" noChangeArrowheads="1" noChangeShapeType="1" noTextEdit="1"/>
              </p:cNvSpPr>
              <p:nvPr/>
            </p:nvSpPr>
            <p:spPr>
              <a:xfrm>
                <a:off x="339213" y="755938"/>
                <a:ext cx="3200400" cy="618246"/>
              </a:xfrm>
              <a:prstGeom prst="rect">
                <a:avLst/>
              </a:prstGeom>
              <a:blipFill>
                <a:blip r:embed="rId3"/>
                <a:stretch>
                  <a:fillRect l="-4952" t="-6931" b="-326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31839" y="1320459"/>
                <a:ext cx="6194324" cy="584775"/>
              </a:xfrm>
              <a:prstGeom prst="rect">
                <a:avLst/>
              </a:prstGeom>
            </p:spPr>
            <p:txBody>
              <a:bodyPr wrap="square">
                <a:spAutoFit/>
              </a:bodyPr>
              <a:lstStyle/>
              <a:p>
                <a:pPr/>
                <a:r>
                  <a:rPr lang="en-US" sz="3200" dirty="0" smtClean="0"/>
                  <a:t>create a proposed successor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m:t>
                        </m:r>
                      </m:sup>
                    </m:sSup>
                  </m:oMath>
                </a14:m>
                <a:endParaRPr lang="en-US" sz="3200" dirty="0"/>
              </a:p>
            </p:txBody>
          </p:sp>
        </mc:Choice>
        <mc:Fallback>
          <p:sp>
            <p:nvSpPr>
              <p:cNvPr id="7" name="Rectangle 6"/>
              <p:cNvSpPr>
                <a:spLocks noRot="1" noChangeAspect="1" noMove="1" noResize="1" noEditPoints="1" noAdjustHandles="1" noChangeArrowheads="1" noChangeShapeType="1" noTextEdit="1"/>
              </p:cNvSpPr>
              <p:nvPr/>
            </p:nvSpPr>
            <p:spPr>
              <a:xfrm>
                <a:off x="331839" y="1320459"/>
                <a:ext cx="6194324" cy="584775"/>
              </a:xfrm>
              <a:prstGeom prst="rect">
                <a:avLst/>
              </a:prstGeom>
              <a:blipFill>
                <a:blip r:embed="rId4"/>
                <a:stretch>
                  <a:fillRect l="-2458" t="-12500" b="-34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790268" y="1897407"/>
                <a:ext cx="6194324" cy="657744"/>
              </a:xfrm>
              <a:prstGeom prst="rect">
                <a:avLst/>
              </a:prstGeom>
            </p:spPr>
            <p:txBody>
              <a:bodyPr wrap="square">
                <a:spAutoFit/>
              </a:bodyPr>
              <a:lstStyle/>
              <a:p>
                <a:pPr/>
                <a:r>
                  <a:rPr lang="en-US" sz="3200" dirty="0" smtClean="0"/>
                  <a:t>by sampling </a:t>
                </a:r>
                <a14:m>
                  <m:oMath xmlns:m="http://schemas.openxmlformats.org/officeDocument/2006/math">
                    <m:r>
                      <a:rPr lang="en-US" sz="3200" i="1">
                        <a:latin typeface="Cambria Math" panose="02040503050406030204" pitchFamily="18" charset="0"/>
                      </a:rPr>
                      <m:t>𝑞</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oMath>
                </a14:m>
                <a:r>
                  <a:rPr lang="en-US" sz="3200" dirty="0" smtClean="0"/>
                  <a:t> </a:t>
                </a:r>
                <a:endParaRPr lang="en-US" sz="3200" dirty="0"/>
              </a:p>
            </p:txBody>
          </p:sp>
        </mc:Choice>
        <mc:Fallback>
          <p:sp>
            <p:nvSpPr>
              <p:cNvPr id="12" name="Rectangle 11"/>
              <p:cNvSpPr>
                <a:spLocks noRot="1" noChangeAspect="1" noMove="1" noResize="1" noEditPoints="1" noAdjustHandles="1" noChangeArrowheads="1" noChangeShapeType="1" noTextEdit="1"/>
              </p:cNvSpPr>
              <p:nvPr/>
            </p:nvSpPr>
            <p:spPr>
              <a:xfrm>
                <a:off x="790268" y="1897407"/>
                <a:ext cx="6194324" cy="657744"/>
              </a:xfrm>
              <a:prstGeom prst="rect">
                <a:avLst/>
              </a:prstGeom>
              <a:blipFill>
                <a:blip r:embed="rId5"/>
                <a:stretch>
                  <a:fillRect l="-2559" t="-3704" b="-268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123406" y="2933304"/>
                <a:ext cx="4715794" cy="1252459"/>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𝛼</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rPr>
                            <m:t>𝑝</m:t>
                          </m:r>
                          <m:d>
                            <m:dPr>
                              <m:ctrlPr>
                                <a:rPr lang="en-US" sz="2800" i="1">
                                  <a:latin typeface="Cambria Math" panose="02040503050406030204" pitchFamily="18" charset="0"/>
                                </a:rPr>
                              </m:ctrlPr>
                            </m:dPr>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a:latin typeface="Cambria Math" panose="02040503050406030204" pitchFamily="18" charset="0"/>
                                      <a:ea typeface="Calibri" panose="020F0502020204030204" pitchFamily="34" charset="0"/>
                                      <a:cs typeface="Times New Roman" panose="02020603050405020304" pitchFamily="18" charset="0"/>
                                    </a:rPr>
                                    <m:t>𝐦</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e>
                          </m:d>
                          <m:r>
                            <a:rPr lang="en-US" sz="28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rPr>
                                  </m:ctrlPr>
                                </m:sSupPr>
                                <m:e>
                                  <m:r>
                                    <a:rPr lang="en-US" sz="2800" b="1">
                                      <a:latin typeface="Cambria Math" panose="02040503050406030204" pitchFamily="18" charset="0"/>
                                    </a:rPr>
                                    <m:t>𝐦</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a:latin typeface="Cambria Math" panose="02040503050406030204" pitchFamily="18" charset="0"/>
                                      <a:ea typeface="Calibri" panose="020F0502020204030204" pitchFamily="34" charset="0"/>
                                      <a:cs typeface="Times New Roman" panose="02020603050405020304" pitchFamily="18" charset="0"/>
                                    </a:rPr>
                                    <m:t>𝐦</m:t>
                                  </m:r>
                                </m:e>
                                <m:sup>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up>
                              </m:sSup>
                            </m:e>
                          </m:d>
                        </m:num>
                        <m:den>
                          <m:r>
                            <a:rPr lang="en-US" sz="28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rPr>
                                  </m:ctrlPr>
                                </m:sSupPr>
                                <m:e>
                                  <m:r>
                                    <a:rPr lang="en-US" sz="2800" b="1">
                                      <a:latin typeface="Cambria Math" panose="02040503050406030204" pitchFamily="18" charset="0"/>
                                    </a:rPr>
                                    <m:t>𝐦</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b="1">
                                      <a:latin typeface="Cambria Math" panose="02040503050406030204" pitchFamily="18" charset="0"/>
                                    </a:rPr>
                                    <m:t>𝐝</m:t>
                                  </m:r>
                                </m:e>
                                <m:sup>
                                  <m:r>
                                    <a:rPr lang="en-US" sz="2800" i="1">
                                      <a:latin typeface="Cambria Math" panose="02040503050406030204" pitchFamily="18" charset="0"/>
                                    </a:rPr>
                                    <m:t>𝑜𝑏𝑠</m:t>
                                  </m:r>
                                </m:sup>
                              </m:sSup>
                            </m:e>
                          </m:d>
                          <m:r>
                            <a:rPr lang="en-US" sz="28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a:latin typeface="Cambria Math" panose="02040503050406030204" pitchFamily="18" charset="0"/>
                                      <a:ea typeface="Calibri" panose="020F0502020204030204" pitchFamily="34" charset="0"/>
                                      <a:cs typeface="Times New Roman" panose="02020603050405020304" pitchFamily="18" charset="0"/>
                                    </a:rPr>
                                    <m:t>𝐦</m:t>
                                  </m:r>
                                </m:e>
                                <m:sup>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rPr>
                                  </m:ctrlPr>
                                </m:sSupPr>
                                <m:e>
                                  <m:r>
                                    <a:rPr lang="en-US" sz="2800" b="1">
                                      <a:latin typeface="Cambria Math" panose="02040503050406030204" pitchFamily="18" charset="0"/>
                                    </a:rPr>
                                    <m:t>𝐦</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e>
                          </m:d>
                        </m:den>
                      </m:f>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123406" y="2933304"/>
                <a:ext cx="4715794" cy="125245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331839" y="2597731"/>
            <a:ext cx="6194324" cy="584775"/>
          </a:xfrm>
          <a:prstGeom prst="rect">
            <a:avLst/>
          </a:prstGeom>
        </p:spPr>
        <p:txBody>
          <a:bodyPr wrap="square">
            <a:spAutoFit/>
          </a:bodyPr>
          <a:lstStyle/>
          <a:p>
            <a:pPr/>
            <a:r>
              <a:rPr lang="en-US" sz="3200" dirty="0" smtClean="0"/>
              <a:t>compute the test parameter</a:t>
            </a:r>
            <a:endParaRPr lang="en-US" sz="3200" dirty="0"/>
          </a:p>
        </p:txBody>
      </p:sp>
      <mc:AlternateContent xmlns:mc="http://schemas.openxmlformats.org/markup-compatibility/2006">
        <mc:Choice xmlns:a14="http://schemas.microsoft.com/office/drawing/2010/main" Requires="a14">
          <p:sp>
            <p:nvSpPr>
              <p:cNvPr id="15" name="Rectangle 14"/>
              <p:cNvSpPr/>
              <p:nvPr/>
            </p:nvSpPr>
            <p:spPr>
              <a:xfrm>
                <a:off x="339213" y="4185763"/>
                <a:ext cx="7762569" cy="618246"/>
              </a:xfrm>
              <a:prstGeom prst="rect">
                <a:avLst/>
              </a:prstGeom>
            </p:spPr>
            <p:txBody>
              <a:bodyPr wrap="square">
                <a:spAutoFit/>
              </a:bodyPr>
              <a:lstStyle/>
              <a:p>
                <a:pPr/>
                <a:r>
                  <a:rPr lang="en-US" sz="3200" dirty="0" smtClean="0"/>
                  <a:t>if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𝛼</m:t>
                    </m:r>
                  </m:oMath>
                </a14:m>
                <a:r>
                  <a:rPr lang="en-US" sz="3200" dirty="0" smtClean="0"/>
                  <a:t>&gt;1 accept the successor,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r>
                              <a:rPr lang="en-US" sz="3200" i="1">
                                <a:latin typeface="Cambria Math" panose="02040503050406030204" pitchFamily="18" charset="0"/>
                              </a:rPr>
                              <m:t>+1</m:t>
                            </m:r>
                          </m:e>
                        </m:d>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b="0" i="1" smtClean="0">
                            <a:latin typeface="Cambria Math" panose="02040503050406030204" pitchFamily="18" charset="0"/>
                          </a:rPr>
                          <m:t>∗</m:t>
                        </m:r>
                      </m:sup>
                    </m:sSup>
                  </m:oMath>
                </a14:m>
                <a:r>
                  <a:rPr lang="en-US" sz="3200" dirty="0" smtClean="0"/>
                  <a:t>  </a:t>
                </a:r>
                <a:endParaRPr lang="en-US" sz="3200" dirty="0"/>
              </a:p>
            </p:txBody>
          </p:sp>
        </mc:Choice>
        <mc:Fallback>
          <p:sp>
            <p:nvSpPr>
              <p:cNvPr id="15" name="Rectangle 14"/>
              <p:cNvSpPr>
                <a:spLocks noRot="1" noChangeAspect="1" noMove="1" noResize="1" noEditPoints="1" noAdjustHandles="1" noChangeArrowheads="1" noChangeShapeType="1" noTextEdit="1"/>
              </p:cNvSpPr>
              <p:nvPr/>
            </p:nvSpPr>
            <p:spPr>
              <a:xfrm>
                <a:off x="339213" y="4185763"/>
                <a:ext cx="7762569" cy="618246"/>
              </a:xfrm>
              <a:prstGeom prst="rect">
                <a:avLst/>
              </a:prstGeom>
              <a:blipFill>
                <a:blip r:embed="rId7"/>
                <a:stretch>
                  <a:fillRect l="-2042" t="-6931" b="-326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04800" y="5026269"/>
                <a:ext cx="6523706" cy="1603131"/>
              </a:xfrm>
              <a:prstGeom prst="rect">
                <a:avLst/>
              </a:prstGeom>
            </p:spPr>
            <p:txBody>
              <a:bodyPr wrap="square">
                <a:spAutoFit/>
              </a:bodyPr>
              <a:lstStyle/>
              <a:p>
                <a:pPr/>
                <a:r>
                  <a:rPr lang="en-US" sz="3200" dirty="0" smtClean="0"/>
                  <a:t>if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𝛼</m:t>
                    </m:r>
                    <m:r>
                      <a:rPr lang="en-US" sz="3200" b="0" i="0" smtClean="0">
                        <a:latin typeface="Cambria Math" panose="02040503050406030204" pitchFamily="18" charset="0"/>
                        <a:ea typeface="Times New Roman" panose="02020603050405020304" pitchFamily="18" charset="0"/>
                        <a:cs typeface="Times New Roman" panose="02020603050405020304" pitchFamily="18" charset="0"/>
                      </a:rPr>
                      <m:t>&lt;1</m:t>
                    </m:r>
                  </m:oMath>
                </a14:m>
                <a:r>
                  <a:rPr lang="en-US" sz="3200" dirty="0" smtClean="0"/>
                  <a:t> accept the successor</a:t>
                </a:r>
              </a:p>
              <a:p>
                <a:pPr/>
                <a:r>
                  <a:rPr lang="en-US" sz="3200" dirty="0"/>
                  <a:t>	</a:t>
                </a:r>
                <a:r>
                  <a:rPr lang="en-US" sz="3200" dirty="0" smtClean="0"/>
                  <a:t>with probability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𝛼</m:t>
                    </m:r>
                  </m:oMath>
                </a14:m>
                <a:endParaRPr lang="en-US" sz="3200" dirty="0" smtClean="0"/>
              </a:p>
              <a:p>
                <a:pPr/>
                <a:r>
                  <a:rPr lang="en-US" sz="3200" dirty="0" smtClean="0"/>
                  <a:t>when not accepted,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r>
                              <a:rPr lang="en-US" sz="3200" b="0" i="1" smtClean="0">
                                <a:latin typeface="Cambria Math" panose="02040503050406030204" pitchFamily="18" charset="0"/>
                              </a:rPr>
                              <m:t>+1</m:t>
                            </m:r>
                          </m:e>
                        </m:d>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oMath>
                </a14:m>
                <a:endParaRPr lang="en-US" sz="3200" dirty="0"/>
              </a:p>
            </p:txBody>
          </p:sp>
        </mc:Choice>
        <mc:Fallback>
          <p:sp>
            <p:nvSpPr>
              <p:cNvPr id="16" name="Rectangle 15"/>
              <p:cNvSpPr>
                <a:spLocks noRot="1" noChangeAspect="1" noMove="1" noResize="1" noEditPoints="1" noAdjustHandles="1" noChangeArrowheads="1" noChangeShapeType="1" noTextEdit="1"/>
              </p:cNvSpPr>
              <p:nvPr/>
            </p:nvSpPr>
            <p:spPr>
              <a:xfrm>
                <a:off x="304800" y="5026269"/>
                <a:ext cx="6523706" cy="1603131"/>
              </a:xfrm>
              <a:prstGeom prst="rect">
                <a:avLst/>
              </a:prstGeom>
              <a:blipFill>
                <a:blip r:embed="rId8"/>
                <a:stretch>
                  <a:fillRect l="-2336" t="-4563" b="-11787"/>
                </a:stretch>
              </a:blipFill>
            </p:spPr>
            <p:txBody>
              <a:bodyPr/>
              <a:lstStyle/>
              <a:p>
                <a:r>
                  <a:rPr lang="en-US">
                    <a:noFill/>
                  </a:rPr>
                  <a:t> </a:t>
                </a:r>
              </a:p>
            </p:txBody>
          </p:sp>
        </mc:Fallback>
      </mc:AlternateContent>
    </p:spTree>
    <p:extLst>
      <p:ext uri="{BB962C8B-B14F-4D97-AF65-F5344CB8AC3E}">
        <p14:creationId xmlns:p14="http://schemas.microsoft.com/office/powerpoint/2010/main" val="187113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286107"/>
            <a:ext cx="2133600" cy="584775"/>
          </a:xfrm>
          <a:prstGeom prst="rect">
            <a:avLst/>
          </a:prstGeom>
        </p:spPr>
        <p:txBody>
          <a:bodyPr wrap="square">
            <a:spAutoFit/>
          </a:bodyPr>
          <a:lstStyle/>
          <a:p>
            <a:pPr/>
            <a:r>
              <a:rPr lang="en-US" sz="3200" dirty="0" smtClean="0"/>
              <a:t>Because</a:t>
            </a:r>
            <a:endParaRPr lang="en-US" sz="3200" dirty="0"/>
          </a:p>
        </p:txBody>
      </p:sp>
      <mc:AlternateContent xmlns:mc="http://schemas.openxmlformats.org/markup-compatibility/2006">
        <mc:Choice xmlns:a14="http://schemas.microsoft.com/office/drawing/2010/main" Requires="a14">
          <p:sp>
            <p:nvSpPr>
              <p:cNvPr id="8" name="Rectangle 7"/>
              <p:cNvSpPr/>
              <p:nvPr/>
            </p:nvSpPr>
            <p:spPr>
              <a:xfrm>
                <a:off x="2370241" y="5006957"/>
                <a:ext cx="5105400" cy="1393843"/>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rPr>
                            <m:t>𝑝</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a:latin typeface="Cambria Math" panose="020405030504060302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e>
                          </m:d>
                          <m:sSub>
                            <m:sSubPr>
                              <m:ctrlPr>
                                <a:rPr lang="en-US" sz="3200" i="1">
                                  <a:latin typeface="Cambria Math" panose="02040503050406030204" pitchFamily="18" charset="0"/>
                                </a:rPr>
                              </m:ctrlPr>
                            </m:sSubPr>
                            <m:e>
                              <m:r>
                                <a:rPr lang="en-US" sz="3200" i="1">
                                  <a:latin typeface="Cambria Math" panose="02040503050406030204" pitchFamily="18" charset="0"/>
                                </a:rPr>
                                <m:t>𝑝</m:t>
                              </m:r>
                            </m:e>
                            <m:sub>
                              <m:r>
                                <a:rPr lang="en-US" sz="3200" i="1">
                                  <a:latin typeface="Cambria Math" panose="02040503050406030204" pitchFamily="18" charset="0"/>
                                </a:rPr>
                                <m:t>𝐴</m:t>
                              </m:r>
                            </m:sub>
                          </m:sSub>
                          <m:d>
                            <m:dPr>
                              <m:ctrlPr>
                                <a:rPr lang="en-US" sz="3200" i="1">
                                  <a:latin typeface="Cambria Math" panose="020405030504060302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e>
                          </m:d>
                        </m:num>
                        <m:den>
                          <m:r>
                            <a:rPr lang="en-US" sz="3200" i="1">
                              <a:latin typeface="Cambria Math" panose="02040503050406030204" pitchFamily="18" charset="0"/>
                            </a:rPr>
                            <m:t>𝑝</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sSub>
                            <m:sSubPr>
                              <m:ctrlPr>
                                <a:rPr lang="en-US" sz="3200" i="1">
                                  <a:latin typeface="Cambria Math" panose="02040503050406030204" pitchFamily="18" charset="0"/>
                                </a:rPr>
                              </m:ctrlPr>
                            </m:sSubPr>
                            <m:e>
                              <m:r>
                                <a:rPr lang="en-US" sz="3200" i="1">
                                  <a:latin typeface="Cambria Math" panose="02040503050406030204" pitchFamily="18" charset="0"/>
                                </a:rPr>
                                <m:t>𝑝</m:t>
                              </m:r>
                            </m:e>
                            <m:sub>
                              <m:r>
                                <a:rPr lang="en-US" sz="3200" i="1">
                                  <a:latin typeface="Cambria Math" panose="02040503050406030204" pitchFamily="18" charset="0"/>
                                </a:rPr>
                                <m:t>𝐴</m:t>
                              </m:r>
                            </m:sub>
                          </m:sSub>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370241" y="5006957"/>
                <a:ext cx="5105400" cy="13938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752600" y="1541987"/>
                <a:ext cx="5715667" cy="119148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b="1" i="0">
                              <a:latin typeface="Cambria Math" panose="02040503050406030204" pitchFamily="18" charset="0"/>
                            </a:rPr>
                            <m:t>𝐦</m:t>
                          </m:r>
                          <m:r>
                            <a:rPr lang="en-US" sz="3200" b="0" i="0">
                              <a:latin typeface="Cambria Math" panose="02040503050406030204" pitchFamily="18" charset="0"/>
                            </a:rPr>
                            <m:t>|</m:t>
                          </m:r>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r>
                        <a:rPr lang="en-US" sz="3200" b="0" i="0">
                          <a:latin typeface="Cambria Math" panose="02040503050406030204" pitchFamily="18" charset="0"/>
                        </a:rPr>
                        <m:t>=</m:t>
                      </m:r>
                      <m:f>
                        <m:fPr>
                          <m:ctrlPr>
                            <a:rPr lang="en-US" sz="3200" b="0" i="1">
                              <a:latin typeface="Cambria Math" panose="02040503050406030204" pitchFamily="18" charset="0"/>
                            </a:rPr>
                          </m:ctrlPr>
                        </m:fPr>
                        <m:num>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r>
                                <a:rPr lang="en-US" sz="3200" b="0" i="0">
                                  <a:latin typeface="Cambria Math" panose="02040503050406030204" pitchFamily="18" charset="0"/>
                                </a:rPr>
                                <m:t>|</m:t>
                              </m:r>
                              <m:r>
                                <a:rPr lang="en-US" sz="3200" b="1" i="0">
                                  <a:latin typeface="Cambria Math" panose="02040503050406030204" pitchFamily="18" charset="0"/>
                                </a:rPr>
                                <m:t>𝐦</m:t>
                              </m:r>
                            </m:e>
                          </m:d>
                          <m:sSub>
                            <m:sSubPr>
                              <m:ctrlPr>
                                <a:rPr lang="en-US" sz="3200" b="0" i="1">
                                  <a:latin typeface="Cambria Math" panose="02040503050406030204" pitchFamily="18" charset="0"/>
                                </a:rPr>
                              </m:ctrlPr>
                            </m:sSubPr>
                            <m:e>
                              <m:r>
                                <a:rPr lang="en-US" sz="3200" b="0" i="1">
                                  <a:latin typeface="Cambria Math" panose="02040503050406030204" pitchFamily="18" charset="0"/>
                                </a:rPr>
                                <m:t>𝑝</m:t>
                              </m:r>
                            </m:e>
                            <m:sub>
                              <m:r>
                                <a:rPr lang="en-US" sz="3200" b="0" i="1">
                                  <a:latin typeface="Cambria Math" panose="02040503050406030204" pitchFamily="18" charset="0"/>
                                </a:rPr>
                                <m:t>𝐴</m:t>
                              </m:r>
                            </m:sub>
                          </m:sSub>
                          <m:d>
                            <m:dPr>
                              <m:ctrlPr>
                                <a:rPr lang="en-US" sz="3200" b="0" i="1">
                                  <a:latin typeface="Cambria Math" panose="02040503050406030204" pitchFamily="18" charset="0"/>
                                </a:rPr>
                              </m:ctrlPr>
                            </m:dPr>
                            <m:e>
                              <m:r>
                                <a:rPr lang="en-US" sz="3200" b="1" i="0">
                                  <a:latin typeface="Cambria Math" panose="02040503050406030204" pitchFamily="18" charset="0"/>
                                </a:rPr>
                                <m:t>𝐦</m:t>
                              </m:r>
                            </m:e>
                          </m:d>
                        </m:num>
                        <m:den>
                          <m:r>
                            <a:rPr lang="en-US" sz="3200" b="0" i="1">
                              <a:latin typeface="Cambria Math" panose="02040503050406030204" pitchFamily="18" charset="0"/>
                            </a:rPr>
                            <m:t>𝑝</m:t>
                          </m:r>
                          <m:d>
                            <m:dPr>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a:rPr lang="en-US" sz="3200" b="1" i="0">
                                      <a:latin typeface="Cambria Math" panose="02040503050406030204" pitchFamily="18" charset="0"/>
                                    </a:rPr>
                                    <m:t>𝐝</m:t>
                                  </m:r>
                                </m:e>
                                <m:sup>
                                  <m:r>
                                    <a:rPr lang="en-US" sz="3200" b="0" i="1">
                                      <a:latin typeface="Cambria Math" panose="02040503050406030204" pitchFamily="18" charset="0"/>
                                    </a:rPr>
                                    <m:t>𝑜𝑏𝑠</m:t>
                                  </m:r>
                                </m:sup>
                              </m:sSup>
                            </m:e>
                          </m:d>
                        </m:den>
                      </m:f>
                    </m:oMath>
                  </m:oMathPara>
                </a14:m>
                <a:endParaRPr lang="en-US" sz="3200" dirty="0"/>
              </a:p>
            </p:txBody>
          </p:sp>
        </mc:Choice>
        <mc:Fallback>
          <p:sp>
            <p:nvSpPr>
              <p:cNvPr id="15" name="Rectangle 14"/>
              <p:cNvSpPr>
                <a:spLocks noRot="1" noChangeAspect="1" noMove="1" noResize="1" noEditPoints="1" noAdjustHandles="1" noChangeArrowheads="1" noChangeShapeType="1" noTextEdit="1"/>
              </p:cNvSpPr>
              <p:nvPr/>
            </p:nvSpPr>
            <p:spPr>
              <a:xfrm>
                <a:off x="1752600" y="1541987"/>
                <a:ext cx="5715667" cy="1191480"/>
              </a:xfrm>
              <a:prstGeom prst="rect">
                <a:avLst/>
              </a:prstGeom>
              <a:blipFill>
                <a:blip r:embed="rId4"/>
                <a:stretch>
                  <a:fillRect/>
                </a:stretch>
              </a:blipFill>
            </p:spPr>
            <p:txBody>
              <a:bodyPr/>
              <a:lstStyle/>
              <a:p>
                <a:r>
                  <a:rPr lang="en-US">
                    <a:noFill/>
                  </a:rPr>
                  <a:t> </a:t>
                </a:r>
              </a:p>
            </p:txBody>
          </p:sp>
        </mc:Fallback>
      </mc:AlternateContent>
      <p:sp>
        <p:nvSpPr>
          <p:cNvPr id="16" name="Rectangle 15"/>
          <p:cNvSpPr/>
          <p:nvPr/>
        </p:nvSpPr>
        <p:spPr>
          <a:xfrm>
            <a:off x="685800" y="685800"/>
            <a:ext cx="8153400" cy="584775"/>
          </a:xfrm>
          <a:prstGeom prst="rect">
            <a:avLst/>
          </a:prstGeom>
        </p:spPr>
        <p:txBody>
          <a:bodyPr wrap="square">
            <a:spAutoFit/>
          </a:bodyPr>
          <a:lstStyle/>
          <a:p>
            <a:pPr/>
            <a:r>
              <a:rPr lang="en-US" sz="3200" dirty="0" smtClean="0"/>
              <a:t>Note 1</a:t>
            </a:r>
            <a:endParaRPr lang="en-US" sz="3200" dirty="0"/>
          </a:p>
        </p:txBody>
      </p:sp>
      <p:sp>
        <p:nvSpPr>
          <p:cNvPr id="17" name="Rectangle 16"/>
          <p:cNvSpPr/>
          <p:nvPr/>
        </p:nvSpPr>
        <p:spPr>
          <a:xfrm>
            <a:off x="990600" y="2996625"/>
            <a:ext cx="4854677" cy="584775"/>
          </a:xfrm>
          <a:prstGeom prst="rect">
            <a:avLst/>
          </a:prstGeom>
        </p:spPr>
        <p:txBody>
          <a:bodyPr wrap="square">
            <a:spAutoFit/>
          </a:bodyPr>
          <a:lstStyle/>
          <a:p>
            <a:pPr/>
            <a:r>
              <a:rPr lang="en-US" sz="3200" dirty="0" smtClean="0"/>
              <a:t>This simplification occurs</a:t>
            </a:r>
            <a:endParaRPr lang="en-US" sz="3200" dirty="0"/>
          </a:p>
        </p:txBody>
      </p:sp>
      <mc:AlternateContent xmlns:mc="http://schemas.openxmlformats.org/markup-compatibility/2006">
        <mc:Choice xmlns:a14="http://schemas.microsoft.com/office/drawing/2010/main" Requires="a14">
          <p:sp>
            <p:nvSpPr>
              <p:cNvPr id="19" name="Rectangle 18"/>
              <p:cNvSpPr/>
              <p:nvPr/>
            </p:nvSpPr>
            <p:spPr>
              <a:xfrm>
                <a:off x="1968910" y="3518402"/>
                <a:ext cx="5105400" cy="1393843"/>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rPr>
                            <m:t>𝑝</m:t>
                          </m:r>
                          <m:d>
                            <m:dPr>
                              <m:ctrlPr>
                                <a:rPr lang="en-US" sz="3200" i="1">
                                  <a:latin typeface="Cambria Math" panose="020405030504060302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num>
                        <m:den>
                          <m:r>
                            <a:rPr lang="en-US" sz="32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968910" y="3518402"/>
                <a:ext cx="5105400" cy="1393843"/>
              </a:xfrm>
              <a:prstGeom prst="rect">
                <a:avLst/>
              </a:prstGeom>
              <a:blipFill>
                <a:blip r:embed="rId5"/>
                <a:stretch>
                  <a:fillRect/>
                </a:stretch>
              </a:blipFill>
            </p:spPr>
            <p:txBody>
              <a:bodyPr/>
              <a:lstStyle/>
              <a:p>
                <a:r>
                  <a:rPr lang="en-US">
                    <a:noFill/>
                  </a:rPr>
                  <a:t> </a:t>
                </a:r>
              </a:p>
            </p:txBody>
          </p:sp>
        </mc:Fallback>
      </mc:AlternateContent>
      <p:sp>
        <p:nvSpPr>
          <p:cNvPr id="20" name="Freeform 19"/>
          <p:cNvSpPr/>
          <p:nvPr/>
        </p:nvSpPr>
        <p:spPr>
          <a:xfrm>
            <a:off x="5334000" y="2733467"/>
            <a:ext cx="1179871" cy="1002890"/>
          </a:xfrm>
          <a:custGeom>
            <a:avLst/>
            <a:gdLst>
              <a:gd name="connsiteX0" fmla="*/ 0 w 1179871"/>
              <a:gd name="connsiteY0" fmla="*/ 0 h 1002890"/>
              <a:gd name="connsiteX1" fmla="*/ 737420 w 1179871"/>
              <a:gd name="connsiteY1" fmla="*/ 196645 h 1002890"/>
              <a:gd name="connsiteX2" fmla="*/ 639097 w 1179871"/>
              <a:gd name="connsiteY2" fmla="*/ 481780 h 1002890"/>
              <a:gd name="connsiteX3" fmla="*/ 1179871 w 1179871"/>
              <a:gd name="connsiteY3" fmla="*/ 1002890 h 1002890"/>
            </a:gdLst>
            <a:ahLst/>
            <a:cxnLst>
              <a:cxn ang="0">
                <a:pos x="connsiteX0" y="connsiteY0"/>
              </a:cxn>
              <a:cxn ang="0">
                <a:pos x="connsiteX1" y="connsiteY1"/>
              </a:cxn>
              <a:cxn ang="0">
                <a:pos x="connsiteX2" y="connsiteY2"/>
              </a:cxn>
              <a:cxn ang="0">
                <a:pos x="connsiteX3" y="connsiteY3"/>
              </a:cxn>
            </a:cxnLst>
            <a:rect l="l" t="t" r="r" b="b"/>
            <a:pathLst>
              <a:path w="1179871" h="1002890">
                <a:moveTo>
                  <a:pt x="0" y="0"/>
                </a:moveTo>
                <a:cubicBezTo>
                  <a:pt x="315452" y="58174"/>
                  <a:pt x="630904" y="116348"/>
                  <a:pt x="737420" y="196645"/>
                </a:cubicBezTo>
                <a:cubicBezTo>
                  <a:pt x="843936" y="276942"/>
                  <a:pt x="565355" y="347406"/>
                  <a:pt x="639097" y="481780"/>
                </a:cubicBezTo>
                <a:cubicBezTo>
                  <a:pt x="712839" y="616154"/>
                  <a:pt x="946355" y="809522"/>
                  <a:pt x="1179871" y="1002890"/>
                </a:cubicBezTo>
              </a:path>
            </a:pathLst>
          </a:custGeom>
          <a:noFill/>
          <a:ln w="38100">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65423" y="3671900"/>
            <a:ext cx="1805687" cy="369332"/>
          </a:xfrm>
          <a:prstGeom prst="rect">
            <a:avLst/>
          </a:prstGeom>
          <a:noFill/>
        </p:spPr>
        <p:txBody>
          <a:bodyPr wrap="none" rtlCol="0">
            <a:spAutoFit/>
          </a:bodyPr>
          <a:lstStyle/>
          <a:p>
            <a:r>
              <a:rPr lang="en-US" dirty="0" smtClean="0"/>
              <a:t>This term cancels</a:t>
            </a:r>
            <a:endParaRPr lang="en-US" dirty="0"/>
          </a:p>
        </p:txBody>
      </p:sp>
    </p:spTree>
    <p:extLst>
      <p:ext uri="{BB962C8B-B14F-4D97-AF65-F5344CB8AC3E}">
        <p14:creationId xmlns:p14="http://schemas.microsoft.com/office/powerpoint/2010/main" val="259698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153400" cy="584775"/>
          </a:xfrm>
          <a:prstGeom prst="rect">
            <a:avLst/>
          </a:prstGeom>
        </p:spPr>
        <p:txBody>
          <a:bodyPr wrap="square">
            <a:spAutoFit/>
          </a:bodyPr>
          <a:lstStyle/>
          <a:p>
            <a:pPr/>
            <a:r>
              <a:rPr lang="en-US" sz="3200" dirty="0" smtClean="0"/>
              <a:t>Note 2</a:t>
            </a:r>
            <a:endParaRPr lang="en-US" sz="3200" dirty="0"/>
          </a:p>
        </p:txBody>
      </p:sp>
      <mc:AlternateContent xmlns:mc="http://schemas.openxmlformats.org/markup-compatibility/2006">
        <mc:Choice xmlns:a14="http://schemas.microsoft.com/office/drawing/2010/main" Requires="a14">
          <p:sp>
            <p:nvSpPr>
              <p:cNvPr id="8" name="Rectangle 7"/>
              <p:cNvSpPr/>
              <p:nvPr/>
            </p:nvSpPr>
            <p:spPr>
              <a:xfrm>
                <a:off x="2247900" y="3429000"/>
                <a:ext cx="5105400" cy="1404102"/>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f>
                        <m:fPr>
                          <m:ctrlPr>
                            <a:rPr lang="en-US" sz="320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b="0" i="1" smtClean="0">
                                      <a:latin typeface="Cambria Math" panose="02040503050406030204" pitchFamily="18" charset="0"/>
                                      <a:ea typeface="Calibri" panose="020F0502020204030204" pitchFamily="34" charset="0"/>
                                      <a:cs typeface="Times New Roman" panose="02020603050405020304" pitchFamily="18" charset="0"/>
                                    </a:rPr>
                                    <m:t>∗</m:t>
                                  </m:r>
                                </m:sup>
                              </m:sSup>
                            </m:e>
                          </m:d>
                        </m:num>
                        <m:den>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den>
                      </m:f>
                      <m:r>
                        <a:rPr lang="en-US" sz="3200" b="0" i="1"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247900" y="3429000"/>
                <a:ext cx="5105400" cy="14041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508944" y="1389478"/>
                <a:ext cx="6583312" cy="728276"/>
              </a:xfrm>
              <a:prstGeom prst="rect">
                <a:avLst/>
              </a:prstGeom>
              <a:noFill/>
            </p:spPr>
            <p:txBody>
              <a:bodyPr wrap="square" rtlCol="0">
                <a:spAutoFit/>
              </a:bodyPr>
              <a:lstStyle/>
              <a:p>
                <a:r>
                  <a:rPr lang="en-US" sz="3600" dirty="0" smtClean="0">
                    <a:latin typeface="Cambria Math" pitchFamily="18" charset="0"/>
                    <a:ea typeface="Cambria Math" pitchFamily="18" charset="0"/>
                  </a:rPr>
                  <a:t>when</a:t>
                </a:r>
                <a:r>
                  <a:rPr lang="en-US" sz="3600" i="1" dirty="0" smtClean="0">
                    <a:latin typeface="Cambria Math" pitchFamily="18" charset="0"/>
                    <a:ea typeface="Cambria Math" pitchFamily="18" charset="0"/>
                  </a:rPr>
                  <a:t>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600" i="1">
                                <a:latin typeface="Cambria Math" panose="02040503050406030204" pitchFamily="18" charset="0"/>
                              </a:rPr>
                            </m:ctrlPr>
                          </m:sSupPr>
                          <m:e>
                            <m:r>
                              <a:rPr lang="en-US" sz="3600" b="1">
                                <a:latin typeface="Cambria Math" panose="02040503050406030204" pitchFamily="18" charset="0"/>
                              </a:rPr>
                              <m:t>𝐦</m:t>
                            </m:r>
                          </m:e>
                          <m:sup>
                            <m:d>
                              <m:dPr>
                                <m:ctrlPr>
                                  <a:rPr lang="en-US" sz="3600" i="1">
                                    <a:latin typeface="Cambria Math" panose="02040503050406030204" pitchFamily="18" charset="0"/>
                                  </a:rPr>
                                </m:ctrlPr>
                              </m:dPr>
                              <m:e>
                                <m:r>
                                  <a:rPr lang="en-US" sz="3600" i="1">
                                    <a:latin typeface="Cambria Math" panose="02040503050406030204" pitchFamily="18" charset="0"/>
                                  </a:rPr>
                                  <m:t>𝑖</m:t>
                                </m:r>
                              </m:e>
                            </m:d>
                          </m:sup>
                        </m:sSup>
                        <m:r>
                          <a:rPr lang="en-US" sz="3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600" i="1">
                                <a:latin typeface="Cambria Math" panose="02040503050406030204" pitchFamily="18" charset="0"/>
                                <a:ea typeface="Calibri" panose="020F0502020204030204" pitchFamily="34" charset="0"/>
                                <a:cs typeface="Times New Roman" panose="02020603050405020304" pitchFamily="18" charset="0"/>
                              </a:rPr>
                              <m:t>∗</m:t>
                            </m:r>
                          </m:sup>
                        </m:sSup>
                      </m:e>
                    </m:d>
                    <m:r>
                      <a:rPr lang="en-US" sz="3600" b="0" i="1" smtClean="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600" i="1">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600" i="1">
                                <a:latin typeface="Cambria Math" panose="02040503050406030204" pitchFamily="18" charset="0"/>
                                <a:ea typeface="Calibri" panose="020F0502020204030204" pitchFamily="34" charset="0"/>
                                <a:cs typeface="Times New Roman" panose="02020603050405020304" pitchFamily="18" charset="0"/>
                              </a:rPr>
                              <m:t>∗</m:t>
                            </m:r>
                          </m:sup>
                        </m:sSup>
                        <m:r>
                          <a:rPr lang="en-US" sz="3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rPr>
                            </m:ctrlPr>
                          </m:sSupPr>
                          <m:e>
                            <m:r>
                              <a:rPr lang="en-US" sz="3600" b="1">
                                <a:latin typeface="Cambria Math" panose="02040503050406030204" pitchFamily="18" charset="0"/>
                              </a:rPr>
                              <m:t>𝐦</m:t>
                            </m:r>
                          </m:e>
                          <m:sup>
                            <m:d>
                              <m:dPr>
                                <m:ctrlPr>
                                  <a:rPr lang="en-US" sz="3600" i="1">
                                    <a:latin typeface="Cambria Math" panose="02040503050406030204" pitchFamily="18" charset="0"/>
                                  </a:rPr>
                                </m:ctrlPr>
                              </m:dPr>
                              <m:e>
                                <m:r>
                                  <a:rPr lang="en-US" sz="3600" i="1">
                                    <a:latin typeface="Cambria Math" panose="02040503050406030204" pitchFamily="18" charset="0"/>
                                  </a:rPr>
                                  <m:t>𝑖</m:t>
                                </m:r>
                              </m:e>
                            </m:d>
                          </m:sup>
                        </m:sSup>
                      </m:e>
                    </m:d>
                  </m:oMath>
                </a14:m>
                <a:endParaRPr lang="en-US" sz="3600" baseline="30000" dirty="0">
                  <a:latin typeface="Cambria Math" pitchFamily="18" charset="0"/>
                  <a:ea typeface="Cambria Math"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508944" y="1389478"/>
                <a:ext cx="6583312" cy="728276"/>
              </a:xfrm>
              <a:prstGeom prst="rect">
                <a:avLst/>
              </a:prstGeom>
              <a:blipFill>
                <a:blip r:embed="rId4"/>
                <a:stretch>
                  <a:fillRect l="-2873" t="-8403" b="-25210"/>
                </a:stretch>
              </a:blipFill>
            </p:spPr>
            <p:txBody>
              <a:bodyPr/>
              <a:lstStyle/>
              <a:p>
                <a:r>
                  <a:rPr lang="en-US">
                    <a:noFill/>
                  </a:rPr>
                  <a:t> </a:t>
                </a:r>
              </a:p>
            </p:txBody>
          </p:sp>
        </mc:Fallback>
      </mc:AlternateContent>
      <p:sp>
        <p:nvSpPr>
          <p:cNvPr id="11" name="Rectangle 10"/>
          <p:cNvSpPr/>
          <p:nvPr/>
        </p:nvSpPr>
        <p:spPr>
          <a:xfrm>
            <a:off x="533400" y="2590800"/>
            <a:ext cx="8153400" cy="584775"/>
          </a:xfrm>
          <a:prstGeom prst="rect">
            <a:avLst/>
          </a:prstGeom>
        </p:spPr>
        <p:txBody>
          <a:bodyPr wrap="square">
            <a:spAutoFit/>
          </a:bodyPr>
          <a:lstStyle/>
          <a:p>
            <a:pPr/>
            <a:r>
              <a:rPr lang="en-US" sz="3200" dirty="0" smtClean="0"/>
              <a:t>This simplification occurs</a:t>
            </a:r>
            <a:endParaRPr lang="en-US" sz="3200" dirty="0"/>
          </a:p>
        </p:txBody>
      </p:sp>
    </p:spTree>
    <p:extLst>
      <p:ext uri="{BB962C8B-B14F-4D97-AF65-F5344CB8AC3E}">
        <p14:creationId xmlns:p14="http://schemas.microsoft.com/office/powerpoint/2010/main" val="46557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153400" cy="584775"/>
          </a:xfrm>
          <a:prstGeom prst="rect">
            <a:avLst/>
          </a:prstGeom>
        </p:spPr>
        <p:txBody>
          <a:bodyPr wrap="square">
            <a:spAutoFit/>
          </a:bodyPr>
          <a:lstStyle/>
          <a:p>
            <a:pPr/>
            <a:r>
              <a:rPr lang="en-US" sz="3200" dirty="0" smtClean="0"/>
              <a:t>Note 3</a:t>
            </a:r>
            <a:endParaRPr lang="en-US" sz="3200" dirty="0"/>
          </a:p>
        </p:txBody>
      </p:sp>
      <mc:AlternateContent xmlns:mc="http://schemas.openxmlformats.org/markup-compatibility/2006">
        <mc:Choice xmlns:a14="http://schemas.microsoft.com/office/drawing/2010/main" Requires="a14">
          <p:sp>
            <p:nvSpPr>
              <p:cNvPr id="6" name="Rectangle 5"/>
              <p:cNvSpPr/>
              <p:nvPr/>
            </p:nvSpPr>
            <p:spPr>
              <a:xfrm>
                <a:off x="1160206" y="2050829"/>
                <a:ext cx="6459794" cy="1404102"/>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sz="3200" i="1" smtClean="0">
                          <a:latin typeface="Cambria Math" panose="02040503050406030204" pitchFamily="18" charset="0"/>
                          <a:ea typeface="Times New Roman" panose="02020603050405020304" pitchFamily="18" charset="0"/>
                          <a:cs typeface="Times New Roman" panose="02020603050405020304" pitchFamily="18" charset="0"/>
                        </a:rPr>
                        <m:t>𝛼</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b="0" i="1" smtClean="0">
                                      <a:latin typeface="Cambria Math" panose="02040503050406030204" pitchFamily="18" charset="0"/>
                                      <a:ea typeface="Calibri" panose="020F0502020204030204" pitchFamily="34" charset="0"/>
                                      <a:cs typeface="Times New Roman" panose="02020603050405020304" pitchFamily="18" charset="0"/>
                                    </a:rPr>
                                    <m:t>∗</m:t>
                                  </m:r>
                                </m:sup>
                              </m:sSup>
                            </m:e>
                          </m:d>
                        </m:num>
                        <m:den>
                          <m:r>
                            <a:rPr lang="en-US" sz="32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160206" y="2050829"/>
                <a:ext cx="6459794" cy="14041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143000" y="1269712"/>
                <a:ext cx="8153400" cy="584775"/>
              </a:xfrm>
              <a:prstGeom prst="rect">
                <a:avLst/>
              </a:prstGeom>
            </p:spPr>
            <p:txBody>
              <a:bodyPr wrap="square">
                <a:spAutoFit/>
              </a:bodyPr>
              <a:lstStyle/>
              <a:p>
                <a:pPr/>
                <a:r>
                  <a:rPr lang="en-US" sz="3200" dirty="0" smtClean="0"/>
                  <a:t>In practice, it easier to work with </a:t>
                </a:r>
                <a14:m>
                  <m:oMath xmlns:m="http://schemas.openxmlformats.org/officeDocument/2006/math">
                    <m:r>
                      <a:rPr lang="en-US" sz="3200" i="1" smtClean="0">
                        <a:latin typeface="Cambria Math" panose="02040503050406030204" pitchFamily="18" charset="0"/>
                        <a:ea typeface="Cambria Math" panose="02040503050406030204" pitchFamily="18" charset="0"/>
                      </a:rPr>
                      <m:t>𝛾</m:t>
                    </m:r>
                    <m:r>
                      <a:rPr lang="en-US" sz="3200" i="1" smtClean="0">
                        <a:latin typeface="Cambria Math" panose="02040503050406030204" pitchFamily="18" charset="0"/>
                        <a:ea typeface="Cambria Math" panose="02040503050406030204" pitchFamily="18" charset="0"/>
                      </a:rPr>
                      <m:t>≡</m:t>
                    </m:r>
                    <m:func>
                      <m:funcPr>
                        <m:ctrlPr>
                          <a:rPr lang="en-US" sz="3200" i="1" smtClean="0">
                            <a:latin typeface="Cambria Math" panose="02040503050406030204" pitchFamily="18" charset="0"/>
                            <a:ea typeface="Cambria Math" panose="02040503050406030204" pitchFamily="18" charset="0"/>
                          </a:rPr>
                        </m:ctrlPr>
                      </m:funcPr>
                      <m:fName>
                        <m:r>
                          <m:rPr>
                            <m:sty m:val="p"/>
                          </m:rPr>
                          <a:rPr lang="en-US" sz="3200" b="0" i="0" smtClean="0">
                            <a:latin typeface="Cambria Math" panose="02040503050406030204" pitchFamily="18" charset="0"/>
                            <a:ea typeface="Cambria Math" panose="02040503050406030204" pitchFamily="18" charset="0"/>
                          </a:rPr>
                          <m:t>log</m:t>
                        </m:r>
                      </m:fName>
                      <m:e>
                        <m:r>
                          <a:rPr lang="en-US" sz="3200" i="1" smtClean="0">
                            <a:latin typeface="Cambria Math" panose="02040503050406030204" pitchFamily="18" charset="0"/>
                            <a:ea typeface="Cambria Math" panose="02040503050406030204" pitchFamily="18" charset="0"/>
                          </a:rPr>
                          <m:t>𝛼</m:t>
                        </m:r>
                      </m:e>
                    </m:func>
                  </m:oMath>
                </a14:m>
                <a:endParaRPr lang="en-US" sz="3200" dirty="0" smtClean="0"/>
              </a:p>
            </p:txBody>
          </p:sp>
        </mc:Choice>
        <mc:Fallback>
          <p:sp>
            <p:nvSpPr>
              <p:cNvPr id="7" name="Rectangle 6"/>
              <p:cNvSpPr>
                <a:spLocks noRot="1" noChangeAspect="1" noMove="1" noResize="1" noEditPoints="1" noAdjustHandles="1" noChangeArrowheads="1" noChangeShapeType="1" noTextEdit="1"/>
              </p:cNvSpPr>
              <p:nvPr/>
            </p:nvSpPr>
            <p:spPr>
              <a:xfrm>
                <a:off x="1143000" y="1269712"/>
                <a:ext cx="8153400" cy="584775"/>
              </a:xfrm>
              <a:prstGeom prst="rect">
                <a:avLst/>
              </a:prstGeom>
              <a:blipFill>
                <a:blip r:embed="rId4"/>
                <a:stretch>
                  <a:fillRect l="-1945" t="-12500" b="-34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257300" y="4114800"/>
                <a:ext cx="7429500" cy="1507464"/>
              </a:xfrm>
              <a:prstGeom prst="rect">
                <a:avLst/>
              </a:prstGeom>
            </p:spPr>
            <p:txBody>
              <a:bodyPr wrap="square">
                <a:spAutoFit/>
              </a:bodyPr>
              <a:lstStyle/>
              <a:p>
                <a:pPr>
                  <a:lnSpc>
                    <a:spcPct val="107000"/>
                  </a:lnSpc>
                  <a:spcAft>
                    <a:spcPts val="800"/>
                  </a:spcAft>
                </a:pPr>
                <a14:m>
                  <m:oMath xmlns:m="http://schemas.openxmlformats.org/officeDocument/2006/math">
                    <m:r>
                      <a:rPr lang="en-US" sz="3200" i="1" smtClean="0">
                        <a:latin typeface="Cambria Math" panose="02040503050406030204" pitchFamily="18" charset="0"/>
                        <a:ea typeface="Cambria Math" panose="02040503050406030204" pitchFamily="18" charset="0"/>
                      </a:rPr>
                      <m:t>𝛾</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latin typeface="Cambria Math" panose="02040503050406030204" pitchFamily="18" charset="0"/>
                            <a:ea typeface="Cambria Math" panose="02040503050406030204" pitchFamily="18" charset="0"/>
                          </a:rPr>
                        </m:ctrlPr>
                      </m:funcPr>
                      <m:fName>
                        <m:r>
                          <m:rPr>
                            <m:sty m:val="p"/>
                          </m:rPr>
                          <a:rPr lang="en-US" sz="3200">
                            <a:latin typeface="Cambria Math" panose="02040503050406030204" pitchFamily="18" charset="0"/>
                            <a:ea typeface="Cambria Math" panose="02040503050406030204" pitchFamily="18" charset="0"/>
                          </a:rPr>
                          <m:t>log</m:t>
                        </m:r>
                      </m:fName>
                      <m:e>
                        <m:r>
                          <a:rPr lang="en-US" sz="32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e>
                    </m:func>
                  </m:oMath>
                </a14:m>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func>
                      <m:funcPr>
                        <m:ctrlPr>
                          <a:rPr lang="en-US" sz="3200" i="1">
                            <a:latin typeface="Cambria Math" panose="02040503050406030204" pitchFamily="18" charset="0"/>
                            <a:ea typeface="Cambria Math" panose="02040503050406030204" pitchFamily="18" charset="0"/>
                          </a:rPr>
                        </m:ctrlPr>
                      </m:funcPr>
                      <m:fName>
                        <m:r>
                          <m:rPr>
                            <m:sty m:val="p"/>
                          </m:rPr>
                          <a:rPr lang="en-US" sz="3200">
                            <a:latin typeface="Cambria Math" panose="02040503050406030204" pitchFamily="18" charset="0"/>
                            <a:ea typeface="Cambria Math" panose="02040503050406030204" pitchFamily="18" charset="0"/>
                          </a:rPr>
                          <m:t>log</m:t>
                        </m:r>
                      </m:fName>
                      <m:e>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e>
                        </m:d>
                      </m:e>
                    </m:func>
                  </m:oMath>
                </a14:m>
                <a:endParaRPr lang="en-US" sz="3200" i="1" dirty="0" smtClean="0">
                  <a:latin typeface="Cambria Math" panose="02040503050406030204" pitchFamily="18" charset="0"/>
                  <a:ea typeface="Cambria Math" panose="02040503050406030204" pitchFamily="18" charset="0"/>
                </a:endParaRPr>
              </a:p>
              <a:p>
                <a:pPr>
                  <a:lnSpc>
                    <a:spcPct val="107000"/>
                  </a:lnSpc>
                  <a:spcAft>
                    <a:spcPts val="800"/>
                  </a:spcAft>
                </a:pPr>
                <a14:m>
                  <m:oMathPara xmlns:m="http://schemas.openxmlformats.org/officeDocument/2006/math">
                    <m:oMathParaPr>
                      <m:jc m:val="left"/>
                    </m:oMathParaPr>
                    <m:oMath xmlns:m="http://schemas.openxmlformats.org/officeDocument/2006/math">
                      <m:r>
                        <a:rPr lang="en-US" sz="3200" b="0" i="0" smtClean="0">
                          <a:latin typeface="Cambria Math" panose="02040503050406030204" pitchFamily="18" charset="0"/>
                          <a:ea typeface="Cambria Math" panose="02040503050406030204" pitchFamily="18" charset="0"/>
                        </a:rPr>
                        <m:t>        −</m:t>
                      </m:r>
                      <m:func>
                        <m:funcPr>
                          <m:ctrlPr>
                            <a:rPr lang="en-US" sz="3200" i="1">
                              <a:latin typeface="Cambria Math" panose="02040503050406030204" pitchFamily="18" charset="0"/>
                              <a:ea typeface="Cambria Math" panose="02040503050406030204" pitchFamily="18" charset="0"/>
                            </a:rPr>
                          </m:ctrlPr>
                        </m:funcPr>
                        <m:fName>
                          <m:r>
                            <m:rPr>
                              <m:sty m:val="p"/>
                            </m:rPr>
                            <a:rPr lang="en-US" sz="3200">
                              <a:latin typeface="Cambria Math" panose="02040503050406030204" pitchFamily="18" charset="0"/>
                              <a:ea typeface="Cambria Math" panose="02040503050406030204" pitchFamily="18" charset="0"/>
                            </a:rPr>
                            <m:t>log</m:t>
                          </m:r>
                        </m:fName>
                        <m:e>
                          <m:r>
                            <a:rPr lang="en-US" sz="3200" i="1">
                              <a:latin typeface="Cambria Math" panose="02040503050406030204" pitchFamily="18" charset="0"/>
                              <a:ea typeface="Calibri" panose="020F0502020204030204" pitchFamily="34" charset="0"/>
                              <a:cs typeface="Times New Roman" panose="02020603050405020304" pitchFamily="18" charset="0"/>
                            </a:rPr>
                            <m:t>𝑝</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e>
                          </m:d>
                        </m:e>
                      </m:func>
                      <m:r>
                        <a:rPr lang="en-US" sz="3200">
                          <a:latin typeface="Cambria Math" panose="02040503050406030204" pitchFamily="18" charset="0"/>
                          <a:ea typeface="Cambria Math" panose="02040503050406030204" pitchFamily="18" charset="0"/>
                        </a:rPr>
                        <m:t>−</m:t>
                      </m:r>
                      <m:func>
                        <m:funcPr>
                          <m:ctrlPr>
                            <a:rPr lang="en-US" sz="3200" i="1">
                              <a:latin typeface="Cambria Math" panose="02040503050406030204" pitchFamily="18" charset="0"/>
                              <a:ea typeface="Cambria Math" panose="02040503050406030204" pitchFamily="18" charset="0"/>
                            </a:rPr>
                          </m:ctrlPr>
                        </m:funcPr>
                        <m:fName>
                          <m:r>
                            <m:rPr>
                              <m:sty m:val="p"/>
                            </m:rPr>
                            <a:rPr lang="en-US" sz="3200">
                              <a:latin typeface="Cambria Math" panose="02040503050406030204" pitchFamily="18" charset="0"/>
                              <a:ea typeface="Cambria Math" panose="02040503050406030204" pitchFamily="18" charset="0"/>
                            </a:rPr>
                            <m:t>log</m:t>
                          </m:r>
                        </m:fName>
                        <m:e>
                          <m:r>
                            <a:rPr lang="en-US" sz="3200" i="1">
                              <a:latin typeface="Cambria Math" panose="02040503050406030204" pitchFamily="18" charset="0"/>
                              <a:ea typeface="Calibri" panose="020F0502020204030204" pitchFamily="34" charset="0"/>
                              <a:cs typeface="Times New Roman" panose="02020603050405020304" pitchFamily="18" charset="0"/>
                            </a:rPr>
                            <m:t>𝑞</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latin typeface="Cambria Math" panose="02040503050406030204" pitchFamily="18" charset="0"/>
                                      <a:ea typeface="Calibri" panose="020F0502020204030204" pitchFamily="34" charset="0"/>
                                      <a:cs typeface="Times New Roman" panose="02020603050405020304" pitchFamily="18" charset="0"/>
                                    </a:rPr>
                                    <m:t>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d>
                                    <m:dPr>
                                      <m:ctrlPr>
                                        <a:rPr lang="en-US" sz="3200" i="1">
                                          <a:latin typeface="Cambria Math" panose="02040503050406030204" pitchFamily="18" charset="0"/>
                                        </a:rPr>
                                      </m:ctrlPr>
                                    </m:dPr>
                                    <m:e>
                                      <m:r>
                                        <a:rPr lang="en-US" sz="3200" i="1">
                                          <a:latin typeface="Cambria Math" panose="02040503050406030204" pitchFamily="18" charset="0"/>
                                        </a:rPr>
                                        <m:t>𝑖</m:t>
                                      </m:r>
                                    </m:e>
                                  </m:d>
                                </m:sup>
                              </m:sSup>
                            </m:e>
                          </m:d>
                        </m:e>
                      </m:func>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57300" y="4114800"/>
                <a:ext cx="7429500" cy="1507464"/>
              </a:xfrm>
              <a:prstGeom prst="rect">
                <a:avLst/>
              </a:prstGeom>
              <a:blipFill>
                <a:blip r:embed="rId5"/>
                <a:stretch>
                  <a:fillRect t="-405"/>
                </a:stretch>
              </a:blipFill>
            </p:spPr>
            <p:txBody>
              <a:bodyPr/>
              <a:lstStyle/>
              <a:p>
                <a:r>
                  <a:rPr lang="en-US">
                    <a:noFill/>
                  </a:rPr>
                  <a:t> </a:t>
                </a:r>
              </a:p>
            </p:txBody>
          </p:sp>
        </mc:Fallback>
      </mc:AlternateContent>
    </p:spTree>
    <p:extLst>
      <p:ext uri="{BB962C8B-B14F-4D97-AF65-F5344CB8AC3E}">
        <p14:creationId xmlns:p14="http://schemas.microsoft.com/office/powerpoint/2010/main" val="196410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85800" y="1905000"/>
                <a:ext cx="8153400" cy="3539430"/>
              </a:xfrm>
              <a:prstGeom prst="rect">
                <a:avLst/>
              </a:prstGeom>
            </p:spPr>
            <p:txBody>
              <a:bodyPr wrap="square">
                <a:spAutoFit/>
              </a:bodyPr>
              <a:lstStyle/>
              <a:p>
                <a:pPr/>
                <a:r>
                  <a:rPr lang="en-US" sz="3200" dirty="0" smtClean="0"/>
                  <a:t>to accept a successor with probability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𝛼</m:t>
                    </m:r>
                  </m:oMath>
                </a14:m>
                <a:endParaRPr lang="en-US" sz="3200" dirty="0" smtClean="0"/>
              </a:p>
              <a:p>
                <a:pPr/>
                <a:endParaRPr lang="en-US" sz="3200" dirty="0" smtClean="0"/>
              </a:p>
              <a:p>
                <a:pPr/>
                <a:r>
                  <a:rPr lang="en-US" sz="3200" dirty="0"/>
                  <a:t>	</a:t>
                </a:r>
                <a:r>
                  <a:rPr lang="en-US" sz="3200" dirty="0" smtClean="0"/>
                  <a:t>generate a uniformly-distributed random</a:t>
                </a:r>
              </a:p>
              <a:p>
                <a:pPr/>
                <a:r>
                  <a:rPr lang="en-US" sz="3200" dirty="0"/>
                  <a:t> </a:t>
                </a:r>
                <a:r>
                  <a:rPr lang="en-US" sz="3200" dirty="0" smtClean="0"/>
                  <a:t>             number r on the interval 0 to 1</a:t>
                </a:r>
              </a:p>
              <a:p>
                <a:pPr/>
                <a:r>
                  <a:rPr lang="en-US" sz="3200" dirty="0"/>
                  <a:t>	</a:t>
                </a:r>
                <a:r>
                  <a:rPr lang="en-US" sz="3200" dirty="0" smtClean="0"/>
                  <a:t>accept when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𝛼</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&gt;</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𝑟</m:t>
                    </m:r>
                  </m:oMath>
                </a14:m>
                <a:endParaRPr lang="en-US" sz="3200" dirty="0"/>
              </a:p>
              <a:p>
                <a:pPr/>
                <a:endParaRPr lang="en-US" sz="3200" dirty="0"/>
              </a:p>
              <a:p>
                <a:pPr/>
                <a:r>
                  <a:rPr lang="en-US" sz="3200" dirty="0" smtClean="0"/>
                  <a:t>  </a:t>
                </a:r>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685800" y="1905000"/>
                <a:ext cx="8153400" cy="3539430"/>
              </a:xfrm>
              <a:prstGeom prst="rect">
                <a:avLst/>
              </a:prstGeom>
              <a:blipFill>
                <a:blip r:embed="rId3"/>
                <a:stretch>
                  <a:fillRect l="-1945" t="-2069"/>
                </a:stretch>
              </a:blipFill>
            </p:spPr>
            <p:txBody>
              <a:bodyPr/>
              <a:lstStyle/>
              <a:p>
                <a:r>
                  <a:rPr lang="en-US">
                    <a:noFill/>
                  </a:rPr>
                  <a:t> </a:t>
                </a:r>
              </a:p>
            </p:txBody>
          </p:sp>
        </mc:Fallback>
      </mc:AlternateContent>
      <p:sp>
        <p:nvSpPr>
          <p:cNvPr id="5" name="Rectangle 4"/>
          <p:cNvSpPr/>
          <p:nvPr/>
        </p:nvSpPr>
        <p:spPr>
          <a:xfrm>
            <a:off x="533400" y="533400"/>
            <a:ext cx="8153400" cy="584775"/>
          </a:xfrm>
          <a:prstGeom prst="rect">
            <a:avLst/>
          </a:prstGeom>
        </p:spPr>
        <p:txBody>
          <a:bodyPr wrap="square">
            <a:spAutoFit/>
          </a:bodyPr>
          <a:lstStyle/>
          <a:p>
            <a:pPr/>
            <a:r>
              <a:rPr lang="en-US" sz="3200" dirty="0" smtClean="0"/>
              <a:t>Note 4</a:t>
            </a:r>
            <a:endParaRPr lang="en-US" sz="3200" dirty="0"/>
          </a:p>
        </p:txBody>
      </p:sp>
    </p:spTree>
    <p:extLst>
      <p:ext uri="{BB962C8B-B14F-4D97-AF65-F5344CB8AC3E}">
        <p14:creationId xmlns:p14="http://schemas.microsoft.com/office/powerpoint/2010/main" val="138262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304800" y="609600"/>
                <a:ext cx="8839200" cy="4708981"/>
              </a:xfrm>
              <a:prstGeom prst="rect">
                <a:avLst/>
              </a:prstGeom>
            </p:spPr>
            <p:txBody>
              <a:bodyPr wrap="square">
                <a:spAutoFit/>
              </a:bodyPr>
              <a:lstStyle/>
              <a:p>
                <a:pPr/>
                <a:r>
                  <a:rPr lang="en-US" sz="3200" dirty="0" smtClean="0"/>
                  <a:t>So the work in the MCMC method is</a:t>
                </a:r>
              </a:p>
              <a:p>
                <a:pPr/>
                <a:endParaRPr lang="en-US" sz="3200" dirty="0"/>
              </a:p>
              <a:p>
                <a:pPr/>
                <a:r>
                  <a:rPr lang="en-US" sz="2800" dirty="0" smtClean="0"/>
                  <a:t>	evaluating the pdf’s </a:t>
                </a:r>
                <a14:m>
                  <m:oMath xmlns:m="http://schemas.openxmlformats.org/officeDocument/2006/math">
                    <m:r>
                      <a:rPr lang="en-US" sz="2800" i="1" smtClean="0">
                        <a:latin typeface="Cambria Math" panose="02040503050406030204" pitchFamily="18" charset="0"/>
                        <a:ea typeface="Calibri" panose="020F0502020204030204" pitchFamily="34" charset="0"/>
                        <a:cs typeface="Times New Roman" panose="02020603050405020304" pitchFamily="18" charset="0"/>
                      </a:rPr>
                      <m:t>𝑝</m:t>
                    </m:r>
                  </m:oMath>
                </a14:m>
                <a:r>
                  <a:rPr lang="en-US" sz="2800" dirty="0" smtClean="0"/>
                  <a:t> and </a:t>
                </a:r>
                <a14:m>
                  <m:oMath xmlns:m="http://schemas.openxmlformats.org/officeDocument/2006/math">
                    <m:r>
                      <a:rPr lang="en-US" sz="2800" b="0" i="1" smtClean="0">
                        <a:latin typeface="Cambria Math" panose="02040503050406030204" pitchFamily="18" charset="0"/>
                      </a:rPr>
                      <m:t>𝑞</m:t>
                    </m:r>
                  </m:oMath>
                </a14:m>
                <a:endParaRPr lang="en-US" sz="2800" dirty="0" smtClean="0"/>
              </a:p>
              <a:p>
                <a:pPr/>
                <a:endParaRPr lang="en-US" sz="2800" dirty="0"/>
              </a:p>
              <a:p>
                <a:pPr/>
                <a:r>
                  <a:rPr lang="en-US" sz="2800" dirty="0" smtClean="0"/>
                  <a:t>	generating </a:t>
                </a:r>
                <a:r>
                  <a:rPr lang="en-US" sz="2800" dirty="0"/>
                  <a:t>a </a:t>
                </a:r>
                <a:r>
                  <a:rPr lang="en-US" sz="2800" dirty="0" smtClean="0"/>
                  <a:t>q-distributed </a:t>
                </a:r>
                <a:r>
                  <a:rPr lang="en-US" sz="2800" dirty="0"/>
                  <a:t>random number</a:t>
                </a:r>
                <a:endParaRPr lang="en-US" sz="2800" dirty="0" smtClean="0"/>
              </a:p>
              <a:p>
                <a:pPr/>
                <a:endParaRPr lang="en-US" sz="2800" dirty="0"/>
              </a:p>
              <a:p>
                <a:pPr/>
                <a:r>
                  <a:rPr lang="en-US" sz="2800" dirty="0" smtClean="0"/>
                  <a:t>	generating a uniformly-distributed random number</a:t>
                </a:r>
                <a:endParaRPr lang="en-US" sz="2800" dirty="0"/>
              </a:p>
              <a:p>
                <a:pPr/>
                <a:endParaRPr lang="en-US" sz="3200" dirty="0"/>
              </a:p>
              <a:p>
                <a:pPr/>
                <a:r>
                  <a:rPr lang="en-US" sz="3200" dirty="0" smtClean="0"/>
                  <a:t> And all these things must be done each for each iteration of the method. </a:t>
                </a:r>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304800" y="609600"/>
                <a:ext cx="8839200" cy="4708981"/>
              </a:xfrm>
              <a:prstGeom prst="rect">
                <a:avLst/>
              </a:prstGeom>
              <a:blipFill>
                <a:blip r:embed="rId3"/>
                <a:stretch>
                  <a:fillRect l="-1724" t="-1684" b="-3368"/>
                </a:stretch>
              </a:blipFill>
            </p:spPr>
            <p:txBody>
              <a:bodyPr/>
              <a:lstStyle/>
              <a:p>
                <a:r>
                  <a:rPr lang="en-US">
                    <a:noFill/>
                  </a:rPr>
                  <a:t> </a:t>
                </a:r>
              </a:p>
            </p:txBody>
          </p:sp>
        </mc:Fallback>
      </mc:AlternateContent>
    </p:spTree>
    <p:extLst>
      <p:ext uri="{BB962C8B-B14F-4D97-AF65-F5344CB8AC3E}">
        <p14:creationId xmlns:p14="http://schemas.microsoft.com/office/powerpoint/2010/main" val="71200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304800" y="609600"/>
                <a:ext cx="8839200" cy="4708981"/>
              </a:xfrm>
              <a:prstGeom prst="rect">
                <a:avLst/>
              </a:prstGeom>
            </p:spPr>
            <p:txBody>
              <a:bodyPr wrap="square">
                <a:spAutoFit/>
              </a:bodyPr>
              <a:lstStyle/>
              <a:p>
                <a:pPr/>
                <a:r>
                  <a:rPr lang="en-US" sz="3200" dirty="0" smtClean="0"/>
                  <a:t>So the work in the MCMC method is</a:t>
                </a:r>
              </a:p>
              <a:p>
                <a:pPr/>
                <a:endParaRPr lang="en-US" sz="3200" dirty="0"/>
              </a:p>
              <a:p>
                <a:pPr/>
                <a:r>
                  <a:rPr lang="en-US" sz="2800" dirty="0" smtClean="0"/>
                  <a:t>	evaluating the pdf’s </a:t>
                </a:r>
                <a14:m>
                  <m:oMath xmlns:m="http://schemas.openxmlformats.org/officeDocument/2006/math">
                    <m:r>
                      <a:rPr lang="en-US" sz="2800" i="1" smtClean="0">
                        <a:latin typeface="Cambria Math" panose="02040503050406030204" pitchFamily="18" charset="0"/>
                        <a:ea typeface="Calibri" panose="020F0502020204030204" pitchFamily="34" charset="0"/>
                        <a:cs typeface="Times New Roman" panose="02020603050405020304" pitchFamily="18" charset="0"/>
                      </a:rPr>
                      <m:t>𝑝</m:t>
                    </m:r>
                  </m:oMath>
                </a14:m>
                <a:r>
                  <a:rPr lang="en-US" sz="2800" dirty="0" smtClean="0"/>
                  <a:t> and </a:t>
                </a:r>
                <a14:m>
                  <m:oMath xmlns:m="http://schemas.openxmlformats.org/officeDocument/2006/math">
                    <m:r>
                      <a:rPr lang="en-US" sz="2800" b="0" i="1" smtClean="0">
                        <a:latin typeface="Cambria Math" panose="02040503050406030204" pitchFamily="18" charset="0"/>
                      </a:rPr>
                      <m:t>𝑞</m:t>
                    </m:r>
                  </m:oMath>
                </a14:m>
                <a:endParaRPr lang="en-US" sz="2800" dirty="0" smtClean="0"/>
              </a:p>
              <a:p>
                <a:pPr/>
                <a:endParaRPr lang="en-US" sz="2800" dirty="0"/>
              </a:p>
              <a:p>
                <a:pPr/>
                <a:r>
                  <a:rPr lang="en-US" sz="2800" dirty="0" smtClean="0"/>
                  <a:t>	generating </a:t>
                </a:r>
                <a:r>
                  <a:rPr lang="en-US" sz="2800" dirty="0"/>
                  <a:t>a </a:t>
                </a:r>
                <a:r>
                  <a:rPr lang="en-US" sz="2800" dirty="0" smtClean="0"/>
                  <a:t>q-distributed </a:t>
                </a:r>
                <a:r>
                  <a:rPr lang="en-US" sz="2800" dirty="0"/>
                  <a:t>random number</a:t>
                </a:r>
                <a:endParaRPr lang="en-US" sz="2800" dirty="0" smtClean="0"/>
              </a:p>
              <a:p>
                <a:pPr/>
                <a:endParaRPr lang="en-US" sz="2800" dirty="0"/>
              </a:p>
              <a:p>
                <a:pPr/>
                <a:r>
                  <a:rPr lang="en-US" sz="2800" dirty="0" smtClean="0"/>
                  <a:t>	generating a uniformly-distributed random number</a:t>
                </a:r>
                <a:endParaRPr lang="en-US" sz="2800" dirty="0"/>
              </a:p>
              <a:p>
                <a:pPr/>
                <a:endParaRPr lang="en-US" sz="3200" dirty="0"/>
              </a:p>
              <a:p>
                <a:pPr/>
                <a:r>
                  <a:rPr lang="en-US" sz="3200" dirty="0" smtClean="0"/>
                  <a:t> And all these things must be done each for each iteration of the method. </a:t>
                </a:r>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304800" y="609600"/>
                <a:ext cx="8839200" cy="4708981"/>
              </a:xfrm>
              <a:prstGeom prst="rect">
                <a:avLst/>
              </a:prstGeom>
              <a:blipFill>
                <a:blip r:embed="rId3"/>
                <a:stretch>
                  <a:fillRect l="-1724" t="-1684" b="-3368"/>
                </a:stretch>
              </a:blipFill>
            </p:spPr>
            <p:txBody>
              <a:bodyPr/>
              <a:lstStyle/>
              <a:p>
                <a:r>
                  <a:rPr lang="en-US">
                    <a:noFill/>
                  </a:rPr>
                  <a:t> </a:t>
                </a:r>
              </a:p>
            </p:txBody>
          </p:sp>
        </mc:Fallback>
      </mc:AlternateContent>
      <p:sp>
        <p:nvSpPr>
          <p:cNvPr id="2" name="Oval 1"/>
          <p:cNvSpPr/>
          <p:nvPr/>
        </p:nvSpPr>
        <p:spPr>
          <a:xfrm>
            <a:off x="4114800" y="1676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437246" y="2146434"/>
            <a:ext cx="1530417" cy="3108960"/>
          </a:xfrm>
          <a:custGeom>
            <a:avLst/>
            <a:gdLst>
              <a:gd name="connsiteX0" fmla="*/ 0 w 1530417"/>
              <a:gd name="connsiteY0" fmla="*/ 0 h 3108960"/>
              <a:gd name="connsiteX1" fmla="*/ 1116531 w 1530417"/>
              <a:gd name="connsiteY1" fmla="*/ 741145 h 3108960"/>
              <a:gd name="connsiteX2" fmla="*/ 19251 w 1530417"/>
              <a:gd name="connsiteY2" fmla="*/ 1886551 h 3108960"/>
              <a:gd name="connsiteX3" fmla="*/ 1530417 w 1530417"/>
              <a:gd name="connsiteY3" fmla="*/ 3108960 h 3108960"/>
            </a:gdLst>
            <a:ahLst/>
            <a:cxnLst>
              <a:cxn ang="0">
                <a:pos x="connsiteX0" y="connsiteY0"/>
              </a:cxn>
              <a:cxn ang="0">
                <a:pos x="connsiteX1" y="connsiteY1"/>
              </a:cxn>
              <a:cxn ang="0">
                <a:pos x="connsiteX2" y="connsiteY2"/>
              </a:cxn>
              <a:cxn ang="0">
                <a:pos x="connsiteX3" y="connsiteY3"/>
              </a:cxn>
            </a:cxnLst>
            <a:rect l="l" t="t" r="r" b="b"/>
            <a:pathLst>
              <a:path w="1530417" h="3108960">
                <a:moveTo>
                  <a:pt x="0" y="0"/>
                </a:moveTo>
                <a:cubicBezTo>
                  <a:pt x="556661" y="213360"/>
                  <a:pt x="1113323" y="426720"/>
                  <a:pt x="1116531" y="741145"/>
                </a:cubicBezTo>
                <a:cubicBezTo>
                  <a:pt x="1119739" y="1055570"/>
                  <a:pt x="-49730" y="1491915"/>
                  <a:pt x="19251" y="1886551"/>
                </a:cubicBezTo>
                <a:cubicBezTo>
                  <a:pt x="88232" y="2281187"/>
                  <a:pt x="809324" y="2695073"/>
                  <a:pt x="1530417" y="3108960"/>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p:cNvSpPr/>
              <p:nvPr/>
            </p:nvSpPr>
            <p:spPr>
              <a:xfrm>
                <a:off x="990600" y="5465194"/>
                <a:ext cx="7010400" cy="958980"/>
              </a:xfrm>
              <a:prstGeom prst="rect">
                <a:avLst/>
              </a:prstGeom>
            </p:spPr>
            <p:txBody>
              <a:bodyPr wrap="square">
                <a:spAutoFit/>
              </a:bodyPr>
              <a:lstStyle/>
              <a:p>
                <a:r>
                  <a:rPr lang="en-US" dirty="0" smtClean="0">
                    <a:solidFill>
                      <a:srgbClr val="FF0000"/>
                    </a:solidFill>
                  </a:rPr>
                  <a:t>Evaluating  </a:t>
                </a:r>
                <a:r>
                  <a:rPr lang="en-US" dirty="0">
                    <a:solidFill>
                      <a:srgbClr val="FF0000"/>
                    </a:solidFill>
                  </a:rPr>
                  <a:t>the likelihood  </a:t>
                </a:r>
                <a14:m>
                  <m:oMath xmlns:m="http://schemas.openxmlformats.org/officeDocument/2006/math">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b="1">
                                <a:solidFill>
                                  <a:srgbClr val="FF0000"/>
                                </a:solidFill>
                                <a:latin typeface="Cambria Math" panose="02040503050406030204" pitchFamily="18" charset="0"/>
                              </a:rPr>
                              <m:t>𝐝</m:t>
                            </m:r>
                          </m:e>
                          <m:sup>
                            <m:r>
                              <a:rPr lang="en-US" i="1">
                                <a:solidFill>
                                  <a:srgbClr val="FF0000"/>
                                </a:solidFill>
                                <a:latin typeface="Cambria Math" panose="02040503050406030204" pitchFamily="18" charset="0"/>
                              </a:rPr>
                              <m:t>𝑜𝑏𝑠</m:t>
                            </m:r>
                          </m:sup>
                        </m:sSup>
                        <m:r>
                          <a:rPr lang="en-US">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𝐦</m:t>
                        </m:r>
                      </m:e>
                    </m:d>
                  </m:oMath>
                </a14:m>
                <a:r>
                  <a:rPr lang="en-US" dirty="0">
                    <a:solidFill>
                      <a:srgbClr val="FF0000"/>
                    </a:solidFill>
                  </a:rPr>
                  <a:t> </a:t>
                </a:r>
                <a:r>
                  <a:rPr lang="en-US" dirty="0" smtClean="0">
                    <a:solidFill>
                      <a:srgbClr val="FF0000"/>
                    </a:solidFill>
                  </a:rPr>
                  <a:t>requires that the forward problem, </a:t>
                </a:r>
                <a14:m>
                  <m:oMath xmlns:m="http://schemas.openxmlformats.org/officeDocument/2006/math">
                    <m:sSup>
                      <m:sSupPr>
                        <m:ctrlPr>
                          <a:rPr lang="en-US" i="1">
                            <a:solidFill>
                              <a:srgbClr val="FF0000"/>
                            </a:solidFill>
                            <a:latin typeface="Cambria Math" panose="02040503050406030204" pitchFamily="18" charset="0"/>
                          </a:rPr>
                        </m:ctrlPr>
                      </m:sSupPr>
                      <m:e>
                        <m:r>
                          <a:rPr lang="en-US" b="1">
                            <a:solidFill>
                              <a:srgbClr val="FF0000"/>
                            </a:solidFill>
                            <a:latin typeface="Cambria Math" panose="02040503050406030204" pitchFamily="18" charset="0"/>
                          </a:rPr>
                          <m:t>𝐝</m:t>
                        </m:r>
                      </m:e>
                      <m:sup>
                        <m:r>
                          <a:rPr lang="en-US" b="0" i="1" smtClean="0">
                            <a:solidFill>
                              <a:srgbClr val="FF0000"/>
                            </a:solidFill>
                            <a:latin typeface="Cambria Math" panose="02040503050406030204" pitchFamily="18" charset="0"/>
                          </a:rPr>
                          <m:t>𝑝𝑟𝑒</m:t>
                        </m:r>
                      </m:sup>
                    </m:sSup>
                    <m:r>
                      <a:rPr lang="en-US" i="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𝐠</m:t>
                    </m:r>
                    <m:d>
                      <m:dPr>
                        <m:ctrlPr>
                          <a:rPr lang="en-US" i="1">
                            <a:solidFill>
                              <a:srgbClr val="FF0000"/>
                            </a:solidFill>
                            <a:latin typeface="Cambria Math" panose="02040503050406030204" pitchFamily="18" charset="0"/>
                          </a:rPr>
                        </m:ctrlPr>
                      </m:dPr>
                      <m:e>
                        <m:r>
                          <a:rPr lang="en-US" b="1">
                            <a:solidFill>
                              <a:srgbClr val="FF0000"/>
                            </a:solidFill>
                            <a:latin typeface="Cambria Math" panose="02040503050406030204" pitchFamily="18" charset="0"/>
                          </a:rPr>
                          <m:t>𝐦</m:t>
                        </m:r>
                      </m:e>
                    </m:d>
                  </m:oMath>
                </a14:m>
                <a:r>
                  <a:rPr lang="en-US" dirty="0" smtClean="0">
                    <a:solidFill>
                      <a:srgbClr val="FF0000"/>
                    </a:solidFill>
                  </a:rPr>
                  <a:t>, be solved once per iteration.  This MCMC is applicable only in cases where solving millions of forward problems are practical.</a:t>
                </a:r>
                <a:endParaRPr lang="en-US" dirty="0">
                  <a:solidFill>
                    <a:srgbClr val="FF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990600" y="5465194"/>
                <a:ext cx="7010400" cy="958980"/>
              </a:xfrm>
              <a:prstGeom prst="rect">
                <a:avLst/>
              </a:prstGeom>
              <a:blipFill>
                <a:blip r:embed="rId4"/>
                <a:stretch>
                  <a:fillRect l="-783" t="-1274" r="-609" b="-9554"/>
                </a:stretch>
              </a:blipFill>
            </p:spPr>
            <p:txBody>
              <a:bodyPr/>
              <a:lstStyle/>
              <a:p>
                <a:r>
                  <a:rPr lang="en-US">
                    <a:noFill/>
                  </a:rPr>
                  <a:t> </a:t>
                </a:r>
              </a:p>
            </p:txBody>
          </p:sp>
        </mc:Fallback>
      </mc:AlternateContent>
    </p:spTree>
    <p:extLst>
      <p:ext uri="{BB962C8B-B14F-4D97-AF65-F5344CB8AC3E}">
        <p14:creationId xmlns:p14="http://schemas.microsoft.com/office/powerpoint/2010/main" val="170080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153400" cy="584775"/>
          </a:xfrm>
          <a:prstGeom prst="rect">
            <a:avLst/>
          </a:prstGeom>
        </p:spPr>
        <p:txBody>
          <a:bodyPr wrap="square">
            <a:spAutoFit/>
          </a:bodyPr>
          <a:lstStyle/>
          <a:p>
            <a:pPr/>
            <a:r>
              <a:rPr lang="en-US" sz="3200" dirty="0" smtClean="0"/>
              <a:t>Example with a Laplace-transform-like theory</a:t>
            </a:r>
            <a:endParaRPr lang="en-US" sz="3200" dirty="0"/>
          </a:p>
        </p:txBody>
      </p:sp>
      <mc:AlternateContent xmlns:mc="http://schemas.openxmlformats.org/markup-compatibility/2006">
        <mc:Choice xmlns:a14="http://schemas.microsoft.com/office/drawing/2010/main" Requires="a14">
          <p:sp>
            <p:nvSpPr>
              <p:cNvPr id="6" name="Rectangle 5"/>
              <p:cNvSpPr/>
              <p:nvPr/>
            </p:nvSpPr>
            <p:spPr>
              <a:xfrm>
                <a:off x="914400" y="4421910"/>
                <a:ext cx="8763000" cy="775340"/>
              </a:xfrm>
              <a:prstGeom prst="rect">
                <a:avLst/>
              </a:prstGeom>
            </p:spPr>
            <p:txBody>
              <a:bodyPr wrap="square">
                <a:spAutoFit/>
              </a:bodyPr>
              <a:lstStyle/>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True </a:t>
                </a:r>
                <a14:m>
                  <m:oMath xmlns:m="http://schemas.openxmlformats.org/officeDocument/2006/math">
                    <m:sSub>
                      <m:sSub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a:latin typeface="Cambria Math" panose="02040503050406030204" pitchFamily="18" charset="0"/>
                            <a:ea typeface="Times New Roman" panose="02020603050405020304" pitchFamily="18" charset="0"/>
                            <a:cs typeface="Times New Roman" panose="02020603050405020304" pitchFamily="18" charset="0"/>
                          </a:rPr>
                          <m:t>𝑗</m:t>
                        </m:r>
                      </m:sub>
                    </m:sSub>
                    <m:d>
                      <m:dPr>
                        <m:ctrlPr>
                          <a:rPr lang="en-US" sz="3600" i="1" smtClean="0">
                            <a:latin typeface="Cambria Math" panose="02040503050406030204" pitchFamily="18" charset="0"/>
                            <a:cs typeface="Times New Roman" panose="02020603050405020304" pitchFamily="18" charset="0"/>
                          </a:rPr>
                        </m:ctrlPr>
                      </m:dPr>
                      <m:e>
                        <m:sSub>
                          <m:sSub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cs typeface="Times New Roman" panose="02020603050405020304" pitchFamily="18" charset="0"/>
                              </a:rPr>
                              <m:t>𝑧</m:t>
                            </m:r>
                          </m:e>
                          <m:sub>
                            <m:r>
                              <a:rPr lang="en-US" sz="3600" i="1">
                                <a:latin typeface="Cambria Math" panose="02040503050406030204" pitchFamily="18" charset="0"/>
                                <a:ea typeface="Times New Roman" panose="02020603050405020304" pitchFamily="18" charset="0"/>
                                <a:cs typeface="Times New Roman" panose="02020603050405020304" pitchFamily="18" charset="0"/>
                              </a:rPr>
                              <m:t>𝑗</m:t>
                            </m:r>
                          </m:sub>
                        </m:sSub>
                      </m:e>
                    </m:d>
                  </m:oMath>
                </a14:m>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 sine wave of amplitude 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4421910"/>
                <a:ext cx="8763000" cy="775340"/>
              </a:xfrm>
              <a:prstGeom prst="rect">
                <a:avLst/>
              </a:prstGeom>
              <a:blipFill>
                <a:blip r:embed="rId3"/>
                <a:stretch>
                  <a:fillRect l="-2086" t="-1563" b="-21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952500" y="5143410"/>
                <a:ext cx="8763000" cy="787716"/>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cs typeface="Times New Roman" panose="02020603050405020304" pitchFamily="18" charset="0"/>
                        </a:rPr>
                        <m:t>𝑀</m:t>
                      </m:r>
                      <m:r>
                        <a:rPr lang="en-US" sz="3600" b="0" i="1" smtClean="0">
                          <a:latin typeface="Cambria Math" panose="02040503050406030204" pitchFamily="18" charset="0"/>
                          <a:cs typeface="Times New Roman" panose="02020603050405020304" pitchFamily="18" charset="0"/>
                        </a:rPr>
                        <m:t>=10</m:t>
                      </m:r>
                    </m:oMath>
                  </m:oMathPara>
                </a14:m>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952500" y="5143410"/>
                <a:ext cx="8763000" cy="7877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914400" y="5717310"/>
                <a:ext cx="8763000" cy="657424"/>
              </a:xfrm>
              <a:prstGeom prst="rect">
                <a:avLst/>
              </a:prstGeom>
            </p:spPr>
            <p:txBody>
              <a:bodyPr wrap="square">
                <a:spAutoFit/>
              </a:bodyPr>
              <a:lstStyle/>
              <a:p>
                <a:pPr>
                  <a:lnSpc>
                    <a:spcPct val="107000"/>
                  </a:lnSpc>
                  <a:spcAft>
                    <a:spcPts val="800"/>
                  </a:spcAft>
                </a:pPr>
                <a14:m>
                  <m:oMath xmlns:m="http://schemas.openxmlformats.org/officeDocument/2006/math">
                    <m:sSub>
                      <m:sSub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600"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contains Normally-distributed error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5717310"/>
                <a:ext cx="8763000" cy="657424"/>
              </a:xfrm>
              <a:prstGeom prst="rect">
                <a:avLst/>
              </a:prstGeom>
              <a:blipFill>
                <a:blip r:embed="rId5"/>
                <a:stretch>
                  <a:fillRect t="-12963" b="-34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447800" y="1518597"/>
                <a:ext cx="6324600" cy="1736245"/>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3200" i="1">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i="1">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sub>
                        <m:sup>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sup>
                        <m:e>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𝑗</m:t>
                              </m:r>
                            </m:sub>
                          </m:sSub>
                        </m:e>
                      </m:nary>
                      <m:func>
                        <m:func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3200">
                              <a:latin typeface="Cambria Math" panose="02040503050406030204" pitchFamily="18" charset="0"/>
                              <a:ea typeface="Calibri" panose="020F0502020204030204" pitchFamily="34" charset="0"/>
                              <a:cs typeface="Times New Roman" panose="02020603050405020304" pitchFamily="18" charset="0"/>
                            </a:rPr>
                            <m:t>exp</m:t>
                          </m:r>
                        </m:fName>
                        <m:e>
                          <m:d>
                            <m:dPr>
                              <m:begChr m:val="{"/>
                              <m:endChr m:val="}"/>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𝑧</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𝑗</m:t>
                                  </m:r>
                                </m:sub>
                              </m:sSub>
                            </m:e>
                          </m:d>
                        </m:e>
                      </m:func>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b="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𝑔</m:t>
                          </m:r>
                        </m:e>
                        <m:sub>
                          <m:r>
                            <a:rPr lang="en-US" sz="3200" b="0" i="1" smtClean="0">
                              <a:latin typeface="Cambria Math" panose="02040503050406030204" pitchFamily="18" charset="0"/>
                              <a:cs typeface="Times New Roman" panose="02020603050405020304" pitchFamily="18" charset="0"/>
                            </a:rPr>
                            <m:t>𝑖</m:t>
                          </m:r>
                        </m:sub>
                      </m:sSub>
                      <m:d>
                        <m:dPr>
                          <m:ctrlPr>
                            <a:rPr lang="en-US" sz="3200" b="0" i="1" smtClean="0">
                              <a:latin typeface="Cambria Math" panose="02040503050406030204" pitchFamily="18" charset="0"/>
                              <a:cs typeface="Times New Roman" panose="02020603050405020304" pitchFamily="18" charset="0"/>
                            </a:rPr>
                          </m:ctrlPr>
                        </m:dPr>
                        <m:e>
                          <m:r>
                            <a:rPr lang="en-US" sz="3200" b="1" i="0" smtClean="0">
                              <a:latin typeface="Cambria Math" panose="02040503050406030204" pitchFamily="18" charset="0"/>
                              <a:cs typeface="Times New Roman" panose="02020603050405020304" pitchFamily="18" charset="0"/>
                            </a:rPr>
                            <m:t>𝐦</m:t>
                          </m:r>
                        </m:e>
                      </m:d>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447800" y="1518597"/>
                <a:ext cx="6324600" cy="173624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4603683" y="3073335"/>
                <a:ext cx="3702117" cy="1214115"/>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left"/>
                    </m:oMathParaPr>
                    <m:oMath xmlns:m="http://schemas.openxmlformats.org/officeDocument/2006/math">
                      <m:r>
                        <m:rPr>
                          <m:sty m:val="p"/>
                        </m:rPr>
                        <a:rPr lang="en-US" sz="3200">
                          <a:latin typeface="Cambria Math" panose="02040503050406030204" pitchFamily="18" charset="0"/>
                          <a:ea typeface="Times New Roman" panose="02020603050405020304" pitchFamily="18" charset="0"/>
                          <a:cs typeface="Times New Roman" panose="02020603050405020304" pitchFamily="18" charset="0"/>
                        </a:rPr>
                        <m:t>with</m:t>
                      </m:r>
                      <m:r>
                        <a:rPr lang="en-US" sz="32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𝑧</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𝑗</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e>
                          </m:d>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r>
                            <a:rPr lang="en-US" sz="3200" i="1">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603683" y="3073335"/>
                <a:ext cx="3702117" cy="121411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863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5" name="Title 1"/>
          <p:cNvSpPr txBox="1">
            <a:spLocks/>
          </p:cNvSpPr>
          <p:nvPr/>
        </p:nvSpPr>
        <p:spPr>
          <a:xfrm>
            <a:off x="0" y="1524000"/>
            <a:ext cx="9144000" cy="4724400"/>
          </a:xfrm>
          <a:prstGeom prst="rect">
            <a:avLst/>
          </a:prstGeom>
        </p:spPr>
        <p:txBody>
          <a:bodyPr vert="horz" lIns="91440" tIns="45720" rIns="91440" bIns="45720" rtlCol="0" anchor="ctr">
            <a:normAutofit lnSpcReduction="10000"/>
          </a:bodyPr>
          <a:lstStyle/>
          <a:p>
            <a:pPr lvl="0" algn="ctr">
              <a:spcBef>
                <a:spcPct val="0"/>
              </a:spcBef>
              <a:defRPr/>
            </a:pPr>
            <a:r>
              <a:rPr lang="en-US" sz="4000" dirty="0" smtClean="0">
                <a:latin typeface="Times New Roman" pitchFamily="18" charset="0"/>
                <a:ea typeface="+mj-ea"/>
                <a:cs typeface="Times New Roman" pitchFamily="18" charset="0"/>
              </a:rPr>
              <a:t>Introduce</a:t>
            </a:r>
          </a:p>
          <a:p>
            <a:pPr lvl="0" algn="ctr">
              <a:spcBef>
                <a:spcPct val="0"/>
              </a:spcBef>
              <a:defRPr/>
            </a:pPr>
            <a:endParaRPr lang="en-US" sz="4000" dirty="0">
              <a:latin typeface="Times New Roman" pitchFamily="18" charset="0"/>
              <a:ea typeface="+mj-ea"/>
              <a:cs typeface="Times New Roman" pitchFamily="18" charset="0"/>
            </a:endParaRPr>
          </a:p>
          <a:p>
            <a:pPr lvl="0" algn="ctr">
              <a:spcBef>
                <a:spcPct val="0"/>
              </a:spcBef>
              <a:defRPr/>
            </a:pPr>
            <a:r>
              <a:rPr lang="en-US" sz="4000" dirty="0" smtClean="0">
                <a:latin typeface="Times New Roman" pitchFamily="18" charset="0"/>
                <a:ea typeface="+mj-ea"/>
                <a:cs typeface="Times New Roman" pitchFamily="18" charset="0"/>
              </a:rPr>
              <a:t>Markov Chain – Monte Carlo Methods</a:t>
            </a:r>
            <a:endParaRPr lang="en-US" sz="4000" dirty="0" smtClean="0">
              <a:latin typeface="Times New Roman" pitchFamily="18" charset="0"/>
              <a:ea typeface="+mj-ea"/>
              <a:cs typeface="Times New Roman" pitchFamily="18" charset="0"/>
            </a:endParaRPr>
          </a:p>
          <a:p>
            <a:pPr lvl="0" algn="ctr">
              <a:spcBef>
                <a:spcPct val="0"/>
              </a:spcBef>
              <a:defRPr/>
            </a:pPr>
            <a:endParaRPr lang="en-US" sz="4000" dirty="0" smtClean="0">
              <a:latin typeface="Times New Roman" pitchFamily="18" charset="0"/>
              <a:ea typeface="+mj-ea"/>
              <a:cs typeface="Times New Roman" pitchFamily="18" charset="0"/>
            </a:endParaRPr>
          </a:p>
          <a:p>
            <a:pPr lvl="0" algn="ctr">
              <a:spcBef>
                <a:spcPct val="0"/>
              </a:spcBef>
              <a:defRPr/>
            </a:pPr>
            <a:r>
              <a:rPr lang="en-US" sz="4000" dirty="0" smtClean="0">
                <a:latin typeface="Times New Roman" pitchFamily="18" charset="0"/>
                <a:ea typeface="+mj-ea"/>
                <a:cs typeface="Times New Roman" pitchFamily="18" charset="0"/>
              </a:rPr>
              <a:t>and the</a:t>
            </a:r>
          </a:p>
          <a:p>
            <a:pPr lvl="0" algn="ctr">
              <a:spcBef>
                <a:spcPct val="0"/>
              </a:spcBef>
              <a:defRPr/>
            </a:pPr>
            <a:endParaRPr lang="en-US" sz="4000" dirty="0">
              <a:latin typeface="Times New Roman" pitchFamily="18" charset="0"/>
              <a:ea typeface="+mj-ea"/>
              <a:cs typeface="Times New Roman" pitchFamily="18" charset="0"/>
            </a:endParaRPr>
          </a:p>
          <a:p>
            <a:pPr lvl="0" algn="ctr">
              <a:spcBef>
                <a:spcPct val="0"/>
              </a:spcBef>
              <a:defRPr/>
            </a:pPr>
            <a:r>
              <a:rPr lang="en-US" sz="4000" dirty="0" smtClean="0">
                <a:latin typeface="Times New Roman" pitchFamily="18" charset="0"/>
                <a:ea typeface="+mj-ea"/>
                <a:cs typeface="Times New Roman" pitchFamily="18" charset="0"/>
              </a:rPr>
              <a:t>Bootstrap Method for</a:t>
            </a:r>
            <a:endParaRPr lang="en-US" sz="4000" dirty="0" smtClean="0">
              <a:latin typeface="Times New Roman" pitchFamily="18" charset="0"/>
              <a:ea typeface="+mj-ea"/>
              <a:cs typeface="Times New Roman" pitchFamily="18" charset="0"/>
            </a:endParaRPr>
          </a:p>
          <a:p>
            <a:pPr lvl="0" algn="ctr">
              <a:spcBef>
                <a:spcPct val="0"/>
              </a:spcBef>
              <a:defRPr/>
            </a:pPr>
            <a:r>
              <a:rPr lang="en-US" sz="4000" dirty="0">
                <a:latin typeface="Times New Roman" pitchFamily="18" charset="0"/>
                <a:ea typeface="+mj-ea"/>
                <a:cs typeface="Times New Roman" pitchFamily="18" charset="0"/>
              </a:rPr>
              <a:t>C</a:t>
            </a:r>
            <a:r>
              <a:rPr lang="en-US" sz="4000" dirty="0" smtClean="0">
                <a:latin typeface="Times New Roman" pitchFamily="18" charset="0"/>
                <a:ea typeface="+mj-ea"/>
                <a:cs typeface="Times New Roman" pitchFamily="18" charset="0"/>
              </a:rPr>
              <a:t>omputing </a:t>
            </a:r>
            <a:r>
              <a:rPr lang="en-US" sz="4000" dirty="0" smtClean="0">
                <a:latin typeface="Times New Roman" pitchFamily="18" charset="0"/>
                <a:ea typeface="+mj-ea"/>
                <a:cs typeface="Times New Roman" pitchFamily="18" charset="0"/>
              </a:rPr>
              <a:t>Confidence Intervals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153400" cy="584775"/>
          </a:xfrm>
          <a:prstGeom prst="rect">
            <a:avLst/>
          </a:prstGeom>
        </p:spPr>
        <p:txBody>
          <a:bodyPr wrap="square">
            <a:spAutoFit/>
          </a:bodyPr>
          <a:lstStyle/>
          <a:p>
            <a:pPr/>
            <a:r>
              <a:rPr lang="en-US" sz="3200" dirty="0" smtClean="0"/>
              <a:t>Example with a Laplace-transform-like theory</a:t>
            </a:r>
            <a:endParaRPr lang="en-US" sz="3200" dirty="0"/>
          </a:p>
        </p:txBody>
      </p:sp>
      <mc:AlternateContent xmlns:mc="http://schemas.openxmlformats.org/markup-compatibility/2006">
        <mc:Choice xmlns:a14="http://schemas.microsoft.com/office/drawing/2010/main" Requires="a14">
          <p:sp>
            <p:nvSpPr>
              <p:cNvPr id="2" name="Rectangle 1"/>
              <p:cNvSpPr/>
              <p:nvPr/>
            </p:nvSpPr>
            <p:spPr>
              <a:xfrm>
                <a:off x="762000" y="1600200"/>
                <a:ext cx="7162800" cy="4043864"/>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Likelihood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a:latin typeface="Cambria Math" panose="02040503050406030204" pitchFamily="18" charset="0"/>
                              </a:rPr>
                              <m:t>𝐝</m:t>
                            </m:r>
                          </m:e>
                          <m:sup>
                            <m:r>
                              <a:rPr lang="en-US" i="1">
                                <a:latin typeface="Cambria Math" panose="02040503050406030204" pitchFamily="18" charset="0"/>
                              </a:rPr>
                              <m:t>𝑜𝑏𝑠</m:t>
                            </m:r>
                          </m:sup>
                        </m:sSup>
                        <m:r>
                          <a:rPr lang="en-US">
                            <a:latin typeface="Cambria Math" panose="02040503050406030204" pitchFamily="18" charset="0"/>
                          </a:rPr>
                          <m:t>|</m:t>
                        </m:r>
                        <m:r>
                          <a:rPr lang="en-US" b="1">
                            <a:latin typeface="Cambria Math" panose="02040503050406030204" pitchFamily="18" charset="0"/>
                          </a:rPr>
                          <m:t>𝐦</m:t>
                        </m:r>
                      </m:e>
                    </m:d>
                  </m:oMath>
                </a14:m>
                <a:endParaRPr lang="en-US" dirty="0" smtClean="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Uncorrelated Normal pdf with mean </a:t>
                </a:r>
                <a14:m>
                  <m:oMath xmlns:m="http://schemas.openxmlformats.org/officeDocument/2006/math">
                    <m:r>
                      <a:rPr lang="en-US" b="1" i="0" smtClean="0">
                        <a:latin typeface="Cambria Math" panose="02040503050406030204" pitchFamily="18" charset="0"/>
                        <a:ea typeface="Times New Roman" panose="02020603050405020304" pitchFamily="18" charset="0"/>
                      </a:rPr>
                      <m:t>𝐠</m:t>
                    </m:r>
                    <m:d>
                      <m:dPr>
                        <m:ctrlPr>
                          <a:rPr lang="en-US" b="0" i="1" smtClean="0">
                            <a:latin typeface="Cambria Math" panose="02040503050406030204" pitchFamily="18" charset="0"/>
                          </a:rPr>
                        </m:ctrlPr>
                      </m:dPr>
                      <m:e>
                        <m:r>
                          <a:rPr lang="en-US" b="1" i="0" smtClean="0">
                            <a:latin typeface="Cambria Math" panose="02040503050406030204" pitchFamily="18" charset="0"/>
                          </a:rPr>
                          <m:t>𝐦</m:t>
                        </m:r>
                      </m:e>
                    </m:d>
                  </m:oMath>
                </a14:m>
                <a:r>
                  <a:rPr lang="en-US" dirty="0" smtClean="0">
                    <a:latin typeface="Times New Roman" panose="02020603050405020304" pitchFamily="18" charset="0"/>
                    <a:ea typeface="Times New Roman" panose="02020603050405020304" pitchFamily="18" charset="0"/>
                  </a:rPr>
                  <a:t> and</a:t>
                </a:r>
              </a:p>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variance, </a:t>
                </a:r>
                <a14:m>
                  <m:oMath xmlns:m="http://schemas.openxmlformats.org/officeDocument/2006/math">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i="1">
                            <a:latin typeface="Cambria Math" panose="02040503050406030204" pitchFamily="18" charset="0"/>
                            <a:ea typeface="Times New Roman" panose="02020603050405020304" pitchFamily="18" charset="0"/>
                            <a:cs typeface="Times New Roman" panose="02020603050405020304" pitchFamily="18" charset="0"/>
                          </a:rPr>
                          <m:t>𝑑</m:t>
                        </m:r>
                      </m:sub>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determined by observational error</a:t>
                </a:r>
              </a:p>
              <a:p>
                <a:endParaRPr lang="en-US" dirty="0" smtClean="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P</a:t>
                </a:r>
                <a:r>
                  <a:rPr lang="en-US" dirty="0" smtClean="0">
                    <a:latin typeface="Times New Roman" panose="02020603050405020304" pitchFamily="18" charset="0"/>
                    <a:ea typeface="Times New Roman" panose="02020603050405020304" pitchFamily="18" charset="0"/>
                  </a:rPr>
                  <a:t>rior</a:t>
                </a:r>
                <a:r>
                  <a:rPr lang="en-US"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𝑝</m:t>
                        </m:r>
                      </m:e>
                      <m:sub>
                        <m:r>
                          <a:rPr lang="en-US" i="1">
                            <a:latin typeface="Cambria Math" panose="02040503050406030204" pitchFamily="18" charset="0"/>
                            <a:ea typeface="Calibri" panose="020F0502020204030204" pitchFamily="34" charset="0"/>
                            <a:cs typeface="Times New Roman" panose="02020603050405020304" pitchFamily="18" charset="0"/>
                          </a:rPr>
                          <m:t>𝐴</m:t>
                        </m:r>
                      </m:sub>
                    </m:sSub>
                    <m:d>
                      <m:dPr>
                        <m:ctrlPr>
                          <a:rPr lang="en-US" i="1">
                            <a:latin typeface="Cambria Math" panose="02040503050406030204" pitchFamily="18"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𝐦</m:t>
                        </m:r>
                      </m:e>
                    </m:d>
                  </m:oMath>
                </a14:m>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	Uncorrelated Normal pdf </a:t>
                </a:r>
                <a:r>
                  <a:rPr lang="en-US" dirty="0">
                    <a:latin typeface="Times New Roman" panose="02020603050405020304" pitchFamily="18" charset="0"/>
                    <a:ea typeface="Times New Roman" panose="02020603050405020304" pitchFamily="18" charset="0"/>
                  </a:rPr>
                  <a:t>with zero </a:t>
                </a:r>
                <a:r>
                  <a:rPr lang="en-US" dirty="0" smtClean="0">
                    <a:latin typeface="Times New Roman" panose="02020603050405020304" pitchFamily="18" charset="0"/>
                    <a:ea typeface="Times New Roman" panose="02020603050405020304" pitchFamily="18" charset="0"/>
                  </a:rPr>
                  <a:t>mean and</a:t>
                </a:r>
              </a:p>
              <a:p>
                <a:r>
                  <a:rPr lang="en-US" dirty="0" smtClean="0">
                    <a:latin typeface="Times New Roman" panose="02020603050405020304" pitchFamily="18" charset="0"/>
                    <a:ea typeface="Times New Roman" panose="02020603050405020304" pitchFamily="18" charset="0"/>
                  </a:rPr>
                  <a:t>		variance</a:t>
                </a:r>
                <a:r>
                  <a:rPr lang="en-US" dirty="0">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i="1">
                            <a:latin typeface="Cambria Math" panose="02040503050406030204" pitchFamily="18" charset="0"/>
                            <a:ea typeface="Times New Roman" panose="02020603050405020304" pitchFamily="18" charset="0"/>
                            <a:cs typeface="Times New Roman" panose="02020603050405020304" pitchFamily="18" charset="0"/>
                          </a:rPr>
                          <m:t>𝑚</m:t>
                        </m:r>
                      </m:sub>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5</m:t>
                            </m:r>
                          </m:e>
                        </m:d>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(very weak information)</a:t>
                </a:r>
              </a:p>
              <a:p>
                <a:endParaRPr lang="en-US" dirty="0">
                  <a:latin typeface="Times New Roman" panose="02020603050405020304" pitchFamily="18" charset="0"/>
                  <a:ea typeface="Times New Roman" panose="02020603050405020304" pitchFamily="18" charset="0"/>
                </a:endParaRPr>
              </a:p>
              <a:p>
                <a:r>
                  <a:rPr lang="en-US" dirty="0" err="1" smtClean="0">
                    <a:latin typeface="Times New Roman" panose="02020603050405020304" pitchFamily="18" charset="0"/>
                    <a:ea typeface="Times New Roman" panose="02020603050405020304" pitchFamily="18" charset="0"/>
                  </a:rPr>
                  <a:t>Neighnorhood</a:t>
                </a:r>
                <a:r>
                  <a:rPr lang="en-US" dirty="0" smtClean="0">
                    <a:latin typeface="Times New Roman" panose="02020603050405020304" pitchFamily="18" charset="0"/>
                    <a:ea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𝑞</m:t>
                    </m:r>
                    <m:d>
                      <m:dPr>
                        <m:ctrlPr>
                          <a:rPr lang="en-US" i="1">
                            <a:latin typeface="Cambria Math" panose="02040503050406030204" pitchFamily="18"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𝐦</m:t>
                        </m:r>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𝐦</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e>
                    </m:d>
                  </m:oMath>
                </a14:m>
                <a:endParaRPr lang="en-US" dirty="0" smtClean="0">
                  <a:latin typeface="Times New Roman" panose="02020603050405020304" pitchFamily="18" charset="0"/>
                  <a:ea typeface="Times New Roman" panose="02020603050405020304" pitchFamily="18" charset="0"/>
                </a:endParaRPr>
              </a:p>
              <a:p>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	Uncorrelated Normal pdf with mean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𝐦</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dirty="0" smtClean="0">
                    <a:latin typeface="Times New Roman" panose="02020603050405020304" pitchFamily="18" charset="0"/>
                    <a:ea typeface="Times New Roman" panose="02020603050405020304" pitchFamily="18" charset="0"/>
                  </a:rPr>
                  <a:t>and</a:t>
                </a:r>
              </a:p>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variance</a:t>
                </a:r>
                <a:r>
                  <a:rPr lang="en-US" dirty="0">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i="1">
                            <a:latin typeface="Cambria Math" panose="02040503050406030204" pitchFamily="18" charset="0"/>
                            <a:ea typeface="Times New Roman" panose="02020603050405020304" pitchFamily="18" charset="0"/>
                            <a:cs typeface="Times New Roman" panose="02020603050405020304" pitchFamily="18" charset="0"/>
                          </a:rPr>
                          <m:t>𝑞</m:t>
                        </m:r>
                      </m:sub>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0.05</m:t>
                            </m:r>
                          </m:e>
                        </m:d>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762000" y="1600200"/>
                <a:ext cx="7162800" cy="4043864"/>
              </a:xfrm>
              <a:prstGeom prst="rect">
                <a:avLst/>
              </a:prstGeom>
              <a:blipFill>
                <a:blip r:embed="rId3"/>
                <a:stretch>
                  <a:fillRect l="-681" t="-452" b="-754"/>
                </a:stretch>
              </a:blipFill>
            </p:spPr>
            <p:txBody>
              <a:bodyPr/>
              <a:lstStyle/>
              <a:p>
                <a:r>
                  <a:rPr lang="en-US">
                    <a:noFill/>
                  </a:rPr>
                  <a:t> </a:t>
                </a:r>
              </a:p>
            </p:txBody>
          </p:sp>
        </mc:Fallback>
      </mc:AlternateContent>
    </p:spTree>
    <p:extLst>
      <p:ext uri="{BB962C8B-B14F-4D97-AF65-F5344CB8AC3E}">
        <p14:creationId xmlns:p14="http://schemas.microsoft.com/office/powerpoint/2010/main" val="123421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5562" t="28629" r="14512" b="16823"/>
          <a:stretch/>
        </p:blipFill>
        <p:spPr>
          <a:xfrm>
            <a:off x="0" y="1143000"/>
            <a:ext cx="9014114" cy="4495800"/>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429000" y="2234625"/>
                <a:ext cx="762000" cy="58477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m:oMathPara>
                </a14:m>
                <a:endParaRPr lang="en-US" sz="3200" dirty="0"/>
              </a:p>
            </p:txBody>
          </p:sp>
        </mc:Choice>
        <mc:Fallback>
          <p:sp>
            <p:nvSpPr>
              <p:cNvPr id="8" name="Rectangle 7"/>
              <p:cNvSpPr>
                <a:spLocks noRot="1" noChangeAspect="1" noMove="1" noResize="1" noEditPoints="1" noAdjustHandles="1" noChangeArrowheads="1" noChangeShapeType="1" noTextEdit="1"/>
              </p:cNvSpPr>
              <p:nvPr/>
            </p:nvSpPr>
            <p:spPr>
              <a:xfrm>
                <a:off x="3429000" y="2234625"/>
                <a:ext cx="762000"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8199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457200" y="457200"/>
                <a:ext cx="8153400" cy="1077218"/>
              </a:xfrm>
              <a:prstGeom prst="rect">
                <a:avLst/>
              </a:prstGeom>
            </p:spPr>
            <p:txBody>
              <a:bodyPr wrap="square">
                <a:spAutoFit/>
              </a:bodyPr>
              <a:lstStyle/>
              <a:p>
                <a:pPr algn="ctr"/>
                <a:r>
                  <a:rPr lang="en-US" sz="3200" dirty="0" smtClean="0"/>
                  <a:t>In what percentage of the ensemble is</a:t>
                </a:r>
                <a:endParaRPr lang="en-US" sz="3200" dirty="0"/>
              </a:p>
              <a:p>
                <a:pPr algn="ctr"/>
                <a:r>
                  <a:rPr lang="en-US" sz="3200" dirty="0" smtClean="0"/>
                  <a:t>have a peak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a14:m>
                <a:r>
                  <a:rPr lang="en-US" sz="3200" dirty="0" smtClean="0"/>
                  <a:t> ?</a:t>
                </a:r>
                <a:endParaRPr lang="en-US" sz="3200" dirty="0"/>
              </a:p>
            </p:txBody>
          </p:sp>
        </mc:Choice>
        <mc:Fallback>
          <p:sp>
            <p:nvSpPr>
              <p:cNvPr id="5" name="Rectangle 4"/>
              <p:cNvSpPr>
                <a:spLocks noRot="1" noChangeAspect="1" noMove="1" noResize="1" noEditPoints="1" noAdjustHandles="1" noChangeArrowheads="1" noChangeShapeType="1" noTextEdit="1"/>
              </p:cNvSpPr>
              <p:nvPr/>
            </p:nvSpPr>
            <p:spPr>
              <a:xfrm>
                <a:off x="457200" y="457200"/>
                <a:ext cx="8153400" cy="1077218"/>
              </a:xfrm>
              <a:prstGeom prst="rect">
                <a:avLst/>
              </a:prstGeom>
              <a:blipFill>
                <a:blip r:embed="rId3"/>
                <a:stretch>
                  <a:fillRect t="-7345" b="-18079"/>
                </a:stretch>
              </a:blipFill>
            </p:spPr>
            <p:txBody>
              <a:bodyPr/>
              <a:lstStyle/>
              <a:p>
                <a:r>
                  <a:rPr lang="en-US">
                    <a:noFill/>
                  </a:rPr>
                  <a:t> </a:t>
                </a:r>
              </a:p>
            </p:txBody>
          </p:sp>
        </mc:Fallback>
      </mc:AlternateContent>
      <p:pic>
        <p:nvPicPr>
          <p:cNvPr id="6" name="Picture 5"/>
          <p:cNvPicPr>
            <a:picLocks noChangeAspect="1"/>
          </p:cNvPicPr>
          <p:nvPr/>
        </p:nvPicPr>
        <p:blipFill rotWithShape="1">
          <a:blip r:embed="rId4"/>
          <a:srcRect l="25562" t="28629" r="14512" b="20177"/>
          <a:stretch/>
        </p:blipFill>
        <p:spPr>
          <a:xfrm>
            <a:off x="800100" y="2819400"/>
            <a:ext cx="7467600" cy="3495472"/>
          </a:xfrm>
          <a:prstGeom prst="rect">
            <a:avLst/>
          </a:prstGeom>
        </p:spPr>
      </p:pic>
      <p:sp>
        <p:nvSpPr>
          <p:cNvPr id="3" name="Freeform 2"/>
          <p:cNvSpPr/>
          <p:nvPr/>
        </p:nvSpPr>
        <p:spPr>
          <a:xfrm>
            <a:off x="2723598" y="2457450"/>
            <a:ext cx="591102" cy="1543050"/>
          </a:xfrm>
          <a:custGeom>
            <a:avLst/>
            <a:gdLst>
              <a:gd name="connsiteX0" fmla="*/ 95802 w 591102"/>
              <a:gd name="connsiteY0" fmla="*/ 1543050 h 1543050"/>
              <a:gd name="connsiteX1" fmla="*/ 476802 w 591102"/>
              <a:gd name="connsiteY1" fmla="*/ 876300 h 1543050"/>
              <a:gd name="connsiteX2" fmla="*/ 552 w 591102"/>
              <a:gd name="connsiteY2" fmla="*/ 457200 h 1543050"/>
              <a:gd name="connsiteX3" fmla="*/ 591102 w 591102"/>
              <a:gd name="connsiteY3" fmla="*/ 0 h 1543050"/>
            </a:gdLst>
            <a:ahLst/>
            <a:cxnLst>
              <a:cxn ang="0">
                <a:pos x="connsiteX0" y="connsiteY0"/>
              </a:cxn>
              <a:cxn ang="0">
                <a:pos x="connsiteX1" y="connsiteY1"/>
              </a:cxn>
              <a:cxn ang="0">
                <a:pos x="connsiteX2" y="connsiteY2"/>
              </a:cxn>
              <a:cxn ang="0">
                <a:pos x="connsiteX3" y="connsiteY3"/>
              </a:cxn>
            </a:cxnLst>
            <a:rect l="l" t="t" r="r" b="b"/>
            <a:pathLst>
              <a:path w="591102" h="1543050">
                <a:moveTo>
                  <a:pt x="95802" y="1543050"/>
                </a:moveTo>
                <a:cubicBezTo>
                  <a:pt x="294239" y="1300162"/>
                  <a:pt x="492677" y="1057275"/>
                  <a:pt x="476802" y="876300"/>
                </a:cubicBezTo>
                <a:cubicBezTo>
                  <a:pt x="460927" y="695325"/>
                  <a:pt x="-18498" y="603250"/>
                  <a:pt x="552" y="457200"/>
                </a:cubicBezTo>
                <a:cubicBezTo>
                  <a:pt x="19602" y="311150"/>
                  <a:pt x="305352" y="155575"/>
                  <a:pt x="591102" y="0"/>
                </a:cubicBezTo>
              </a:path>
            </a:pathLst>
          </a:custGeom>
          <a:noFill/>
          <a:ln w="57150">
            <a:solidFill>
              <a:schemeClr val="bg1">
                <a:lumMod val="75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3429000" y="2234625"/>
                <a:ext cx="762000" cy="58477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m:oMathPara>
                </a14:m>
                <a:endParaRPr lang="en-US" sz="3200" dirty="0"/>
              </a:p>
            </p:txBody>
          </p:sp>
        </mc:Choice>
        <mc:Fallback>
          <p:sp>
            <p:nvSpPr>
              <p:cNvPr id="8" name="Rectangle 7"/>
              <p:cNvSpPr>
                <a:spLocks noRot="1" noChangeAspect="1" noMove="1" noResize="1" noEditPoints="1" noAdjustHandles="1" noChangeArrowheads="1" noChangeShapeType="1" noTextEdit="1"/>
              </p:cNvSpPr>
              <p:nvPr/>
            </p:nvSpPr>
            <p:spPr>
              <a:xfrm>
                <a:off x="3429000" y="2234625"/>
                <a:ext cx="762000"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13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609600" y="2438400"/>
                <a:ext cx="8153400" cy="2062103"/>
              </a:xfrm>
              <a:prstGeom prst="rect">
                <a:avLst/>
              </a:prstGeom>
            </p:spPr>
            <p:txBody>
              <a:bodyPr wrap="square">
                <a:spAutoFit/>
              </a:bodyPr>
              <a:lstStyle/>
              <a:p>
                <a:pPr algn="ctr"/>
                <a:r>
                  <a:rPr lang="en-US" sz="3200" dirty="0" smtClean="0"/>
                  <a:t>Just examine each member of the ensemble</a:t>
                </a:r>
              </a:p>
              <a:p>
                <a:pPr algn="ctr"/>
                <a:endParaRPr lang="en-US" sz="3200" dirty="0"/>
              </a:p>
              <a:p>
                <a:pPr algn="ct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a14:m>
                <a:r>
                  <a:rPr lang="en-US" sz="3200" dirty="0" smtClean="0"/>
                  <a:t> and count up to the number</a:t>
                </a:r>
              </a:p>
              <a:p>
                <a:pPr algn="ctr"/>
                <a:r>
                  <a:rPr lang="en-US" sz="3200" dirty="0" smtClean="0"/>
                  <a:t>of time there’s a peak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3</m:t>
                        </m:r>
                      </m:sub>
                    </m:sSub>
                  </m:oMath>
                </a14:m>
                <a:endParaRPr lang="en-US" sz="3200" dirty="0"/>
              </a:p>
            </p:txBody>
          </p:sp>
        </mc:Choice>
        <mc:Fallback>
          <p:sp>
            <p:nvSpPr>
              <p:cNvPr id="5" name="Rectangle 4"/>
              <p:cNvSpPr>
                <a:spLocks noRot="1" noChangeAspect="1" noMove="1" noResize="1" noEditPoints="1" noAdjustHandles="1" noChangeArrowheads="1" noChangeShapeType="1" noTextEdit="1"/>
              </p:cNvSpPr>
              <p:nvPr/>
            </p:nvSpPr>
            <p:spPr>
              <a:xfrm>
                <a:off x="609600" y="2438400"/>
                <a:ext cx="8153400" cy="2062103"/>
              </a:xfrm>
              <a:prstGeom prst="rect">
                <a:avLst/>
              </a:prstGeom>
              <a:blipFill>
                <a:blip r:embed="rId3"/>
                <a:stretch>
                  <a:fillRect t="-3846" b="-91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57200" y="457200"/>
                <a:ext cx="8153400" cy="1077218"/>
              </a:xfrm>
              <a:prstGeom prst="rect">
                <a:avLst/>
              </a:prstGeom>
            </p:spPr>
            <p:txBody>
              <a:bodyPr wrap="square">
                <a:spAutoFit/>
              </a:bodyPr>
              <a:lstStyle/>
              <a:p>
                <a:pPr algn="ctr"/>
                <a:r>
                  <a:rPr lang="en-US" sz="3200" dirty="0" smtClean="0"/>
                  <a:t>In what percentage of the ensemble is</a:t>
                </a:r>
                <a:endParaRPr lang="en-US" sz="3200" dirty="0"/>
              </a:p>
              <a:p>
                <a:pPr algn="ctr"/>
                <a:r>
                  <a:rPr lang="en-US" sz="3200" dirty="0" smtClean="0"/>
                  <a:t>have a peak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a14:m>
                <a:r>
                  <a:rPr lang="en-US" sz="3200" dirty="0" smtClean="0"/>
                  <a:t> ?</a:t>
                </a:r>
                <a:endParaRPr lang="en-US" sz="3200" dirty="0"/>
              </a:p>
            </p:txBody>
          </p:sp>
        </mc:Choice>
        <mc:Fallback>
          <p:sp>
            <p:nvSpPr>
              <p:cNvPr id="3" name="Rectangle 2"/>
              <p:cNvSpPr>
                <a:spLocks noRot="1" noChangeAspect="1" noMove="1" noResize="1" noEditPoints="1" noAdjustHandles="1" noChangeArrowheads="1" noChangeShapeType="1" noTextEdit="1"/>
              </p:cNvSpPr>
              <p:nvPr/>
            </p:nvSpPr>
            <p:spPr>
              <a:xfrm>
                <a:off x="457200" y="457200"/>
                <a:ext cx="8153400" cy="1077218"/>
              </a:xfrm>
              <a:prstGeom prst="rect">
                <a:avLst/>
              </a:prstGeom>
              <a:blipFill>
                <a:blip r:embed="rId4"/>
                <a:stretch>
                  <a:fillRect t="-7345" b="-18079"/>
                </a:stretch>
              </a:blipFill>
            </p:spPr>
            <p:txBody>
              <a:bodyPr/>
              <a:lstStyle/>
              <a:p>
                <a:r>
                  <a:rPr lang="en-US">
                    <a:noFill/>
                  </a:rPr>
                  <a:t> </a:t>
                </a:r>
              </a:p>
            </p:txBody>
          </p:sp>
        </mc:Fallback>
      </mc:AlternateContent>
    </p:spTree>
    <p:extLst>
      <p:ext uri="{BB962C8B-B14F-4D97-AF65-F5344CB8AC3E}">
        <p14:creationId xmlns:p14="http://schemas.microsoft.com/office/powerpoint/2010/main" val="12166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116759"/>
            <a:ext cx="8153400" cy="769441"/>
          </a:xfrm>
          <a:prstGeom prst="rect">
            <a:avLst/>
          </a:prstGeom>
        </p:spPr>
        <p:txBody>
          <a:bodyPr wrap="square">
            <a:spAutoFit/>
          </a:bodyPr>
          <a:lstStyle/>
          <a:p>
            <a:pPr algn="ctr"/>
            <a:r>
              <a:rPr lang="en-US" sz="4400" dirty="0" smtClean="0"/>
              <a:t>63%</a:t>
            </a:r>
            <a:endParaRPr lang="en-US" sz="4400" dirty="0"/>
          </a:p>
        </p:txBody>
      </p:sp>
      <mc:AlternateContent xmlns:mc="http://schemas.openxmlformats.org/markup-compatibility/2006">
        <mc:Choice xmlns:a14="http://schemas.microsoft.com/office/drawing/2010/main" Requires="a14">
          <p:sp>
            <p:nvSpPr>
              <p:cNvPr id="4" name="Rectangle 3"/>
              <p:cNvSpPr/>
              <p:nvPr/>
            </p:nvSpPr>
            <p:spPr>
              <a:xfrm>
                <a:off x="457200" y="457200"/>
                <a:ext cx="8153400" cy="1077218"/>
              </a:xfrm>
              <a:prstGeom prst="rect">
                <a:avLst/>
              </a:prstGeom>
            </p:spPr>
            <p:txBody>
              <a:bodyPr wrap="square">
                <a:spAutoFit/>
              </a:bodyPr>
              <a:lstStyle/>
              <a:p>
                <a:pPr algn="ctr"/>
                <a:r>
                  <a:rPr lang="en-US" sz="3200" dirty="0" smtClean="0"/>
                  <a:t>In what percentage of the ensemble is</a:t>
                </a:r>
                <a:endParaRPr lang="en-US" sz="3200" dirty="0"/>
              </a:p>
              <a:p>
                <a:pPr algn="ctr"/>
                <a:r>
                  <a:rPr lang="en-US" sz="3200" dirty="0" smtClean="0"/>
                  <a:t>have a peak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3</m:t>
                        </m:r>
                      </m:sub>
                    </m:sSub>
                  </m:oMath>
                </a14:m>
                <a:r>
                  <a:rPr lang="en-US" sz="3200" dirty="0" smtClean="0"/>
                  <a:t> ?</a:t>
                </a:r>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457200" y="457200"/>
                <a:ext cx="8153400" cy="1077218"/>
              </a:xfrm>
              <a:prstGeom prst="rect">
                <a:avLst/>
              </a:prstGeom>
              <a:blipFill>
                <a:blip r:embed="rId3"/>
                <a:stretch>
                  <a:fillRect t="-7345" b="-18079"/>
                </a:stretch>
              </a:blipFill>
            </p:spPr>
            <p:txBody>
              <a:bodyPr/>
              <a:lstStyle/>
              <a:p>
                <a:r>
                  <a:rPr lang="en-US">
                    <a:noFill/>
                  </a:rPr>
                  <a:t> </a:t>
                </a:r>
              </a:p>
            </p:txBody>
          </p:sp>
        </mc:Fallback>
      </mc:AlternateContent>
    </p:spTree>
    <p:extLst>
      <p:ext uri="{BB962C8B-B14F-4D97-AF65-F5344CB8AC3E}">
        <p14:creationId xmlns:p14="http://schemas.microsoft.com/office/powerpoint/2010/main" val="325784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62600"/>
          </a:xfrm>
        </p:spPr>
        <p:txBody>
          <a:bodyPr>
            <a:normAutofit/>
          </a:bodyPr>
          <a:lstStyle/>
          <a:p>
            <a:pPr lvl="0">
              <a:defRPr/>
            </a:pPr>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Bootstrap Method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Math" pitchFamily="18" charset="0"/>
                <a:ea typeface="Cambria Math" pitchFamily="18" charset="0"/>
              </a:rPr>
              <a:t>theory of confidence intervals</a:t>
            </a:r>
            <a:endParaRPr lang="en-US" dirty="0">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1828800"/>
          </a:xfrm>
        </p:spPr>
        <p:txBody>
          <a:bodyPr/>
          <a:lstStyle/>
          <a:p>
            <a:pPr algn="ctr">
              <a:buNone/>
            </a:pPr>
            <a:r>
              <a:rPr lang="en-US" dirty="0" smtClean="0">
                <a:latin typeface="Times New Roman" pitchFamily="18" charset="0"/>
                <a:ea typeface="Cambria Math" pitchFamily="18" charset="0"/>
                <a:cs typeface="Times New Roman" pitchFamily="18" charset="0"/>
              </a:rPr>
              <a:t>error is the data</a:t>
            </a:r>
          </a:p>
          <a:p>
            <a:pPr algn="ctr">
              <a:buNone/>
            </a:pPr>
            <a:r>
              <a:rPr lang="en-US" dirty="0" smtClean="0">
                <a:latin typeface="Times New Roman" pitchFamily="18" charset="0"/>
                <a:ea typeface="Cambria Math" pitchFamily="18" charset="0"/>
                <a:cs typeface="Times New Roman" pitchFamily="18" charset="0"/>
              </a:rPr>
              <a:t>result in</a:t>
            </a:r>
          </a:p>
          <a:p>
            <a:pPr algn="ctr">
              <a:buNone/>
            </a:pPr>
            <a:r>
              <a:rPr lang="en-US" dirty="0" smtClean="0">
                <a:latin typeface="Times New Roman" pitchFamily="18" charset="0"/>
                <a:ea typeface="Cambria Math" pitchFamily="18" charset="0"/>
                <a:cs typeface="Times New Roman" pitchFamily="18" charset="0"/>
              </a:rPr>
              <a:t>errors in the estimated model parameters</a:t>
            </a:r>
            <a:endParaRPr lang="en-US" dirty="0">
              <a:latin typeface="Times New Roman" pitchFamily="18" charset="0"/>
              <a:ea typeface="Cambria Math" pitchFamily="18" charset="0"/>
              <a:cs typeface="Times New Roman" pitchFamily="18" charset="0"/>
            </a:endParaRPr>
          </a:p>
        </p:txBody>
      </p:sp>
      <p:grpSp>
        <p:nvGrpSpPr>
          <p:cNvPr id="13" name="Group 12"/>
          <p:cNvGrpSpPr/>
          <p:nvPr/>
        </p:nvGrpSpPr>
        <p:grpSpPr>
          <a:xfrm>
            <a:off x="228600" y="4343400"/>
            <a:ext cx="3733800" cy="2209800"/>
            <a:chOff x="0" y="4343400"/>
            <a:chExt cx="3733800" cy="2209800"/>
          </a:xfrm>
        </p:grpSpPr>
        <p:sp>
          <p:nvSpPr>
            <p:cNvPr id="5" name="Freeform 4"/>
            <p:cNvSpPr/>
            <p:nvPr/>
          </p:nvSpPr>
          <p:spPr>
            <a:xfrm>
              <a:off x="1066800" y="4343400"/>
              <a:ext cx="2194560" cy="1271452"/>
            </a:xfrm>
            <a:custGeom>
              <a:avLst/>
              <a:gdLst>
                <a:gd name="connsiteX0" fmla="*/ 0 w 2194560"/>
                <a:gd name="connsiteY0" fmla="*/ 0 h 1881052"/>
                <a:gd name="connsiteX1" fmla="*/ 26125 w 2194560"/>
                <a:gd name="connsiteY1" fmla="*/ 1881052 h 1881052"/>
                <a:gd name="connsiteX2" fmla="*/ 2194560 w 2194560"/>
                <a:gd name="connsiteY2" fmla="*/ 1881052 h 1881052"/>
                <a:gd name="connsiteX3" fmla="*/ 2194560 w 2194560"/>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94560" h="1881052">
                  <a:moveTo>
                    <a:pt x="0" y="0"/>
                  </a:moveTo>
                  <a:lnTo>
                    <a:pt x="26125" y="1881052"/>
                  </a:lnTo>
                  <a:lnTo>
                    <a:pt x="2194560" y="1881052"/>
                  </a:lnTo>
                  <a:lnTo>
                    <a:pt x="2194560" y="1881052"/>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23406" y="4669971"/>
              <a:ext cx="1985554" cy="933995"/>
            </a:xfrm>
            <a:custGeom>
              <a:avLst/>
              <a:gdLst>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319348 w 1985554"/>
                <a:gd name="connsiteY5" fmla="*/ 738052 h 933995"/>
                <a:gd name="connsiteX6" fmla="*/ 1985554 w 1985554"/>
                <a:gd name="connsiteY6" fmla="*/ 920932 h 9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554" h="933995">
                  <a:moveTo>
                    <a:pt x="0" y="933995"/>
                  </a:moveTo>
                  <a:cubicBezTo>
                    <a:pt x="72934" y="928552"/>
                    <a:pt x="145868" y="923109"/>
                    <a:pt x="248194" y="842555"/>
                  </a:cubicBezTo>
                  <a:cubicBezTo>
                    <a:pt x="350520" y="762001"/>
                    <a:pt x="518160" y="583475"/>
                    <a:pt x="613954" y="450669"/>
                  </a:cubicBezTo>
                  <a:cubicBezTo>
                    <a:pt x="709748" y="317863"/>
                    <a:pt x="748937" y="91440"/>
                    <a:pt x="822960" y="45720"/>
                  </a:cubicBezTo>
                  <a:cubicBezTo>
                    <a:pt x="896983" y="0"/>
                    <a:pt x="975360" y="60960"/>
                    <a:pt x="1058091" y="176349"/>
                  </a:cubicBezTo>
                  <a:cubicBezTo>
                    <a:pt x="1140822" y="291738"/>
                    <a:pt x="1164771" y="613955"/>
                    <a:pt x="1319348" y="738052"/>
                  </a:cubicBezTo>
                  <a:cubicBezTo>
                    <a:pt x="1473925" y="862149"/>
                    <a:pt x="1729739" y="891540"/>
                    <a:pt x="1985554" y="92093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0" y="4800600"/>
              <a:ext cx="11430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8" name="Content Placeholder 2"/>
            <p:cNvSpPr txBox="1">
              <a:spLocks/>
            </p:cNvSpPr>
            <p:nvPr/>
          </p:nvSpPr>
          <p:spPr>
            <a:xfrm>
              <a:off x="2819400" y="5486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a:off x="2020389" y="5638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600200" y="5867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obs</a:t>
              </a:r>
              <a:endParaRPr kumimoji="0" lang="en-US" sz="32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grpSp>
      <p:grpSp>
        <p:nvGrpSpPr>
          <p:cNvPr id="14" name="Group 13"/>
          <p:cNvGrpSpPr/>
          <p:nvPr/>
        </p:nvGrpSpPr>
        <p:grpSpPr>
          <a:xfrm>
            <a:off x="4495800" y="4419600"/>
            <a:ext cx="3962400" cy="2209800"/>
            <a:chOff x="-228600" y="4343400"/>
            <a:chExt cx="3962400" cy="2209800"/>
          </a:xfrm>
        </p:grpSpPr>
        <p:sp>
          <p:nvSpPr>
            <p:cNvPr id="15" name="Freeform 14"/>
            <p:cNvSpPr/>
            <p:nvPr/>
          </p:nvSpPr>
          <p:spPr>
            <a:xfrm>
              <a:off x="1066800" y="4343400"/>
              <a:ext cx="2194560" cy="1271452"/>
            </a:xfrm>
            <a:custGeom>
              <a:avLst/>
              <a:gdLst>
                <a:gd name="connsiteX0" fmla="*/ 0 w 2194560"/>
                <a:gd name="connsiteY0" fmla="*/ 0 h 1881052"/>
                <a:gd name="connsiteX1" fmla="*/ 26125 w 2194560"/>
                <a:gd name="connsiteY1" fmla="*/ 1881052 h 1881052"/>
                <a:gd name="connsiteX2" fmla="*/ 2194560 w 2194560"/>
                <a:gd name="connsiteY2" fmla="*/ 1881052 h 1881052"/>
                <a:gd name="connsiteX3" fmla="*/ 2194560 w 2194560"/>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94560" h="1881052">
                  <a:moveTo>
                    <a:pt x="0" y="0"/>
                  </a:moveTo>
                  <a:lnTo>
                    <a:pt x="26125" y="1881052"/>
                  </a:lnTo>
                  <a:lnTo>
                    <a:pt x="2194560" y="1881052"/>
                  </a:lnTo>
                  <a:lnTo>
                    <a:pt x="2194560" y="1881052"/>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123406" y="4621711"/>
              <a:ext cx="1985554" cy="982255"/>
            </a:xfrm>
            <a:custGeom>
              <a:avLst/>
              <a:gdLst>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319348 w 1985554"/>
                <a:gd name="connsiteY5" fmla="*/ 738052 h 933995"/>
                <a:gd name="connsiteX6" fmla="*/ 1985554 w 1985554"/>
                <a:gd name="connsiteY6" fmla="*/ 920932 h 933995"/>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619794 w 1985554"/>
                <a:gd name="connsiteY5" fmla="*/ 587829 h 933995"/>
                <a:gd name="connsiteX6" fmla="*/ 1985554 w 1985554"/>
                <a:gd name="connsiteY6" fmla="*/ 920932 h 933995"/>
                <a:gd name="connsiteX0" fmla="*/ 0 w 1985554"/>
                <a:gd name="connsiteY0" fmla="*/ 982255 h 982255"/>
                <a:gd name="connsiteX1" fmla="*/ 248194 w 1985554"/>
                <a:gd name="connsiteY1" fmla="*/ 890815 h 982255"/>
                <a:gd name="connsiteX2" fmla="*/ 629194 w 1985554"/>
                <a:gd name="connsiteY2" fmla="*/ 788489 h 982255"/>
                <a:gd name="connsiteX3" fmla="*/ 822960 w 1985554"/>
                <a:gd name="connsiteY3" fmla="*/ 93980 h 982255"/>
                <a:gd name="connsiteX4" fmla="*/ 1058091 w 1985554"/>
                <a:gd name="connsiteY4" fmla="*/ 224609 h 982255"/>
                <a:gd name="connsiteX5" fmla="*/ 1619794 w 1985554"/>
                <a:gd name="connsiteY5" fmla="*/ 636089 h 982255"/>
                <a:gd name="connsiteX6" fmla="*/ 1985554 w 1985554"/>
                <a:gd name="connsiteY6" fmla="*/ 969192 h 98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554" h="982255">
                  <a:moveTo>
                    <a:pt x="0" y="982255"/>
                  </a:moveTo>
                  <a:cubicBezTo>
                    <a:pt x="72934" y="976812"/>
                    <a:pt x="143328" y="923109"/>
                    <a:pt x="248194" y="890815"/>
                  </a:cubicBezTo>
                  <a:cubicBezTo>
                    <a:pt x="353060" y="858521"/>
                    <a:pt x="533400" y="921295"/>
                    <a:pt x="629194" y="788489"/>
                  </a:cubicBezTo>
                  <a:cubicBezTo>
                    <a:pt x="724988" y="655683"/>
                    <a:pt x="751477" y="187960"/>
                    <a:pt x="822960" y="93980"/>
                  </a:cubicBezTo>
                  <a:cubicBezTo>
                    <a:pt x="894443" y="0"/>
                    <a:pt x="925285" y="134258"/>
                    <a:pt x="1058091" y="224609"/>
                  </a:cubicBezTo>
                  <a:cubicBezTo>
                    <a:pt x="1190897" y="314961"/>
                    <a:pt x="1465217" y="511992"/>
                    <a:pt x="1619794" y="636089"/>
                  </a:cubicBezTo>
                  <a:cubicBezTo>
                    <a:pt x="1774371" y="760186"/>
                    <a:pt x="1729739" y="939800"/>
                    <a:pt x="1985554" y="96919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p:cNvSpPr txBox="1">
              <a:spLocks/>
            </p:cNvSpPr>
            <p:nvPr/>
          </p:nvSpPr>
          <p:spPr>
            <a:xfrm>
              <a:off x="-228600" y="4800600"/>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8" name="Content Placeholder 2"/>
            <p:cNvSpPr txBox="1">
              <a:spLocks/>
            </p:cNvSpPr>
            <p:nvPr/>
          </p:nvSpPr>
          <p:spPr>
            <a:xfrm>
              <a:off x="2819400" y="5486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0" name="Content Placeholder 2"/>
            <p:cNvSpPr txBox="1">
              <a:spLocks/>
            </p:cNvSpPr>
            <p:nvPr/>
          </p:nvSpPr>
          <p:spPr>
            <a:xfrm>
              <a:off x="1600200" y="5867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1" u="none" strike="noStrike" kern="120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est</a:t>
              </a:r>
              <a:endParaRPr kumimoji="0" lang="en-US" sz="32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3" name="Straight Connector 22"/>
            <p:cNvCxnSpPr/>
            <p:nvPr/>
          </p:nvCxnSpPr>
          <p:spPr>
            <a:xfrm>
              <a:off x="2057400" y="5638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3505200" y="4495800"/>
            <a:ext cx="1066800" cy="4572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505200" y="4191000"/>
            <a:ext cx="914400" cy="381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7639050" y="5591175"/>
            <a:ext cx="176213" cy="95250"/>
          </a:xfrm>
          <a:custGeom>
            <a:avLst/>
            <a:gdLst>
              <a:gd name="connsiteX0" fmla="*/ 0 w 176213"/>
              <a:gd name="connsiteY0" fmla="*/ 0 h 95250"/>
              <a:gd name="connsiteX1" fmla="*/ 0 w 176213"/>
              <a:gd name="connsiteY1" fmla="*/ 95250 h 95250"/>
              <a:gd name="connsiteX2" fmla="*/ 176213 w 176213"/>
              <a:gd name="connsiteY2" fmla="*/ 90488 h 95250"/>
              <a:gd name="connsiteX3" fmla="*/ 0 w 176213"/>
              <a:gd name="connsiteY3" fmla="*/ 0 h 95250"/>
            </a:gdLst>
            <a:ahLst/>
            <a:cxnLst>
              <a:cxn ang="0">
                <a:pos x="connsiteX0" y="connsiteY0"/>
              </a:cxn>
              <a:cxn ang="0">
                <a:pos x="connsiteX1" y="connsiteY1"/>
              </a:cxn>
              <a:cxn ang="0">
                <a:pos x="connsiteX2" y="connsiteY2"/>
              </a:cxn>
              <a:cxn ang="0">
                <a:pos x="connsiteX3" y="connsiteY3"/>
              </a:cxn>
            </a:cxnLst>
            <a:rect l="l" t="t" r="r" b="b"/>
            <a:pathLst>
              <a:path w="176213" h="95250">
                <a:moveTo>
                  <a:pt x="0" y="0"/>
                </a:moveTo>
                <a:lnTo>
                  <a:pt x="0" y="95250"/>
                </a:lnTo>
                <a:lnTo>
                  <a:pt x="176213" y="90488"/>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895975" y="5600700"/>
            <a:ext cx="180975" cy="95250"/>
          </a:xfrm>
          <a:custGeom>
            <a:avLst/>
            <a:gdLst>
              <a:gd name="connsiteX0" fmla="*/ 0 w 180975"/>
              <a:gd name="connsiteY0" fmla="*/ 95250 h 95250"/>
              <a:gd name="connsiteX1" fmla="*/ 180975 w 180975"/>
              <a:gd name="connsiteY1" fmla="*/ 80963 h 95250"/>
              <a:gd name="connsiteX2" fmla="*/ 176213 w 180975"/>
              <a:gd name="connsiteY2" fmla="*/ 0 h 95250"/>
              <a:gd name="connsiteX3" fmla="*/ 0 w 180975"/>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80975" h="95250">
                <a:moveTo>
                  <a:pt x="0" y="95250"/>
                </a:moveTo>
                <a:lnTo>
                  <a:pt x="180975" y="80963"/>
                </a:lnTo>
                <a:lnTo>
                  <a:pt x="176213" y="0"/>
                </a:lnTo>
                <a:lnTo>
                  <a:pt x="0" y="952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433513" y="5472113"/>
            <a:ext cx="219075" cy="147637"/>
          </a:xfrm>
          <a:custGeom>
            <a:avLst/>
            <a:gdLst>
              <a:gd name="connsiteX0" fmla="*/ 0 w 219075"/>
              <a:gd name="connsiteY0" fmla="*/ 147637 h 147637"/>
              <a:gd name="connsiteX1" fmla="*/ 219075 w 219075"/>
              <a:gd name="connsiteY1" fmla="*/ 142875 h 147637"/>
              <a:gd name="connsiteX2" fmla="*/ 214312 w 219075"/>
              <a:gd name="connsiteY2" fmla="*/ 0 h 147637"/>
              <a:gd name="connsiteX3" fmla="*/ 47625 w 219075"/>
              <a:gd name="connsiteY3" fmla="*/ 123825 h 147637"/>
            </a:gdLst>
            <a:ahLst/>
            <a:cxnLst>
              <a:cxn ang="0">
                <a:pos x="connsiteX0" y="connsiteY0"/>
              </a:cxn>
              <a:cxn ang="0">
                <a:pos x="connsiteX1" y="connsiteY1"/>
              </a:cxn>
              <a:cxn ang="0">
                <a:pos x="connsiteX2" y="connsiteY2"/>
              </a:cxn>
              <a:cxn ang="0">
                <a:pos x="connsiteX3" y="connsiteY3"/>
              </a:cxn>
            </a:cxnLst>
            <a:rect l="l" t="t" r="r" b="b"/>
            <a:pathLst>
              <a:path w="219075" h="147637">
                <a:moveTo>
                  <a:pt x="0" y="147637"/>
                </a:moveTo>
                <a:lnTo>
                  <a:pt x="219075" y="142875"/>
                </a:lnTo>
                <a:lnTo>
                  <a:pt x="214312" y="0"/>
                </a:lnTo>
                <a:lnTo>
                  <a:pt x="47625" y="123825"/>
                </a:lnTo>
              </a:path>
            </a:pathLst>
          </a:cu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905125" y="5519738"/>
            <a:ext cx="333375" cy="95250"/>
          </a:xfrm>
          <a:custGeom>
            <a:avLst/>
            <a:gdLst>
              <a:gd name="connsiteX0" fmla="*/ 333375 w 333375"/>
              <a:gd name="connsiteY0" fmla="*/ 95250 h 95250"/>
              <a:gd name="connsiteX1" fmla="*/ 4763 w 333375"/>
              <a:gd name="connsiteY1" fmla="*/ 90487 h 95250"/>
              <a:gd name="connsiteX2" fmla="*/ 0 w 333375"/>
              <a:gd name="connsiteY2" fmla="*/ 0 h 95250"/>
              <a:gd name="connsiteX3" fmla="*/ 333375 w 333375"/>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33375" h="95250">
                <a:moveTo>
                  <a:pt x="333375" y="95250"/>
                </a:moveTo>
                <a:lnTo>
                  <a:pt x="4763" y="90487"/>
                </a:lnTo>
                <a:lnTo>
                  <a:pt x="0" y="0"/>
                </a:lnTo>
                <a:lnTo>
                  <a:pt x="333375" y="952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Cambria Math" pitchFamily="18" charset="0"/>
                <a:ea typeface="Cambria Math" pitchFamily="18" charset="0"/>
              </a:rPr>
              <a:t>theory of confidence intervals</a:t>
            </a:r>
            <a:endParaRPr lang="en-US" dirty="0">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1828800"/>
          </a:xfrm>
        </p:spPr>
        <p:txBody>
          <a:bodyPr/>
          <a:lstStyle/>
          <a:p>
            <a:pPr algn="ctr">
              <a:buNone/>
            </a:pPr>
            <a:r>
              <a:rPr lang="en-US" dirty="0" smtClean="0">
                <a:latin typeface="Times New Roman" pitchFamily="18" charset="0"/>
                <a:ea typeface="Cambria Math" pitchFamily="18" charset="0"/>
                <a:cs typeface="Times New Roman" pitchFamily="18" charset="0"/>
              </a:rPr>
              <a:t>error is the data</a:t>
            </a:r>
          </a:p>
          <a:p>
            <a:pPr algn="ctr">
              <a:buNone/>
            </a:pPr>
            <a:r>
              <a:rPr lang="en-US" dirty="0" smtClean="0">
                <a:latin typeface="Times New Roman" pitchFamily="18" charset="0"/>
                <a:ea typeface="Cambria Math" pitchFamily="18" charset="0"/>
                <a:cs typeface="Times New Roman" pitchFamily="18" charset="0"/>
              </a:rPr>
              <a:t>result in</a:t>
            </a:r>
          </a:p>
          <a:p>
            <a:pPr algn="ctr">
              <a:buNone/>
            </a:pPr>
            <a:r>
              <a:rPr lang="en-US" dirty="0" smtClean="0">
                <a:latin typeface="Times New Roman" pitchFamily="18" charset="0"/>
                <a:ea typeface="Cambria Math" pitchFamily="18" charset="0"/>
                <a:cs typeface="Times New Roman" pitchFamily="18" charset="0"/>
              </a:rPr>
              <a:t>errors in the estimated model parameters</a:t>
            </a:r>
            <a:endParaRPr lang="en-US" dirty="0">
              <a:latin typeface="Times New Roman" pitchFamily="18" charset="0"/>
              <a:ea typeface="Cambria Math" pitchFamily="18" charset="0"/>
              <a:cs typeface="Times New Roman" pitchFamily="18" charset="0"/>
            </a:endParaRPr>
          </a:p>
        </p:txBody>
      </p:sp>
      <p:grpSp>
        <p:nvGrpSpPr>
          <p:cNvPr id="4" name="Group 12"/>
          <p:cNvGrpSpPr/>
          <p:nvPr/>
        </p:nvGrpSpPr>
        <p:grpSpPr>
          <a:xfrm>
            <a:off x="228600" y="4343400"/>
            <a:ext cx="3733800" cy="1828800"/>
            <a:chOff x="0" y="4343400"/>
            <a:chExt cx="3733800" cy="1828800"/>
          </a:xfrm>
        </p:grpSpPr>
        <p:sp>
          <p:nvSpPr>
            <p:cNvPr id="5" name="Freeform 4"/>
            <p:cNvSpPr/>
            <p:nvPr/>
          </p:nvSpPr>
          <p:spPr>
            <a:xfrm>
              <a:off x="1066800" y="4343400"/>
              <a:ext cx="2194560" cy="1271452"/>
            </a:xfrm>
            <a:custGeom>
              <a:avLst/>
              <a:gdLst>
                <a:gd name="connsiteX0" fmla="*/ 0 w 2194560"/>
                <a:gd name="connsiteY0" fmla="*/ 0 h 1881052"/>
                <a:gd name="connsiteX1" fmla="*/ 26125 w 2194560"/>
                <a:gd name="connsiteY1" fmla="*/ 1881052 h 1881052"/>
                <a:gd name="connsiteX2" fmla="*/ 2194560 w 2194560"/>
                <a:gd name="connsiteY2" fmla="*/ 1881052 h 1881052"/>
                <a:gd name="connsiteX3" fmla="*/ 2194560 w 2194560"/>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94560" h="1881052">
                  <a:moveTo>
                    <a:pt x="0" y="0"/>
                  </a:moveTo>
                  <a:lnTo>
                    <a:pt x="26125" y="1881052"/>
                  </a:lnTo>
                  <a:lnTo>
                    <a:pt x="2194560" y="1881052"/>
                  </a:lnTo>
                  <a:lnTo>
                    <a:pt x="2194560" y="1881052"/>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23406" y="4669971"/>
              <a:ext cx="1985554" cy="933995"/>
            </a:xfrm>
            <a:custGeom>
              <a:avLst/>
              <a:gdLst>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319348 w 1985554"/>
                <a:gd name="connsiteY5" fmla="*/ 738052 h 933995"/>
                <a:gd name="connsiteX6" fmla="*/ 1985554 w 1985554"/>
                <a:gd name="connsiteY6" fmla="*/ 920932 h 93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554" h="933995">
                  <a:moveTo>
                    <a:pt x="0" y="933995"/>
                  </a:moveTo>
                  <a:cubicBezTo>
                    <a:pt x="72934" y="928552"/>
                    <a:pt x="145868" y="923109"/>
                    <a:pt x="248194" y="842555"/>
                  </a:cubicBezTo>
                  <a:cubicBezTo>
                    <a:pt x="350520" y="762001"/>
                    <a:pt x="518160" y="583475"/>
                    <a:pt x="613954" y="450669"/>
                  </a:cubicBezTo>
                  <a:cubicBezTo>
                    <a:pt x="709748" y="317863"/>
                    <a:pt x="748937" y="91440"/>
                    <a:pt x="822960" y="45720"/>
                  </a:cubicBezTo>
                  <a:cubicBezTo>
                    <a:pt x="896983" y="0"/>
                    <a:pt x="975360" y="60960"/>
                    <a:pt x="1058091" y="176349"/>
                  </a:cubicBezTo>
                  <a:cubicBezTo>
                    <a:pt x="1140822" y="291738"/>
                    <a:pt x="1164771" y="613955"/>
                    <a:pt x="1319348" y="738052"/>
                  </a:cubicBezTo>
                  <a:cubicBezTo>
                    <a:pt x="1473925" y="862149"/>
                    <a:pt x="1729739" y="891540"/>
                    <a:pt x="1985554" y="92093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p:cNvSpPr txBox="1">
              <a:spLocks/>
            </p:cNvSpPr>
            <p:nvPr/>
          </p:nvSpPr>
          <p:spPr>
            <a:xfrm>
              <a:off x="0" y="4800600"/>
              <a:ext cx="11430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8" name="Content Placeholder 2"/>
            <p:cNvSpPr txBox="1">
              <a:spLocks/>
            </p:cNvSpPr>
            <p:nvPr/>
          </p:nvSpPr>
          <p:spPr>
            <a:xfrm>
              <a:off x="2819400" y="5486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grpSp>
      <p:grpSp>
        <p:nvGrpSpPr>
          <p:cNvPr id="9" name="Group 13"/>
          <p:cNvGrpSpPr/>
          <p:nvPr/>
        </p:nvGrpSpPr>
        <p:grpSpPr>
          <a:xfrm>
            <a:off x="4495800" y="4419600"/>
            <a:ext cx="3962400" cy="2209800"/>
            <a:chOff x="-228600" y="4343400"/>
            <a:chExt cx="3962400" cy="2209800"/>
          </a:xfrm>
        </p:grpSpPr>
        <p:sp>
          <p:nvSpPr>
            <p:cNvPr id="15" name="Freeform 14"/>
            <p:cNvSpPr/>
            <p:nvPr/>
          </p:nvSpPr>
          <p:spPr>
            <a:xfrm>
              <a:off x="1066800" y="4343400"/>
              <a:ext cx="2194560" cy="1271452"/>
            </a:xfrm>
            <a:custGeom>
              <a:avLst/>
              <a:gdLst>
                <a:gd name="connsiteX0" fmla="*/ 0 w 2194560"/>
                <a:gd name="connsiteY0" fmla="*/ 0 h 1881052"/>
                <a:gd name="connsiteX1" fmla="*/ 26125 w 2194560"/>
                <a:gd name="connsiteY1" fmla="*/ 1881052 h 1881052"/>
                <a:gd name="connsiteX2" fmla="*/ 2194560 w 2194560"/>
                <a:gd name="connsiteY2" fmla="*/ 1881052 h 1881052"/>
                <a:gd name="connsiteX3" fmla="*/ 2194560 w 2194560"/>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94560" h="1881052">
                  <a:moveTo>
                    <a:pt x="0" y="0"/>
                  </a:moveTo>
                  <a:lnTo>
                    <a:pt x="26125" y="1881052"/>
                  </a:lnTo>
                  <a:lnTo>
                    <a:pt x="2194560" y="1881052"/>
                  </a:lnTo>
                  <a:lnTo>
                    <a:pt x="2194560" y="1881052"/>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123406" y="4621711"/>
              <a:ext cx="1985554" cy="982255"/>
            </a:xfrm>
            <a:custGeom>
              <a:avLst/>
              <a:gdLst>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319348 w 1985554"/>
                <a:gd name="connsiteY5" fmla="*/ 738052 h 933995"/>
                <a:gd name="connsiteX6" fmla="*/ 1985554 w 1985554"/>
                <a:gd name="connsiteY6" fmla="*/ 920932 h 933995"/>
                <a:gd name="connsiteX0" fmla="*/ 0 w 1985554"/>
                <a:gd name="connsiteY0" fmla="*/ 933995 h 933995"/>
                <a:gd name="connsiteX1" fmla="*/ 248194 w 1985554"/>
                <a:gd name="connsiteY1" fmla="*/ 842555 h 933995"/>
                <a:gd name="connsiteX2" fmla="*/ 613954 w 1985554"/>
                <a:gd name="connsiteY2" fmla="*/ 450669 h 933995"/>
                <a:gd name="connsiteX3" fmla="*/ 822960 w 1985554"/>
                <a:gd name="connsiteY3" fmla="*/ 45720 h 933995"/>
                <a:gd name="connsiteX4" fmla="*/ 1058091 w 1985554"/>
                <a:gd name="connsiteY4" fmla="*/ 176349 h 933995"/>
                <a:gd name="connsiteX5" fmla="*/ 1619794 w 1985554"/>
                <a:gd name="connsiteY5" fmla="*/ 587829 h 933995"/>
                <a:gd name="connsiteX6" fmla="*/ 1985554 w 1985554"/>
                <a:gd name="connsiteY6" fmla="*/ 920932 h 933995"/>
                <a:gd name="connsiteX0" fmla="*/ 0 w 1985554"/>
                <a:gd name="connsiteY0" fmla="*/ 982255 h 982255"/>
                <a:gd name="connsiteX1" fmla="*/ 248194 w 1985554"/>
                <a:gd name="connsiteY1" fmla="*/ 890815 h 982255"/>
                <a:gd name="connsiteX2" fmla="*/ 629194 w 1985554"/>
                <a:gd name="connsiteY2" fmla="*/ 788489 h 982255"/>
                <a:gd name="connsiteX3" fmla="*/ 822960 w 1985554"/>
                <a:gd name="connsiteY3" fmla="*/ 93980 h 982255"/>
                <a:gd name="connsiteX4" fmla="*/ 1058091 w 1985554"/>
                <a:gd name="connsiteY4" fmla="*/ 224609 h 982255"/>
                <a:gd name="connsiteX5" fmla="*/ 1619794 w 1985554"/>
                <a:gd name="connsiteY5" fmla="*/ 636089 h 982255"/>
                <a:gd name="connsiteX6" fmla="*/ 1985554 w 1985554"/>
                <a:gd name="connsiteY6" fmla="*/ 969192 h 98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554" h="982255">
                  <a:moveTo>
                    <a:pt x="0" y="982255"/>
                  </a:moveTo>
                  <a:cubicBezTo>
                    <a:pt x="72934" y="976812"/>
                    <a:pt x="143328" y="923109"/>
                    <a:pt x="248194" y="890815"/>
                  </a:cubicBezTo>
                  <a:cubicBezTo>
                    <a:pt x="353060" y="858521"/>
                    <a:pt x="533400" y="921295"/>
                    <a:pt x="629194" y="788489"/>
                  </a:cubicBezTo>
                  <a:cubicBezTo>
                    <a:pt x="724988" y="655683"/>
                    <a:pt x="751477" y="187960"/>
                    <a:pt x="822960" y="93980"/>
                  </a:cubicBezTo>
                  <a:cubicBezTo>
                    <a:pt x="894443" y="0"/>
                    <a:pt x="925285" y="134258"/>
                    <a:pt x="1058091" y="224609"/>
                  </a:cubicBezTo>
                  <a:cubicBezTo>
                    <a:pt x="1190897" y="314961"/>
                    <a:pt x="1465217" y="511992"/>
                    <a:pt x="1619794" y="636089"/>
                  </a:cubicBezTo>
                  <a:cubicBezTo>
                    <a:pt x="1774371" y="760186"/>
                    <a:pt x="1729739" y="939800"/>
                    <a:pt x="1985554" y="96919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p:cNvSpPr txBox="1">
              <a:spLocks/>
            </p:cNvSpPr>
            <p:nvPr/>
          </p:nvSpPr>
          <p:spPr>
            <a:xfrm>
              <a:off x="-228600" y="4800600"/>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8" name="Content Placeholder 2"/>
            <p:cNvSpPr txBox="1">
              <a:spLocks/>
            </p:cNvSpPr>
            <p:nvPr/>
          </p:nvSpPr>
          <p:spPr>
            <a:xfrm>
              <a:off x="2819400" y="5486400"/>
              <a:ext cx="9144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0" name="Content Placeholder 2"/>
            <p:cNvSpPr txBox="1">
              <a:spLocks/>
            </p:cNvSpPr>
            <p:nvPr/>
          </p:nvSpPr>
          <p:spPr>
            <a:xfrm>
              <a:off x="990600" y="5867400"/>
              <a:ext cx="22860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95% confidence</a:t>
              </a:r>
              <a:endParaRPr kumimoji="0" lang="en-US"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grpSp>
      <p:sp>
        <p:nvSpPr>
          <p:cNvPr id="21" name="Right Arrow 20"/>
          <p:cNvSpPr/>
          <p:nvPr/>
        </p:nvSpPr>
        <p:spPr>
          <a:xfrm>
            <a:off x="3505200" y="4495800"/>
            <a:ext cx="1066800" cy="4572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124200" y="3962400"/>
            <a:ext cx="16764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2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3" name="Freeform 32"/>
          <p:cNvSpPr/>
          <p:nvPr/>
        </p:nvSpPr>
        <p:spPr>
          <a:xfrm>
            <a:off x="1507331" y="5248275"/>
            <a:ext cx="69057" cy="228600"/>
          </a:xfrm>
          <a:custGeom>
            <a:avLst/>
            <a:gdLst>
              <a:gd name="connsiteX0" fmla="*/ 7144 w 69057"/>
              <a:gd name="connsiteY0" fmla="*/ 0 h 228600"/>
              <a:gd name="connsiteX1" fmla="*/ 69057 w 69057"/>
              <a:gd name="connsiteY1" fmla="*/ 109538 h 228600"/>
              <a:gd name="connsiteX2" fmla="*/ 7144 w 69057"/>
              <a:gd name="connsiteY2" fmla="*/ 123825 h 228600"/>
              <a:gd name="connsiteX3" fmla="*/ 26194 w 69057"/>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69057" h="228600">
                <a:moveTo>
                  <a:pt x="7144" y="0"/>
                </a:moveTo>
                <a:cubicBezTo>
                  <a:pt x="38100" y="44450"/>
                  <a:pt x="69057" y="88901"/>
                  <a:pt x="69057" y="109538"/>
                </a:cubicBezTo>
                <a:cubicBezTo>
                  <a:pt x="69057" y="130175"/>
                  <a:pt x="14288" y="103981"/>
                  <a:pt x="7144" y="123825"/>
                </a:cubicBezTo>
                <a:cubicBezTo>
                  <a:pt x="0" y="143669"/>
                  <a:pt x="13097" y="186134"/>
                  <a:pt x="26194" y="22860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Content Placeholder 2"/>
          <p:cNvSpPr txBox="1">
            <a:spLocks/>
          </p:cNvSpPr>
          <p:nvPr/>
        </p:nvSpPr>
        <p:spPr>
          <a:xfrm>
            <a:off x="914400" y="4876800"/>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2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½</a:t>
            </a: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2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5" name="Freeform 34"/>
          <p:cNvSpPr/>
          <p:nvPr/>
        </p:nvSpPr>
        <p:spPr>
          <a:xfrm>
            <a:off x="3031331" y="5248275"/>
            <a:ext cx="69057" cy="228600"/>
          </a:xfrm>
          <a:custGeom>
            <a:avLst/>
            <a:gdLst>
              <a:gd name="connsiteX0" fmla="*/ 7144 w 69057"/>
              <a:gd name="connsiteY0" fmla="*/ 0 h 228600"/>
              <a:gd name="connsiteX1" fmla="*/ 69057 w 69057"/>
              <a:gd name="connsiteY1" fmla="*/ 109538 h 228600"/>
              <a:gd name="connsiteX2" fmla="*/ 7144 w 69057"/>
              <a:gd name="connsiteY2" fmla="*/ 123825 h 228600"/>
              <a:gd name="connsiteX3" fmla="*/ 26194 w 69057"/>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69057" h="228600">
                <a:moveTo>
                  <a:pt x="7144" y="0"/>
                </a:moveTo>
                <a:cubicBezTo>
                  <a:pt x="38100" y="44450"/>
                  <a:pt x="69057" y="88901"/>
                  <a:pt x="69057" y="109538"/>
                </a:cubicBezTo>
                <a:cubicBezTo>
                  <a:pt x="69057" y="130175"/>
                  <a:pt x="14288" y="103981"/>
                  <a:pt x="7144" y="123825"/>
                </a:cubicBezTo>
                <a:cubicBezTo>
                  <a:pt x="0" y="143669"/>
                  <a:pt x="13097" y="186134"/>
                  <a:pt x="26194" y="22860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Content Placeholder 2"/>
          <p:cNvSpPr txBox="1">
            <a:spLocks/>
          </p:cNvSpPr>
          <p:nvPr/>
        </p:nvSpPr>
        <p:spPr>
          <a:xfrm>
            <a:off x="2438400" y="4876800"/>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2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½</a:t>
            </a: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2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7" name="Freeform 36"/>
          <p:cNvSpPr/>
          <p:nvPr/>
        </p:nvSpPr>
        <p:spPr>
          <a:xfrm>
            <a:off x="5955509" y="5367334"/>
            <a:ext cx="69057" cy="228600"/>
          </a:xfrm>
          <a:custGeom>
            <a:avLst/>
            <a:gdLst>
              <a:gd name="connsiteX0" fmla="*/ 7144 w 69057"/>
              <a:gd name="connsiteY0" fmla="*/ 0 h 228600"/>
              <a:gd name="connsiteX1" fmla="*/ 69057 w 69057"/>
              <a:gd name="connsiteY1" fmla="*/ 109538 h 228600"/>
              <a:gd name="connsiteX2" fmla="*/ 7144 w 69057"/>
              <a:gd name="connsiteY2" fmla="*/ 123825 h 228600"/>
              <a:gd name="connsiteX3" fmla="*/ 26194 w 69057"/>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69057" h="228600">
                <a:moveTo>
                  <a:pt x="7144" y="0"/>
                </a:moveTo>
                <a:cubicBezTo>
                  <a:pt x="38100" y="44450"/>
                  <a:pt x="69057" y="88901"/>
                  <a:pt x="69057" y="109538"/>
                </a:cubicBezTo>
                <a:cubicBezTo>
                  <a:pt x="69057" y="130175"/>
                  <a:pt x="14288" y="103981"/>
                  <a:pt x="7144" y="123825"/>
                </a:cubicBezTo>
                <a:cubicBezTo>
                  <a:pt x="0" y="143669"/>
                  <a:pt x="13097" y="186134"/>
                  <a:pt x="26194" y="22860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Content Placeholder 2"/>
          <p:cNvSpPr txBox="1">
            <a:spLocks/>
          </p:cNvSpPr>
          <p:nvPr/>
        </p:nvSpPr>
        <p:spPr>
          <a:xfrm>
            <a:off x="5486400" y="5029200"/>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2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½</a:t>
            </a: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2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9" name="Freeform 38"/>
          <p:cNvSpPr/>
          <p:nvPr/>
        </p:nvSpPr>
        <p:spPr>
          <a:xfrm>
            <a:off x="7755731" y="5376860"/>
            <a:ext cx="69057" cy="228600"/>
          </a:xfrm>
          <a:custGeom>
            <a:avLst/>
            <a:gdLst>
              <a:gd name="connsiteX0" fmla="*/ 7144 w 69057"/>
              <a:gd name="connsiteY0" fmla="*/ 0 h 228600"/>
              <a:gd name="connsiteX1" fmla="*/ 69057 w 69057"/>
              <a:gd name="connsiteY1" fmla="*/ 109538 h 228600"/>
              <a:gd name="connsiteX2" fmla="*/ 7144 w 69057"/>
              <a:gd name="connsiteY2" fmla="*/ 123825 h 228600"/>
              <a:gd name="connsiteX3" fmla="*/ 26194 w 69057"/>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69057" h="228600">
                <a:moveTo>
                  <a:pt x="7144" y="0"/>
                </a:moveTo>
                <a:cubicBezTo>
                  <a:pt x="38100" y="44450"/>
                  <a:pt x="69057" y="88901"/>
                  <a:pt x="69057" y="109538"/>
                </a:cubicBezTo>
                <a:cubicBezTo>
                  <a:pt x="69057" y="130175"/>
                  <a:pt x="14288" y="103981"/>
                  <a:pt x="7144" y="123825"/>
                </a:cubicBezTo>
                <a:cubicBezTo>
                  <a:pt x="0" y="143669"/>
                  <a:pt x="13097" y="186134"/>
                  <a:pt x="26194" y="22860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Content Placeholder 2"/>
          <p:cNvSpPr txBox="1">
            <a:spLocks/>
          </p:cNvSpPr>
          <p:nvPr/>
        </p:nvSpPr>
        <p:spPr>
          <a:xfrm>
            <a:off x="7162800" y="5005385"/>
            <a:ext cx="14478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2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½</a:t>
            </a:r>
            <a:r>
              <a:rPr kumimoji="0" lang="en-US" sz="2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2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42" name="Straight Connector 41"/>
          <p:cNvCxnSpPr/>
          <p:nvPr/>
        </p:nvCxnSpPr>
        <p:spPr>
          <a:xfrm flipV="1">
            <a:off x="6096000" y="5853113"/>
            <a:ext cx="1533525" cy="14287"/>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6107909" y="5519734"/>
            <a:ext cx="69057" cy="228600"/>
          </a:xfrm>
          <a:custGeom>
            <a:avLst/>
            <a:gdLst>
              <a:gd name="connsiteX0" fmla="*/ 7144 w 69057"/>
              <a:gd name="connsiteY0" fmla="*/ 0 h 228600"/>
              <a:gd name="connsiteX1" fmla="*/ 69057 w 69057"/>
              <a:gd name="connsiteY1" fmla="*/ 109538 h 228600"/>
              <a:gd name="connsiteX2" fmla="*/ 7144 w 69057"/>
              <a:gd name="connsiteY2" fmla="*/ 123825 h 228600"/>
              <a:gd name="connsiteX3" fmla="*/ 26194 w 69057"/>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69057" h="228600">
                <a:moveTo>
                  <a:pt x="7144" y="0"/>
                </a:moveTo>
                <a:cubicBezTo>
                  <a:pt x="38100" y="44450"/>
                  <a:pt x="69057" y="88901"/>
                  <a:pt x="69057" y="109538"/>
                </a:cubicBezTo>
                <a:cubicBezTo>
                  <a:pt x="69057" y="130175"/>
                  <a:pt x="14288" y="103981"/>
                  <a:pt x="7144" y="123825"/>
                </a:cubicBezTo>
                <a:cubicBezTo>
                  <a:pt x="0" y="143669"/>
                  <a:pt x="13097" y="186134"/>
                  <a:pt x="26194" y="228600"/>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Connector 45"/>
          <p:cNvCxnSpPr/>
          <p:nvPr/>
        </p:nvCxnSpPr>
        <p:spPr>
          <a:xfrm>
            <a:off x="1676400" y="5805488"/>
            <a:ext cx="1262063"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Content Placeholder 2"/>
          <p:cNvSpPr txBox="1">
            <a:spLocks/>
          </p:cNvSpPr>
          <p:nvPr/>
        </p:nvSpPr>
        <p:spPr>
          <a:xfrm>
            <a:off x="1219200" y="5867400"/>
            <a:ext cx="22860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95% confidence</a:t>
            </a:r>
            <a:endParaRPr kumimoji="0" lang="en-US"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62600"/>
          </a:xfrm>
        </p:spPr>
        <p:txBody>
          <a:bodyPr>
            <a:normAutofit fontScale="90000"/>
          </a:bodyPr>
          <a:lstStyle/>
          <a:p>
            <a:pPr lvl="0">
              <a:defRPr/>
            </a:pPr>
            <a:r>
              <a:rPr lang="en-US" dirty="0" smtClean="0">
                <a:latin typeface="Times New Roman" pitchFamily="18" charset="0"/>
                <a:cs typeface="Times New Roman" pitchFamily="18" charset="0"/>
              </a:rPr>
              <a:t>Gaussian linear theory</a:t>
            </a:r>
            <a:br>
              <a:rPr lang="en-US" dirty="0" smtClean="0">
                <a:latin typeface="Times New Roman" pitchFamily="18" charset="0"/>
                <a:cs typeface="Times New Roman" pitchFamily="18" charset="0"/>
              </a:rPr>
            </a:b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Gm</a:t>
            </a:r>
            <a:r>
              <a:rPr lang="en-US" dirty="0" smtClean="0">
                <a:latin typeface="Cambria Math" pitchFamily="18" charset="0"/>
                <a:ea typeface="Cambria Math" pitchFamily="18" charset="0"/>
                <a:cs typeface="Times New Roman" pitchFamily="18" charset="0"/>
              </a:rPr>
              <a:t/>
            </a:r>
            <a:br>
              <a:rPr lang="en-US"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a:t>
            </a:r>
            <a:r>
              <a:rPr lang="en-US" baseline="30000" dirty="0" err="1" smtClean="0">
                <a:latin typeface="Cambria Math" pitchFamily="18" charset="0"/>
                <a:ea typeface="Cambria Math" pitchFamily="18" charset="0"/>
                <a:cs typeface="Times New Roman" pitchFamily="18" charset="0"/>
              </a:rPr>
              <a:t>g</a:t>
            </a:r>
            <a:r>
              <a:rPr lang="en-US" b="1" dirty="0" err="1"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standard error propagation</a:t>
            </a:r>
            <a:br>
              <a:rPr lang="en-US" dirty="0" smtClean="0">
                <a:latin typeface="Times New Roman" pitchFamily="18" charset="0"/>
                <a:cs typeface="Times New Roman" pitchFamily="18" charset="0"/>
              </a:rPr>
            </a:br>
            <a:r>
              <a:rPr lang="en-US" dirty="0" smtClean="0">
                <a:latin typeface="Cambria Math" pitchFamily="18" charset="0"/>
                <a:ea typeface="Cambria Math" pitchFamily="18" charset="0"/>
                <a:cs typeface="Times New Roman" pitchFamily="18" charset="0"/>
              </a:rPr>
              <a:t>[</a:t>
            </a:r>
            <a:r>
              <a:rPr lang="en-US" dirty="0" err="1" smtClean="0">
                <a:latin typeface="Cambria Math" pitchFamily="18" charset="0"/>
                <a:ea typeface="Cambria Math" pitchFamily="18" charset="0"/>
                <a:cs typeface="Times New Roman" pitchFamily="18" charset="0"/>
              </a:rPr>
              <a:t>cov</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err="1" smtClean="0">
                <a:latin typeface="Cambria Math" pitchFamily="18" charset="0"/>
                <a:ea typeface="Cambria Math" pitchFamily="18" charset="0"/>
                <a:cs typeface="Times New Roman" pitchFamily="18" charset="0"/>
              </a:rPr>
              <a:t>cov</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a:t>
            </a:r>
            <a:r>
              <a:rPr lang="en-US" baseline="30000" dirty="0" err="1" smtClean="0">
                <a:latin typeface="Cambria Math" pitchFamily="18" charset="0"/>
                <a:ea typeface="Cambria Math" pitchFamily="18" charset="0"/>
                <a:cs typeface="Times New Roman" pitchFamily="18" charset="0"/>
              </a:rPr>
              <a:t>gT</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err="1" smtClean="0">
                <a:latin typeface="Times New Roman" pitchFamily="18" charset="0"/>
                <a:cs typeface="Times New Roman" pitchFamily="18" charset="0"/>
              </a:rPr>
              <a:t>univariate</a:t>
            </a:r>
            <a:r>
              <a:rPr lang="en-US" dirty="0" smtClean="0">
                <a:latin typeface="Times New Roman" pitchFamily="18" charset="0"/>
                <a:cs typeface="Times New Roman" pitchFamily="18" charset="0"/>
              </a:rPr>
              <a:t> Gaussian distribution has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95% of error within two </a:t>
            </a:r>
            <a:r>
              <a:rPr lang="el-GR" i="1" dirty="0" smtClean="0">
                <a:latin typeface="Cambria Math"/>
                <a:ea typeface="Cambria Math"/>
                <a:cs typeface="Times New Roman" pitchFamily="18" charset="0"/>
              </a:rPr>
              <a:t>σ</a:t>
            </a:r>
            <a:r>
              <a:rPr lang="en-US" dirty="0" smtClean="0">
                <a:latin typeface="Times New Roman" pitchFamily="18" charset="0"/>
                <a:cs typeface="Times New Roman" pitchFamily="18" charset="0"/>
              </a:rPr>
              <a:t> of its mean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5562600"/>
          </a:xfrm>
        </p:spPr>
        <p:txBody>
          <a:bodyPr>
            <a:normAutofit fontScale="90000"/>
          </a:bodyPr>
          <a:lstStyle/>
          <a:p>
            <a:pPr lvl="0">
              <a:defRPr/>
            </a:pPr>
            <a:r>
              <a:rPr lang="en-US" dirty="0" smtClean="0">
                <a:latin typeface="Times New Roman" pitchFamily="18" charset="0"/>
                <a:cs typeface="Times New Roman" pitchFamily="18" charset="0"/>
              </a:rPr>
              <a:t>What to do with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Gaussian nonlinear theory?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One possibility</a:t>
            </a:r>
            <a:br>
              <a:rPr lang="en-US" dirty="0" smtClean="0">
                <a:latin typeface="Times New Roman" pitchFamily="18" charset="0"/>
                <a:cs typeface="Times New Roman" pitchFamily="18" charset="0"/>
              </a:rPr>
            </a:br>
            <a:r>
              <a:rPr lang="en-US" dirty="0" err="1" smtClean="0">
                <a:latin typeface="Times New Roman" pitchFamily="18" charset="0"/>
                <a:cs typeface="Times New Roman" pitchFamily="18" charset="0"/>
              </a:rPr>
              <a:t>linearize</a:t>
            </a:r>
            <a:r>
              <a:rPr lang="en-US" dirty="0" smtClean="0">
                <a:latin typeface="Times New Roman" pitchFamily="18" charset="0"/>
                <a:cs typeface="Times New Roman" pitchFamily="18" charset="0"/>
              </a:rPr>
              <a:t> theory and use standard error propagation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 </a:t>
            </a:r>
            <a:r>
              <a:rPr lang="en-US" dirty="0" smtClean="0">
                <a:latin typeface="Cambria Math" pitchFamily="18" charset="0"/>
                <a:ea typeface="Cambria Math" pitchFamily="18" charset="0"/>
                <a:cs typeface="Times New Roman" pitchFamily="18" charset="0"/>
              </a:rPr>
              <a:t/>
            </a:r>
            <a:br>
              <a:rPr lang="en-US"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m-m</a:t>
            </a:r>
            <a:r>
              <a:rPr lang="en-US" baseline="30000" dirty="0" smtClean="0">
                <a:latin typeface="Cambria Math" pitchFamily="18" charset="0"/>
                <a:ea typeface="Cambria Math" pitchFamily="18" charset="0"/>
                <a:cs typeface="Times New Roman" pitchFamily="18" charset="0"/>
              </a:rPr>
              <a:t>(p) </a:t>
            </a:r>
            <a:r>
              <a:rPr lang="en-US" dirty="0" smtClean="0">
                <a:latin typeface="Cambria Math"/>
                <a:ea typeface="Cambria Math"/>
                <a:cs typeface="Times New Roman" pitchFamily="18" charset="0"/>
              </a:rPr>
              <a:t>≈</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baseline="-25000" dirty="0" smtClean="0">
                <a:latin typeface="Cambria Math" pitchFamily="18" charset="0"/>
                <a:ea typeface="Cambria Math" pitchFamily="18" charset="0"/>
                <a:cs typeface="Times New Roman" pitchFamily="18" charset="0"/>
              </a:rPr>
              <a:t>(p) </a:t>
            </a:r>
            <a:r>
              <a:rPr lang="en-US" baseline="30000" dirty="0" smtClean="0">
                <a:latin typeface="Cambria Math" pitchFamily="18" charset="0"/>
                <a:ea typeface="Cambria Math" pitchFamily="18" charset="0"/>
                <a:cs typeface="Times New Roman" pitchFamily="18" charset="0"/>
              </a:rPr>
              <a:t>–g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d- g</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baseline="30000"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
            </a:r>
            <a:br>
              <a:rPr lang="en-US" b="1" dirty="0" smtClean="0">
                <a:latin typeface="Cambria Math" pitchFamily="18" charset="0"/>
                <a:ea typeface="Cambria Math" pitchFamily="18" charset="0"/>
                <a:cs typeface="Times New Roman" pitchFamily="18" charset="0"/>
              </a:rPr>
            </a:br>
            <a:r>
              <a:rPr lang="en-US" dirty="0" smtClean="0">
                <a:latin typeface="Cambria Math" pitchFamily="18" charset="0"/>
                <a:ea typeface="Cambria Math" pitchFamily="18" charset="0"/>
                <a:cs typeface="Times New Roman" pitchFamily="18" charset="0"/>
              </a:rPr>
              <a:t>[</a:t>
            </a:r>
            <a:r>
              <a:rPr lang="en-US" dirty="0" err="1" smtClean="0">
                <a:latin typeface="Cambria Math" pitchFamily="18" charset="0"/>
                <a:ea typeface="Cambria Math" pitchFamily="18" charset="0"/>
                <a:cs typeface="Times New Roman" pitchFamily="18" charset="0"/>
              </a:rPr>
              <a:t>cov</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Cambria Math"/>
                <a:ea typeface="Cambria Math"/>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25000" dirty="0" smtClean="0">
                <a:latin typeface="Cambria Math" pitchFamily="18" charset="0"/>
                <a:ea typeface="Cambria Math" pitchFamily="18" charset="0"/>
                <a:cs typeface="Times New Roman" pitchFamily="18" charset="0"/>
              </a:rPr>
              <a:t>(p)</a:t>
            </a:r>
            <a:r>
              <a:rPr lang="en-US" baseline="30000"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err="1" smtClean="0">
                <a:latin typeface="Cambria Math" pitchFamily="18" charset="0"/>
                <a:ea typeface="Cambria Math" pitchFamily="18" charset="0"/>
                <a:cs typeface="Times New Roman" pitchFamily="18" charset="0"/>
              </a:rPr>
              <a:t>cov</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baseline="-25000" dirty="0" smtClean="0">
                <a:latin typeface="Cambria Math" pitchFamily="18" charset="0"/>
                <a:ea typeface="Cambria Math" pitchFamily="18" charset="0"/>
                <a:cs typeface="Times New Roman" pitchFamily="18" charset="0"/>
              </a:rPr>
              <a:t>(p)</a:t>
            </a:r>
            <a:r>
              <a:rPr lang="en-US" baseline="30000" dirty="0" smtClean="0">
                <a:latin typeface="Cambria Math" pitchFamily="18" charset="0"/>
                <a:ea typeface="Cambria Math" pitchFamily="18" charset="0"/>
                <a:cs typeface="Times New Roman" pitchFamily="18" charset="0"/>
              </a:rPr>
              <a:t>-g</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62600"/>
          </a:xfrm>
        </p:spPr>
        <p:txBody>
          <a:bodyPr>
            <a:normAutofit/>
          </a:bodyPr>
          <a:lstStyle/>
          <a:p>
            <a:pPr lvl="0">
              <a:defRPr/>
            </a:pPr>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Markov Chain – Monte Carlo Methods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019800"/>
          </a:xfrm>
        </p:spPr>
        <p:txBody>
          <a:bodyPr>
            <a:normAutofit fontScale="90000"/>
          </a:bodyPr>
          <a:lstStyle/>
          <a:p>
            <a:pPr lvl="0">
              <a:defRPr/>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disadvantages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unknown accuracy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need to compute gradient of theory </a:t>
            </a:r>
            <a:r>
              <a:rPr lang="en-US" b="1" dirty="0" smtClean="0">
                <a:latin typeface="Cambria Math" pitchFamily="18" charset="0"/>
                <a:ea typeface="Cambria Math" pitchFamily="18" charset="0"/>
                <a:cs typeface="Times New Roman" pitchFamily="18" charset="0"/>
              </a:rPr>
              <a:t>G</a:t>
            </a:r>
            <a:r>
              <a:rPr lang="en-US" baseline="-25000" dirty="0" smtClean="0">
                <a:latin typeface="Cambria Math" pitchFamily="18" charset="0"/>
                <a:ea typeface="Cambria Math" pitchFamily="18" charset="0"/>
                <a:cs typeface="Times New Roman" pitchFamily="18" charset="0"/>
              </a:rPr>
              <a:t>(p)</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Cambria Math" pitchFamily="18" charset="0"/>
                <a:ea typeface="Cambria Math" pitchFamily="18" charset="0"/>
                <a:cs typeface="Times New Roman" pitchFamily="18" charset="0"/>
              </a:rPr>
              <a:t>G</a:t>
            </a:r>
            <a:r>
              <a:rPr lang="en-US" baseline="-25000" dirty="0" smtClean="0">
                <a:latin typeface="Cambria Math" pitchFamily="18" charset="0"/>
                <a:ea typeface="Cambria Math" pitchFamily="18" charset="0"/>
                <a:cs typeface="Times New Roman" pitchFamily="18" charset="0"/>
              </a:rPr>
              <a:t>(p) </a:t>
            </a:r>
            <a:r>
              <a:rPr lang="en-US" dirty="0" smtClean="0">
                <a:latin typeface="Times New Roman" pitchFamily="18" charset="0"/>
                <a:cs typeface="Times New Roman" pitchFamily="18" charset="0"/>
              </a:rPr>
              <a:t>not computed when using some solution methods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normAutofit fontScale="90000"/>
          </a:bodyPr>
          <a:lstStyle/>
          <a:p>
            <a:r>
              <a:rPr lang="en-US" dirty="0" smtClean="0">
                <a:latin typeface="Times New Roman" pitchFamily="18" charset="0"/>
                <a:cs typeface="Times New Roman" pitchFamily="18" charset="0"/>
              </a:rPr>
              <a:t>alternative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confidence intervals with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repeat datasets</a:t>
            </a:r>
            <a:endParaRPr lang="en-US" dirty="0">
              <a:latin typeface="Times New Roman" pitchFamily="18" charset="0"/>
              <a:cs typeface="Times New Roman" pitchFamily="18" charset="0"/>
            </a:endParaRPr>
          </a:p>
        </p:txBody>
      </p:sp>
      <p:sp>
        <p:nvSpPr>
          <p:cNvPr id="3" name="Title 1"/>
          <p:cNvSpPr txBox="1">
            <a:spLocks/>
          </p:cNvSpPr>
          <p:nvPr/>
        </p:nvSpPr>
        <p:spPr>
          <a:xfrm>
            <a:off x="0" y="2667000"/>
            <a:ext cx="9144000" cy="35814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do the whole</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experiment many times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use results of each experiment to make compute </a:t>
            </a:r>
            <a:r>
              <a:rPr lang="en-US" sz="3200" b="1" dirty="0" err="1" smtClean="0">
                <a:latin typeface="Times New Roman" pitchFamily="18" charset="0"/>
                <a:ea typeface="+mj-ea"/>
                <a:cs typeface="Times New Roman" pitchFamily="18" charset="0"/>
              </a:rPr>
              <a:t>m</a:t>
            </a:r>
            <a:r>
              <a:rPr lang="en-US" sz="3200" baseline="30000" dirty="0" err="1" smtClean="0">
                <a:latin typeface="Times New Roman" pitchFamily="18" charset="0"/>
                <a:ea typeface="+mj-ea"/>
                <a:cs typeface="Times New Roman" pitchFamily="18" charset="0"/>
              </a:rPr>
              <a:t>est</a:t>
            </a:r>
            <a:endParaRPr lang="en-US" sz="3200" baseline="30000"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aseline="30000" dirty="0" smtClean="0">
              <a:latin typeface="Times New Roman" pitchFamily="18" charset="0"/>
              <a:ea typeface="+mj-ea"/>
              <a:cs typeface="Times New Roman" pitchFamily="18" charset="0"/>
            </a:endParaRPr>
          </a:p>
          <a:p>
            <a:pPr lvl="0" algn="ctr">
              <a:spcBef>
                <a:spcPct val="0"/>
              </a:spcBef>
              <a:defRPr/>
            </a:pPr>
            <a:r>
              <a:rPr lang="en-US" sz="3200" dirty="0" smtClean="0">
                <a:latin typeface="Times New Roman" pitchFamily="18" charset="0"/>
                <a:ea typeface="+mj-ea"/>
                <a:cs typeface="Times New Roman" pitchFamily="18" charset="0"/>
              </a:rPr>
              <a:t>create histograms from many </a:t>
            </a:r>
            <a:r>
              <a:rPr lang="en-US" sz="3200" b="1" dirty="0" err="1" smtClean="0">
                <a:latin typeface="Times New Roman" pitchFamily="18" charset="0"/>
                <a:cs typeface="Times New Roman" pitchFamily="18" charset="0"/>
              </a:rPr>
              <a:t>m</a:t>
            </a:r>
            <a:r>
              <a:rPr lang="en-US" sz="3200" baseline="30000" dirty="0" err="1" smtClean="0">
                <a:latin typeface="Times New Roman" pitchFamily="18" charset="0"/>
                <a:cs typeface="Times New Roman" pitchFamily="18" charset="0"/>
              </a:rPr>
              <a:t>est</a:t>
            </a:r>
            <a:r>
              <a:rPr lang="en-US" sz="3200" dirty="0" err="1" smtClean="0">
                <a:latin typeface="Times New Roman" pitchFamily="18" charset="0"/>
                <a:ea typeface="+mj-ea"/>
                <a:cs typeface="Times New Roman" pitchFamily="18" charset="0"/>
              </a:rPr>
              <a:t>’s</a:t>
            </a:r>
            <a:endParaRPr lang="en-US" sz="3200" dirty="0" smtClean="0">
              <a:latin typeface="Times New Roman" pitchFamily="18" charset="0"/>
              <a:ea typeface="+mj-ea"/>
              <a:cs typeface="Times New Roman" pitchFamily="18" charset="0"/>
            </a:endParaRPr>
          </a:p>
          <a:p>
            <a:pPr lvl="0" algn="ctr">
              <a:spcBef>
                <a:spcPct val="0"/>
              </a:spcBef>
              <a:defRPr/>
            </a:pPr>
            <a:endParaRPr lang="en-US" sz="3200" dirty="0" smtClean="0">
              <a:latin typeface="Times New Roman" pitchFamily="18" charset="0"/>
              <a:ea typeface="+mj-ea"/>
              <a:cs typeface="Times New Roman" pitchFamily="18" charset="0"/>
            </a:endParaRPr>
          </a:p>
          <a:p>
            <a:pPr lvl="0" algn="ctr">
              <a:spcBef>
                <a:spcPct val="0"/>
              </a:spcBef>
              <a:defRPr/>
            </a:pPr>
            <a:r>
              <a:rPr lang="en-US" sz="3200" dirty="0" smtClean="0">
                <a:latin typeface="Times New Roman" pitchFamily="18" charset="0"/>
                <a:ea typeface="+mj-ea"/>
                <a:cs typeface="Times New Roman" pitchFamily="18" charset="0"/>
              </a:rPr>
              <a:t>derive empirical 95% confidence intervals</a:t>
            </a:r>
          </a:p>
          <a:p>
            <a:pPr lvl="0" algn="ctr">
              <a:spcBef>
                <a:spcPct val="0"/>
              </a:spcBef>
              <a:defRPr/>
            </a:pPr>
            <a:r>
              <a:rPr lang="en-US" sz="3200" dirty="0" smtClean="0">
                <a:latin typeface="Times New Roman" pitchFamily="18" charset="0"/>
                <a:ea typeface="+mj-ea"/>
                <a:cs typeface="Times New Roman" pitchFamily="18" charset="0"/>
              </a:rPr>
              <a:t>from histograms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normAutofit/>
          </a:bodyPr>
          <a:lstStyle/>
          <a:p>
            <a:r>
              <a:rPr lang="en-US" dirty="0" smtClean="0">
                <a:latin typeface="Times New Roman" pitchFamily="18" charset="0"/>
                <a:cs typeface="Times New Roman" pitchFamily="18" charset="0"/>
              </a:rPr>
              <a:t>Bootstrap Method</a:t>
            </a:r>
            <a:endParaRPr lang="en-US" dirty="0">
              <a:latin typeface="Times New Roman" pitchFamily="18" charset="0"/>
              <a:cs typeface="Times New Roman" pitchFamily="18" charset="0"/>
            </a:endParaRPr>
          </a:p>
        </p:txBody>
      </p:sp>
      <p:sp>
        <p:nvSpPr>
          <p:cNvPr id="3" name="Title 1"/>
          <p:cNvSpPr txBox="1">
            <a:spLocks/>
          </p:cNvSpPr>
          <p:nvPr/>
        </p:nvSpPr>
        <p:spPr>
          <a:xfrm>
            <a:off x="0" y="2590800"/>
            <a:ext cx="9144000" cy="2286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create approximate repeat datasets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by randomly </a:t>
            </a:r>
            <a:r>
              <a:rPr lang="en-US" sz="3200" dirty="0" err="1" smtClean="0">
                <a:latin typeface="Times New Roman" pitchFamily="18" charset="0"/>
                <a:ea typeface="+mj-ea"/>
                <a:cs typeface="Times New Roman" pitchFamily="18" charset="0"/>
              </a:rPr>
              <a:t>resampling</a:t>
            </a:r>
            <a:r>
              <a:rPr lang="en-US" sz="3200" dirty="0" smtClean="0">
                <a:latin typeface="Times New Roman" pitchFamily="18" charset="0"/>
                <a:ea typeface="+mj-ea"/>
                <a:cs typeface="Times New Roman" pitchFamily="18" charset="0"/>
              </a:rPr>
              <a:t> (with duplications)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imes New Roman" pitchFamily="18" charset="0"/>
                <a:ea typeface="+mj-ea"/>
                <a:cs typeface="Times New Roman" pitchFamily="18" charset="0"/>
              </a:rPr>
              <a:t>the one existing data set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r>
              <a:rPr lang="en-US" dirty="0" smtClean="0">
                <a:latin typeface="Times New Roman" pitchFamily="18" charset="0"/>
                <a:cs typeface="Times New Roman" pitchFamily="18" charset="0"/>
              </a:rPr>
              <a:t>example of </a:t>
            </a:r>
            <a:r>
              <a:rPr lang="en-US" dirty="0" err="1" smtClean="0">
                <a:latin typeface="Times New Roman" pitchFamily="18" charset="0"/>
                <a:cs typeface="Times New Roman" pitchFamily="18" charset="0"/>
              </a:rPr>
              <a:t>resampling</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066800" y="2198916"/>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3.1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1.7</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457200" y="22098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3973284" y="2260602"/>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391400" y="2286000"/>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1.4</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879768" y="22860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sp>
        <p:nvSpPr>
          <p:cNvPr id="11" name="Title 1"/>
          <p:cNvSpPr txBox="1">
            <a:spLocks/>
          </p:cNvSpPr>
          <p:nvPr/>
        </p:nvSpPr>
        <p:spPr>
          <a:xfrm>
            <a:off x="3048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original</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Title 1"/>
          <p:cNvSpPr txBox="1">
            <a:spLocks/>
          </p:cNvSpPr>
          <p:nvPr/>
        </p:nvSpPr>
        <p:spPr>
          <a:xfrm>
            <a:off x="3276600" y="1295400"/>
            <a:ext cx="1752600" cy="9906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random integers in range 1-6</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3" name="Title 1"/>
          <p:cNvSpPr txBox="1">
            <a:spLocks/>
          </p:cNvSpPr>
          <p:nvPr/>
        </p:nvSpPr>
        <p:spPr>
          <a:xfrm>
            <a:off x="66294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resampled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r>
              <a:rPr lang="en-US" dirty="0" smtClean="0">
                <a:latin typeface="Times New Roman" pitchFamily="18" charset="0"/>
                <a:cs typeface="Times New Roman" pitchFamily="18" charset="0"/>
              </a:rPr>
              <a:t>example of </a:t>
            </a:r>
            <a:r>
              <a:rPr lang="en-US" dirty="0" err="1" smtClean="0">
                <a:latin typeface="Times New Roman" pitchFamily="18" charset="0"/>
                <a:cs typeface="Times New Roman" pitchFamily="18" charset="0"/>
              </a:rPr>
              <a:t>resampling</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066800" y="2198916"/>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3.1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1.7</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457200" y="22098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3973284" y="2260602"/>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391400" y="2286000"/>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1.4</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879768" y="22860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sp>
        <p:nvSpPr>
          <p:cNvPr id="11" name="Title 1"/>
          <p:cNvSpPr txBox="1">
            <a:spLocks/>
          </p:cNvSpPr>
          <p:nvPr/>
        </p:nvSpPr>
        <p:spPr>
          <a:xfrm>
            <a:off x="3048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original</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Title 1"/>
          <p:cNvSpPr txBox="1">
            <a:spLocks/>
          </p:cNvSpPr>
          <p:nvPr/>
        </p:nvSpPr>
        <p:spPr>
          <a:xfrm>
            <a:off x="3276600" y="1295400"/>
            <a:ext cx="1752600" cy="9906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random integers in range 1-6</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3" name="Title 1"/>
          <p:cNvSpPr txBox="1">
            <a:spLocks/>
          </p:cNvSpPr>
          <p:nvPr/>
        </p:nvSpPr>
        <p:spPr>
          <a:xfrm>
            <a:off x="66294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new </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4" name="Oval 13"/>
          <p:cNvSpPr/>
          <p:nvPr/>
        </p:nvSpPr>
        <p:spPr>
          <a:xfrm>
            <a:off x="228600" y="3048000"/>
            <a:ext cx="7620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914401" y="2423884"/>
            <a:ext cx="3033486" cy="624115"/>
          </a:xfrm>
          <a:custGeom>
            <a:avLst/>
            <a:gdLst>
              <a:gd name="connsiteX0" fmla="*/ 0 w 2148115"/>
              <a:gd name="connsiteY0" fmla="*/ 566058 h 566058"/>
              <a:gd name="connsiteX1" fmla="*/ 1175658 w 2148115"/>
              <a:gd name="connsiteY1" fmla="*/ 29029 h 566058"/>
              <a:gd name="connsiteX2" fmla="*/ 1175658 w 2148115"/>
              <a:gd name="connsiteY2" fmla="*/ 391886 h 566058"/>
              <a:gd name="connsiteX3" fmla="*/ 2148115 w 2148115"/>
              <a:gd name="connsiteY3" fmla="*/ 116115 h 566058"/>
            </a:gdLst>
            <a:ahLst/>
            <a:cxnLst>
              <a:cxn ang="0">
                <a:pos x="connsiteX0" y="connsiteY0"/>
              </a:cxn>
              <a:cxn ang="0">
                <a:pos x="connsiteX1" y="connsiteY1"/>
              </a:cxn>
              <a:cxn ang="0">
                <a:pos x="connsiteX2" y="connsiteY2"/>
              </a:cxn>
              <a:cxn ang="0">
                <a:pos x="connsiteX3" y="connsiteY3"/>
              </a:cxn>
            </a:cxnLst>
            <a:rect l="l" t="t" r="r" b="b"/>
            <a:pathLst>
              <a:path w="2148115" h="566058">
                <a:moveTo>
                  <a:pt x="0" y="566058"/>
                </a:moveTo>
                <a:cubicBezTo>
                  <a:pt x="489857" y="312058"/>
                  <a:pt x="979715" y="58058"/>
                  <a:pt x="1175658" y="29029"/>
                </a:cubicBezTo>
                <a:cubicBezTo>
                  <a:pt x="1371601" y="0"/>
                  <a:pt x="1013582" y="377372"/>
                  <a:pt x="1175658" y="391886"/>
                </a:cubicBezTo>
                <a:cubicBezTo>
                  <a:pt x="1337734" y="406400"/>
                  <a:pt x="1742924" y="261257"/>
                  <a:pt x="2148115" y="116115"/>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828800" y="2514600"/>
            <a:ext cx="5631543" cy="2876247"/>
          </a:xfrm>
          <a:custGeom>
            <a:avLst/>
            <a:gdLst>
              <a:gd name="connsiteX0" fmla="*/ 0 w 5631543"/>
              <a:gd name="connsiteY0" fmla="*/ 870857 h 2876247"/>
              <a:gd name="connsiteX1" fmla="*/ 1306286 w 5631543"/>
              <a:gd name="connsiteY1" fmla="*/ 1262742 h 2876247"/>
              <a:gd name="connsiteX2" fmla="*/ 2032000 w 5631543"/>
              <a:gd name="connsiteY2" fmla="*/ 2685142 h 2876247"/>
              <a:gd name="connsiteX3" fmla="*/ 3396343 w 5631543"/>
              <a:gd name="connsiteY3" fmla="*/ 2409371 h 2876247"/>
              <a:gd name="connsiteX4" fmla="*/ 4325257 w 5631543"/>
              <a:gd name="connsiteY4" fmla="*/ 827314 h 2876247"/>
              <a:gd name="connsiteX5" fmla="*/ 5123543 w 5631543"/>
              <a:gd name="connsiteY5" fmla="*/ 203200 h 2876247"/>
              <a:gd name="connsiteX6" fmla="*/ 5631543 w 5631543"/>
              <a:gd name="connsiteY6" fmla="*/ 0 h 287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1543" h="2876247">
                <a:moveTo>
                  <a:pt x="0" y="870857"/>
                </a:moveTo>
                <a:cubicBezTo>
                  <a:pt x="483809" y="915609"/>
                  <a:pt x="967619" y="960361"/>
                  <a:pt x="1306286" y="1262742"/>
                </a:cubicBezTo>
                <a:cubicBezTo>
                  <a:pt x="1644953" y="1565123"/>
                  <a:pt x="1683657" y="2494037"/>
                  <a:pt x="2032000" y="2685142"/>
                </a:cubicBezTo>
                <a:cubicBezTo>
                  <a:pt x="2380343" y="2876247"/>
                  <a:pt x="3014134" y="2719009"/>
                  <a:pt x="3396343" y="2409371"/>
                </a:cubicBezTo>
                <a:cubicBezTo>
                  <a:pt x="3778552" y="2099733"/>
                  <a:pt x="4037390" y="1195009"/>
                  <a:pt x="4325257" y="827314"/>
                </a:cubicBezTo>
                <a:cubicBezTo>
                  <a:pt x="4613124" y="459619"/>
                  <a:pt x="4905829" y="341086"/>
                  <a:pt x="5123543" y="203200"/>
                </a:cubicBezTo>
                <a:cubicBezTo>
                  <a:pt x="5341257" y="65314"/>
                  <a:pt x="5486400" y="32657"/>
                  <a:pt x="5631543" y="0"/>
                </a:cubicBezTo>
              </a:path>
            </a:pathLst>
          </a:cu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990600" y="3048000"/>
            <a:ext cx="762000" cy="533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a:bodyPr>
          <a:lstStyle/>
          <a:p>
            <a:r>
              <a:rPr lang="en-US" dirty="0" smtClean="0">
                <a:latin typeface="Times New Roman" pitchFamily="18" charset="0"/>
                <a:cs typeface="Times New Roman" pitchFamily="18" charset="0"/>
              </a:rPr>
              <a:t>example of </a:t>
            </a:r>
            <a:r>
              <a:rPr lang="en-US" dirty="0" err="1" smtClean="0">
                <a:latin typeface="Times New Roman" pitchFamily="18" charset="0"/>
                <a:cs typeface="Times New Roman" pitchFamily="18" charset="0"/>
              </a:rPr>
              <a:t>resampling</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066800" y="2198916"/>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3.1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1.7</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457200" y="22098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3973284" y="2260602"/>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391400" y="2286000"/>
          <a:ext cx="647700" cy="265176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1.4</a:t>
                      </a:r>
                    </a:p>
                    <a:p>
                      <a:r>
                        <a:rPr lang="en-US" sz="2800" dirty="0" smtClean="0">
                          <a:solidFill>
                            <a:schemeClr val="tx1"/>
                          </a:solidFill>
                          <a:latin typeface="Times New Roman" pitchFamily="18" charset="0"/>
                          <a:cs typeface="Times New Roman" pitchFamily="18" charset="0"/>
                        </a:rPr>
                        <a:t>3.8</a:t>
                      </a:r>
                    </a:p>
                    <a:p>
                      <a:r>
                        <a:rPr lang="en-US" sz="2800" dirty="0" smtClean="0">
                          <a:solidFill>
                            <a:schemeClr val="tx1"/>
                          </a:solidFill>
                          <a:latin typeface="Times New Roman" pitchFamily="18" charset="0"/>
                          <a:cs typeface="Times New Roman" pitchFamily="18" charset="0"/>
                        </a:rPr>
                        <a:t>2.1</a:t>
                      </a:r>
                    </a:p>
                    <a:p>
                      <a:r>
                        <a:rPr lang="en-US" sz="2800" dirty="0" smtClean="0">
                          <a:solidFill>
                            <a:schemeClr val="tx1"/>
                          </a:solidFill>
                          <a:latin typeface="Times New Roman" pitchFamily="18" charset="0"/>
                          <a:cs typeface="Times New Roman" pitchFamily="18" charset="0"/>
                        </a:rPr>
                        <a:t>1.5</a:t>
                      </a:r>
                    </a:p>
                    <a:p>
                      <a:r>
                        <a:rPr lang="en-US" sz="2800" dirty="0" smtClean="0">
                          <a:solidFill>
                            <a:schemeClr val="tx1"/>
                          </a:solidFill>
                          <a:latin typeface="Times New Roman" pitchFamily="18" charset="0"/>
                          <a:cs typeface="Times New Roman" pitchFamily="18" charset="0"/>
                        </a:rPr>
                        <a:t>1.4</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879768" y="2286000"/>
          <a:ext cx="457200" cy="2651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tblGrid>
              <a:tr h="835506">
                <a:tc>
                  <a:txBody>
                    <a:bodyPr/>
                    <a:lstStyle/>
                    <a:p>
                      <a:r>
                        <a:rPr lang="en-US" sz="2800" dirty="0" smtClean="0">
                          <a:solidFill>
                            <a:schemeClr val="tx1"/>
                          </a:solidFill>
                          <a:latin typeface="Times New Roman" pitchFamily="18" charset="0"/>
                          <a:cs typeface="Times New Roman" pitchFamily="18" charset="0"/>
                        </a:rPr>
                        <a:t>1</a:t>
                      </a:r>
                    </a:p>
                    <a:p>
                      <a:r>
                        <a:rPr lang="en-US" sz="2800" dirty="0" smtClean="0">
                          <a:solidFill>
                            <a:schemeClr val="tx1"/>
                          </a:solidFill>
                          <a:latin typeface="Times New Roman" pitchFamily="18" charset="0"/>
                          <a:cs typeface="Times New Roman" pitchFamily="18" charset="0"/>
                        </a:rPr>
                        <a:t>2</a:t>
                      </a:r>
                    </a:p>
                    <a:p>
                      <a:r>
                        <a:rPr lang="en-US" sz="2800" dirty="0" smtClean="0">
                          <a:solidFill>
                            <a:schemeClr val="tx1"/>
                          </a:solidFill>
                          <a:latin typeface="Times New Roman" pitchFamily="18" charset="0"/>
                          <a:cs typeface="Times New Roman" pitchFamily="18" charset="0"/>
                        </a:rPr>
                        <a:t>3</a:t>
                      </a:r>
                    </a:p>
                    <a:p>
                      <a:r>
                        <a:rPr lang="en-US" sz="2800" dirty="0" smtClean="0">
                          <a:solidFill>
                            <a:schemeClr val="tx1"/>
                          </a:solidFill>
                          <a:latin typeface="Times New Roman" pitchFamily="18" charset="0"/>
                          <a:cs typeface="Times New Roman" pitchFamily="18" charset="0"/>
                        </a:rPr>
                        <a:t>4</a:t>
                      </a:r>
                    </a:p>
                    <a:p>
                      <a:r>
                        <a:rPr lang="en-US" sz="2800" dirty="0" smtClean="0">
                          <a:solidFill>
                            <a:schemeClr val="tx1"/>
                          </a:solidFill>
                          <a:latin typeface="Times New Roman" pitchFamily="18" charset="0"/>
                          <a:cs typeface="Times New Roman" pitchFamily="18" charset="0"/>
                        </a:rPr>
                        <a:t>5</a:t>
                      </a:r>
                    </a:p>
                    <a:p>
                      <a:r>
                        <a:rPr lang="en-US" sz="2800" dirty="0" smtClean="0">
                          <a:solidFill>
                            <a:schemeClr val="tx1"/>
                          </a:solidFill>
                          <a:latin typeface="Times New Roman" pitchFamily="18" charset="0"/>
                          <a:cs typeface="Times New Roman" pitchFamily="18" charset="0"/>
                        </a:rPr>
                        <a:t>6</a:t>
                      </a:r>
                      <a:endParaRPr lang="en-US" sz="28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sp>
        <p:nvSpPr>
          <p:cNvPr id="11" name="Title 1"/>
          <p:cNvSpPr txBox="1">
            <a:spLocks/>
          </p:cNvSpPr>
          <p:nvPr/>
        </p:nvSpPr>
        <p:spPr>
          <a:xfrm>
            <a:off x="3048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original</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Title 1"/>
          <p:cNvSpPr txBox="1">
            <a:spLocks/>
          </p:cNvSpPr>
          <p:nvPr/>
        </p:nvSpPr>
        <p:spPr>
          <a:xfrm>
            <a:off x="3276600" y="1295400"/>
            <a:ext cx="1752600" cy="9906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random integers in range 1-6</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3" name="Title 1"/>
          <p:cNvSpPr txBox="1">
            <a:spLocks/>
          </p:cNvSpPr>
          <p:nvPr/>
        </p:nvSpPr>
        <p:spPr>
          <a:xfrm>
            <a:off x="6629400" y="1295400"/>
            <a:ext cx="1752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resampled</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data set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4" name="Oval 13"/>
          <p:cNvSpPr/>
          <p:nvPr/>
        </p:nvSpPr>
        <p:spPr>
          <a:xfrm>
            <a:off x="7315200" y="4495800"/>
            <a:ext cx="9144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15200" y="2756263"/>
            <a:ext cx="9144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6096000" y="5334000"/>
            <a:ext cx="3048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note repeats</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67" y="990600"/>
            <a:ext cx="8229600" cy="1905000"/>
          </a:xfrm>
        </p:spPr>
        <p:txBody>
          <a:bodyPr/>
          <a:lstStyle/>
          <a:p>
            <a:pPr>
              <a:buNone/>
            </a:pPr>
            <a:r>
              <a:rPr lang="en-US" b="1" dirty="0" err="1" smtClean="0">
                <a:latin typeface="Courier New" pitchFamily="49" charset="0"/>
                <a:cs typeface="Courier New" pitchFamily="49" charset="0"/>
              </a:rPr>
              <a:t>rowindex</a:t>
            </a:r>
            <a:r>
              <a:rPr lang="en-US"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unidrnd</a:t>
            </a:r>
            <a:r>
              <a:rPr lang="en-US" b="1" dirty="0" smtClean="0">
                <a:latin typeface="Courier New" pitchFamily="49" charset="0"/>
                <a:cs typeface="Courier New" pitchFamily="49" charset="0"/>
              </a:rPr>
              <a:t>(N,N,1);</a:t>
            </a:r>
            <a:endParaRPr lang="en-US" dirty="0" smtClean="0">
              <a:latin typeface="Courier New" pitchFamily="49" charset="0"/>
              <a:cs typeface="Courier New" pitchFamily="49" charset="0"/>
            </a:endParaRPr>
          </a:p>
          <a:p>
            <a:pPr>
              <a:buNone/>
            </a:pPr>
            <a:r>
              <a:rPr lang="en-US" b="1" dirty="0" err="1" smtClean="0">
                <a:latin typeface="Courier New" pitchFamily="49" charset="0"/>
                <a:cs typeface="Courier New" pitchFamily="49" charset="0"/>
              </a:rPr>
              <a:t>xresampled</a:t>
            </a:r>
            <a:r>
              <a:rPr lang="en-US" b="1" dirty="0" smtClean="0">
                <a:latin typeface="Courier New" pitchFamily="49" charset="0"/>
                <a:cs typeface="Courier New" pitchFamily="49" charset="0"/>
              </a:rPr>
              <a:t> = x( </a:t>
            </a:r>
            <a:r>
              <a:rPr lang="en-US" b="1" dirty="0" err="1" smtClean="0">
                <a:latin typeface="Courier New" pitchFamily="49" charset="0"/>
                <a:cs typeface="Courier New" pitchFamily="49" charset="0"/>
              </a:rPr>
              <a:t>rowindex</a:t>
            </a:r>
            <a:r>
              <a:rPr lang="en-US" b="1" dirty="0" smtClean="0">
                <a:latin typeface="Courier New" pitchFamily="49" charset="0"/>
                <a:cs typeface="Courier New" pitchFamily="49" charset="0"/>
              </a:rPr>
              <a:t> );</a:t>
            </a:r>
            <a:endParaRPr lang="en-US" dirty="0" smtClean="0">
              <a:latin typeface="Courier New" pitchFamily="49" charset="0"/>
              <a:cs typeface="Courier New" pitchFamily="49" charset="0"/>
            </a:endParaRPr>
          </a:p>
          <a:p>
            <a:pPr>
              <a:buNone/>
            </a:pPr>
            <a:r>
              <a:rPr lang="en-US" b="1" dirty="0" err="1" smtClean="0">
                <a:latin typeface="Courier New" pitchFamily="49" charset="0"/>
                <a:cs typeface="Courier New" pitchFamily="49" charset="0"/>
              </a:rPr>
              <a:t>dresampled</a:t>
            </a:r>
            <a:r>
              <a:rPr lang="en-US" b="1" dirty="0" smtClean="0">
                <a:latin typeface="Courier New" pitchFamily="49" charset="0"/>
                <a:cs typeface="Courier New" pitchFamily="49" charset="0"/>
              </a:rPr>
              <a:t> = dobs( </a:t>
            </a:r>
            <a:r>
              <a:rPr lang="en-US" b="1" dirty="0" err="1" smtClean="0">
                <a:latin typeface="Courier New" pitchFamily="49" charset="0"/>
                <a:cs typeface="Courier New" pitchFamily="49" charset="0"/>
              </a:rPr>
              <a:t>rowindex</a:t>
            </a:r>
            <a:r>
              <a:rPr lang="en-US" b="1" dirty="0" smtClean="0">
                <a:latin typeface="Courier New" pitchFamily="49" charset="0"/>
                <a:cs typeface="Courier New" pitchFamily="49" charset="0"/>
              </a:rPr>
              <a:t> );</a:t>
            </a:r>
            <a:endParaRPr lang="en-US" dirty="0" smtClean="0">
              <a:latin typeface="Courier New" pitchFamily="49" charset="0"/>
              <a:cs typeface="Courier New" pitchFamily="49" charset="0"/>
            </a:endParaRPr>
          </a:p>
          <a:p>
            <a:pPr>
              <a:buNone/>
            </a:pPr>
            <a:endParaRPr lang="en-US" dirty="0"/>
          </a:p>
        </p:txBody>
      </p:sp>
      <p:sp>
        <p:nvSpPr>
          <p:cNvPr id="4" name="Content Placeholder 2"/>
          <p:cNvSpPr txBox="1">
            <a:spLocks/>
          </p:cNvSpPr>
          <p:nvPr/>
        </p:nvSpPr>
        <p:spPr>
          <a:xfrm>
            <a:off x="457200" y="3810000"/>
            <a:ext cx="8915400" cy="1905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b="1" dirty="0" err="1" smtClean="0">
                <a:latin typeface="Courier New" pitchFamily="49" charset="0"/>
                <a:cs typeface="Courier New" pitchFamily="49" charset="0"/>
              </a:rPr>
              <a:t>rowindex</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np.ransom.randint</a:t>
            </a:r>
            <a:r>
              <a:rPr lang="en-US" b="1" dirty="0" smtClean="0">
                <a:latin typeface="Courier New" pitchFamily="49" charset="0"/>
                <a:cs typeface="Courier New" pitchFamily="49" charset="0"/>
              </a:rPr>
              <a:t>(low=0,</a:t>
            </a:r>
          </a:p>
          <a:p>
            <a:pPr>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high=</a:t>
            </a:r>
            <a:r>
              <a:rPr lang="en-US" b="1" dirty="0" err="1" smtClean="0">
                <a:latin typeface="Courier New" pitchFamily="49" charset="0"/>
                <a:cs typeface="Courier New" pitchFamily="49" charset="0"/>
              </a:rPr>
              <a:t>N,size</a:t>
            </a:r>
            <a:r>
              <a:rPr lang="en-US" b="1" dirty="0" smtClean="0">
                <a:latin typeface="Courier New" pitchFamily="49" charset="0"/>
                <a:cs typeface="Courier New" pitchFamily="49" charset="0"/>
              </a:rPr>
              <a:t>=(N,) );</a:t>
            </a:r>
            <a:endParaRPr lang="en-US" dirty="0" smtClean="0">
              <a:latin typeface="Courier New" pitchFamily="49" charset="0"/>
              <a:cs typeface="Courier New" pitchFamily="49" charset="0"/>
            </a:endParaRPr>
          </a:p>
          <a:p>
            <a:pPr>
              <a:buFont typeface="Arial" pitchFamily="34" charset="0"/>
              <a:buNone/>
            </a:pPr>
            <a:r>
              <a:rPr lang="en-US" b="1" dirty="0" err="1" smtClean="0">
                <a:latin typeface="Courier New" pitchFamily="49" charset="0"/>
                <a:cs typeface="Courier New" pitchFamily="49" charset="0"/>
              </a:rPr>
              <a:t>xresampled</a:t>
            </a:r>
            <a:r>
              <a:rPr lang="en-US" b="1" dirty="0" smtClean="0">
                <a:latin typeface="Courier New" pitchFamily="49" charset="0"/>
                <a:cs typeface="Courier New" pitchFamily="49" charset="0"/>
              </a:rPr>
              <a:t> = x[rowindex,0:1];</a:t>
            </a:r>
            <a:endParaRPr lang="en-US" dirty="0" smtClean="0">
              <a:latin typeface="Courier New" pitchFamily="49" charset="0"/>
              <a:cs typeface="Courier New" pitchFamily="49" charset="0"/>
            </a:endParaRPr>
          </a:p>
          <a:p>
            <a:pPr>
              <a:buFont typeface="Arial" pitchFamily="34" charset="0"/>
              <a:buNone/>
            </a:pPr>
            <a:r>
              <a:rPr lang="en-US" b="1" dirty="0" err="1" smtClean="0">
                <a:latin typeface="Courier New" pitchFamily="49" charset="0"/>
                <a:cs typeface="Courier New" pitchFamily="49" charset="0"/>
              </a:rPr>
              <a:t>dresampled</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dobs</a:t>
            </a:r>
            <a:r>
              <a:rPr lang="en-US" b="1" dirty="0" smtClean="0">
                <a:latin typeface="Courier New" pitchFamily="49" charset="0"/>
                <a:cs typeface="Courier New" pitchFamily="49" charset="0"/>
              </a:rPr>
              <a:t>[rowindex,0:1];</a:t>
            </a:r>
            <a:endParaRPr lang="en-US" dirty="0" smtClean="0">
              <a:latin typeface="Courier New" pitchFamily="49" charset="0"/>
              <a:cs typeface="Courier New" pitchFamily="49" charset="0"/>
            </a:endParaRPr>
          </a:p>
          <a:p>
            <a:pPr>
              <a:buFont typeface="Arial" pitchFamily="34" charset="0"/>
              <a:buNone/>
            </a:pPr>
            <a:endParaRPr lang="en-US" dirty="0"/>
          </a:p>
        </p:txBody>
      </p:sp>
      <p:sp>
        <p:nvSpPr>
          <p:cNvPr id="5" name="Title 1"/>
          <p:cNvSpPr>
            <a:spLocks noGrp="1"/>
          </p:cNvSpPr>
          <p:nvPr>
            <p:ph type="title"/>
          </p:nvPr>
        </p:nvSpPr>
        <p:spPr>
          <a:xfrm>
            <a:off x="0" y="152400"/>
            <a:ext cx="9144000" cy="762000"/>
          </a:xfrm>
        </p:spPr>
        <p:txBody>
          <a:bodyPr>
            <a:normAutofit/>
          </a:bodyPr>
          <a:lstStyle/>
          <a:p>
            <a:r>
              <a:rPr lang="en-US" dirty="0" smtClean="0">
                <a:latin typeface="Times New Roman" pitchFamily="18" charset="0"/>
                <a:cs typeface="Times New Roman" pitchFamily="18" charset="0"/>
              </a:rPr>
              <a:t>MATLAB</a:t>
            </a:r>
            <a:r>
              <a:rPr lang="en-US" baseline="30000"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p:txBody>
      </p:sp>
      <p:sp>
        <p:nvSpPr>
          <p:cNvPr id="6" name="Title 1"/>
          <p:cNvSpPr txBox="1">
            <a:spLocks/>
          </p:cNvSpPr>
          <p:nvPr/>
        </p:nvSpPr>
        <p:spPr>
          <a:xfrm>
            <a:off x="-152400" y="3048000"/>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Python</a:t>
            </a:r>
            <a:endParaRPr lang="en-US" baseline="300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68" y="3501147"/>
            <a:ext cx="752622" cy="2998763"/>
          </a:xfrm>
          <a:custGeom>
            <a:avLst/>
            <a:gdLst>
              <a:gd name="connsiteX0" fmla="*/ 429065 w 752622"/>
              <a:gd name="connsiteY0" fmla="*/ 16412 h 2998763"/>
              <a:gd name="connsiteX1" fmla="*/ 344659 w 752622"/>
              <a:gd name="connsiteY1" fmla="*/ 30480 h 2998763"/>
              <a:gd name="connsiteX2" fmla="*/ 414997 w 752622"/>
              <a:gd name="connsiteY2" fmla="*/ 199292 h 2998763"/>
              <a:gd name="connsiteX3" fmla="*/ 372794 w 752622"/>
              <a:gd name="connsiteY3" fmla="*/ 762000 h 2998763"/>
              <a:gd name="connsiteX4" fmla="*/ 63305 w 752622"/>
              <a:gd name="connsiteY4" fmla="*/ 1521655 h 2998763"/>
              <a:gd name="connsiteX5" fmla="*/ 752622 w 752622"/>
              <a:gd name="connsiteY5" fmla="*/ 2998763 h 29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22" h="2998763">
                <a:moveTo>
                  <a:pt x="429065" y="16412"/>
                </a:moveTo>
                <a:cubicBezTo>
                  <a:pt x="388034" y="8206"/>
                  <a:pt x="347004" y="0"/>
                  <a:pt x="344659" y="30480"/>
                </a:cubicBezTo>
                <a:cubicBezTo>
                  <a:pt x="342314" y="60960"/>
                  <a:pt x="410308" y="77372"/>
                  <a:pt x="414997" y="199292"/>
                </a:cubicBezTo>
                <a:cubicBezTo>
                  <a:pt x="419686" y="321212"/>
                  <a:pt x="431409" y="541606"/>
                  <a:pt x="372794" y="762000"/>
                </a:cubicBezTo>
                <a:cubicBezTo>
                  <a:pt x="314179" y="982394"/>
                  <a:pt x="0" y="1148861"/>
                  <a:pt x="63305" y="1521655"/>
                </a:cubicBezTo>
                <a:cubicBezTo>
                  <a:pt x="126610" y="1894449"/>
                  <a:pt x="439616" y="2446606"/>
                  <a:pt x="752622" y="29987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328661" y="3729747"/>
            <a:ext cx="589756" cy="929481"/>
          </a:xfrm>
          <a:custGeom>
            <a:avLst/>
            <a:gdLst>
              <a:gd name="connsiteX0" fmla="*/ 57944 w 589756"/>
              <a:gd name="connsiteY0" fmla="*/ 130969 h 929481"/>
              <a:gd name="connsiteX1" fmla="*/ 229394 w 589756"/>
              <a:gd name="connsiteY1" fmla="*/ 78582 h 929481"/>
              <a:gd name="connsiteX2" fmla="*/ 367506 w 589756"/>
              <a:gd name="connsiteY2" fmla="*/ 59532 h 929481"/>
              <a:gd name="connsiteX3" fmla="*/ 462756 w 589756"/>
              <a:gd name="connsiteY3" fmla="*/ 92869 h 929481"/>
              <a:gd name="connsiteX4" fmla="*/ 529431 w 589756"/>
              <a:gd name="connsiteY4" fmla="*/ 202407 h 929481"/>
              <a:gd name="connsiteX5" fmla="*/ 477044 w 589756"/>
              <a:gd name="connsiteY5" fmla="*/ 402432 h 929481"/>
              <a:gd name="connsiteX6" fmla="*/ 334169 w 589756"/>
              <a:gd name="connsiteY6" fmla="*/ 640557 h 929481"/>
              <a:gd name="connsiteX7" fmla="*/ 177006 w 589756"/>
              <a:gd name="connsiteY7" fmla="*/ 854869 h 929481"/>
              <a:gd name="connsiteX8" fmla="*/ 191294 w 589756"/>
              <a:gd name="connsiteY8" fmla="*/ 912019 h 929481"/>
              <a:gd name="connsiteX9" fmla="*/ 319881 w 589756"/>
              <a:gd name="connsiteY9" fmla="*/ 750094 h 929481"/>
              <a:gd name="connsiteX10" fmla="*/ 481806 w 589756"/>
              <a:gd name="connsiteY10" fmla="*/ 488157 h 929481"/>
              <a:gd name="connsiteX11" fmla="*/ 577056 w 589756"/>
              <a:gd name="connsiteY11" fmla="*/ 269082 h 929481"/>
              <a:gd name="connsiteX12" fmla="*/ 558006 w 589756"/>
              <a:gd name="connsiteY12" fmla="*/ 140494 h 929481"/>
              <a:gd name="connsiteX13" fmla="*/ 500856 w 589756"/>
              <a:gd name="connsiteY13" fmla="*/ 54769 h 929481"/>
              <a:gd name="connsiteX14" fmla="*/ 405606 w 589756"/>
              <a:gd name="connsiteY14" fmla="*/ 7144 h 929481"/>
              <a:gd name="connsiteX15" fmla="*/ 310356 w 589756"/>
              <a:gd name="connsiteY15" fmla="*/ 11907 h 929481"/>
              <a:gd name="connsiteX16" fmla="*/ 57944 w 589756"/>
              <a:gd name="connsiteY16" fmla="*/ 73819 h 929481"/>
              <a:gd name="connsiteX17" fmla="*/ 794 w 589756"/>
              <a:gd name="connsiteY17" fmla="*/ 140494 h 929481"/>
              <a:gd name="connsiteX18" fmla="*/ 57944 w 589756"/>
              <a:gd name="connsiteY18" fmla="*/ 130969 h 92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756" h="929481">
                <a:moveTo>
                  <a:pt x="57944" y="130969"/>
                </a:moveTo>
                <a:cubicBezTo>
                  <a:pt x="96044" y="120650"/>
                  <a:pt x="177800" y="90488"/>
                  <a:pt x="229394" y="78582"/>
                </a:cubicBezTo>
                <a:cubicBezTo>
                  <a:pt x="280988" y="66676"/>
                  <a:pt x="328612" y="57151"/>
                  <a:pt x="367506" y="59532"/>
                </a:cubicBezTo>
                <a:cubicBezTo>
                  <a:pt x="406400" y="61913"/>
                  <a:pt x="435769" y="69057"/>
                  <a:pt x="462756" y="92869"/>
                </a:cubicBezTo>
                <a:cubicBezTo>
                  <a:pt x="489743" y="116681"/>
                  <a:pt x="527050" y="150813"/>
                  <a:pt x="529431" y="202407"/>
                </a:cubicBezTo>
                <a:cubicBezTo>
                  <a:pt x="531812" y="254001"/>
                  <a:pt x="509588" y="329407"/>
                  <a:pt x="477044" y="402432"/>
                </a:cubicBezTo>
                <a:cubicBezTo>
                  <a:pt x="444500" y="475457"/>
                  <a:pt x="384175" y="565151"/>
                  <a:pt x="334169" y="640557"/>
                </a:cubicBezTo>
                <a:cubicBezTo>
                  <a:pt x="284163" y="715963"/>
                  <a:pt x="200818" y="809625"/>
                  <a:pt x="177006" y="854869"/>
                </a:cubicBezTo>
                <a:cubicBezTo>
                  <a:pt x="153194" y="900113"/>
                  <a:pt x="167482" y="929481"/>
                  <a:pt x="191294" y="912019"/>
                </a:cubicBezTo>
                <a:cubicBezTo>
                  <a:pt x="215106" y="894557"/>
                  <a:pt x="271462" y="820738"/>
                  <a:pt x="319881" y="750094"/>
                </a:cubicBezTo>
                <a:cubicBezTo>
                  <a:pt x="368300" y="679450"/>
                  <a:pt x="438944" y="568326"/>
                  <a:pt x="481806" y="488157"/>
                </a:cubicBezTo>
                <a:cubicBezTo>
                  <a:pt x="524668" y="407988"/>
                  <a:pt x="564356" y="327026"/>
                  <a:pt x="577056" y="269082"/>
                </a:cubicBezTo>
                <a:cubicBezTo>
                  <a:pt x="589756" y="211138"/>
                  <a:pt x="570706" y="176213"/>
                  <a:pt x="558006" y="140494"/>
                </a:cubicBezTo>
                <a:cubicBezTo>
                  <a:pt x="545306" y="104775"/>
                  <a:pt x="526256" y="76994"/>
                  <a:pt x="500856" y="54769"/>
                </a:cubicBezTo>
                <a:cubicBezTo>
                  <a:pt x="475456" y="32544"/>
                  <a:pt x="437356" y="14288"/>
                  <a:pt x="405606" y="7144"/>
                </a:cubicBezTo>
                <a:cubicBezTo>
                  <a:pt x="373856" y="0"/>
                  <a:pt x="368300" y="795"/>
                  <a:pt x="310356" y="11907"/>
                </a:cubicBezTo>
                <a:cubicBezTo>
                  <a:pt x="252412" y="23019"/>
                  <a:pt x="109538" y="52388"/>
                  <a:pt x="57944" y="73819"/>
                </a:cubicBezTo>
                <a:cubicBezTo>
                  <a:pt x="6350" y="95250"/>
                  <a:pt x="1588" y="130969"/>
                  <a:pt x="794" y="140494"/>
                </a:cubicBezTo>
                <a:cubicBezTo>
                  <a:pt x="0" y="150019"/>
                  <a:pt x="19844" y="141288"/>
                  <a:pt x="57944" y="130969"/>
                </a:cubicBezTo>
                <a:close/>
              </a:path>
            </a:pathLst>
          </a:cu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304800" y="3729747"/>
            <a:ext cx="589756" cy="929481"/>
          </a:xfrm>
          <a:custGeom>
            <a:avLst/>
            <a:gdLst>
              <a:gd name="connsiteX0" fmla="*/ 57944 w 589756"/>
              <a:gd name="connsiteY0" fmla="*/ 130969 h 929481"/>
              <a:gd name="connsiteX1" fmla="*/ 229394 w 589756"/>
              <a:gd name="connsiteY1" fmla="*/ 78582 h 929481"/>
              <a:gd name="connsiteX2" fmla="*/ 367506 w 589756"/>
              <a:gd name="connsiteY2" fmla="*/ 59532 h 929481"/>
              <a:gd name="connsiteX3" fmla="*/ 462756 w 589756"/>
              <a:gd name="connsiteY3" fmla="*/ 92869 h 929481"/>
              <a:gd name="connsiteX4" fmla="*/ 529431 w 589756"/>
              <a:gd name="connsiteY4" fmla="*/ 202407 h 929481"/>
              <a:gd name="connsiteX5" fmla="*/ 477044 w 589756"/>
              <a:gd name="connsiteY5" fmla="*/ 402432 h 929481"/>
              <a:gd name="connsiteX6" fmla="*/ 334169 w 589756"/>
              <a:gd name="connsiteY6" fmla="*/ 640557 h 929481"/>
              <a:gd name="connsiteX7" fmla="*/ 177006 w 589756"/>
              <a:gd name="connsiteY7" fmla="*/ 854869 h 929481"/>
              <a:gd name="connsiteX8" fmla="*/ 191294 w 589756"/>
              <a:gd name="connsiteY8" fmla="*/ 912019 h 929481"/>
              <a:gd name="connsiteX9" fmla="*/ 319881 w 589756"/>
              <a:gd name="connsiteY9" fmla="*/ 750094 h 929481"/>
              <a:gd name="connsiteX10" fmla="*/ 481806 w 589756"/>
              <a:gd name="connsiteY10" fmla="*/ 488157 h 929481"/>
              <a:gd name="connsiteX11" fmla="*/ 577056 w 589756"/>
              <a:gd name="connsiteY11" fmla="*/ 269082 h 929481"/>
              <a:gd name="connsiteX12" fmla="*/ 558006 w 589756"/>
              <a:gd name="connsiteY12" fmla="*/ 140494 h 929481"/>
              <a:gd name="connsiteX13" fmla="*/ 500856 w 589756"/>
              <a:gd name="connsiteY13" fmla="*/ 54769 h 929481"/>
              <a:gd name="connsiteX14" fmla="*/ 405606 w 589756"/>
              <a:gd name="connsiteY14" fmla="*/ 7144 h 929481"/>
              <a:gd name="connsiteX15" fmla="*/ 310356 w 589756"/>
              <a:gd name="connsiteY15" fmla="*/ 11907 h 929481"/>
              <a:gd name="connsiteX16" fmla="*/ 57944 w 589756"/>
              <a:gd name="connsiteY16" fmla="*/ 73819 h 929481"/>
              <a:gd name="connsiteX17" fmla="*/ 794 w 589756"/>
              <a:gd name="connsiteY17" fmla="*/ 140494 h 929481"/>
              <a:gd name="connsiteX18" fmla="*/ 57944 w 589756"/>
              <a:gd name="connsiteY18" fmla="*/ 130969 h 92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756" h="929481">
                <a:moveTo>
                  <a:pt x="57944" y="130969"/>
                </a:moveTo>
                <a:cubicBezTo>
                  <a:pt x="96044" y="120650"/>
                  <a:pt x="177800" y="90488"/>
                  <a:pt x="229394" y="78582"/>
                </a:cubicBezTo>
                <a:cubicBezTo>
                  <a:pt x="280988" y="66676"/>
                  <a:pt x="328612" y="57151"/>
                  <a:pt x="367506" y="59532"/>
                </a:cubicBezTo>
                <a:cubicBezTo>
                  <a:pt x="406400" y="61913"/>
                  <a:pt x="435769" y="69057"/>
                  <a:pt x="462756" y="92869"/>
                </a:cubicBezTo>
                <a:cubicBezTo>
                  <a:pt x="489743" y="116681"/>
                  <a:pt x="527050" y="150813"/>
                  <a:pt x="529431" y="202407"/>
                </a:cubicBezTo>
                <a:cubicBezTo>
                  <a:pt x="531812" y="254001"/>
                  <a:pt x="509588" y="329407"/>
                  <a:pt x="477044" y="402432"/>
                </a:cubicBezTo>
                <a:cubicBezTo>
                  <a:pt x="444500" y="475457"/>
                  <a:pt x="384175" y="565151"/>
                  <a:pt x="334169" y="640557"/>
                </a:cubicBezTo>
                <a:cubicBezTo>
                  <a:pt x="284163" y="715963"/>
                  <a:pt x="200818" y="809625"/>
                  <a:pt x="177006" y="854869"/>
                </a:cubicBezTo>
                <a:cubicBezTo>
                  <a:pt x="153194" y="900113"/>
                  <a:pt x="167482" y="929481"/>
                  <a:pt x="191294" y="912019"/>
                </a:cubicBezTo>
                <a:cubicBezTo>
                  <a:pt x="215106" y="894557"/>
                  <a:pt x="271462" y="820738"/>
                  <a:pt x="319881" y="750094"/>
                </a:cubicBezTo>
                <a:cubicBezTo>
                  <a:pt x="368300" y="679450"/>
                  <a:pt x="438944" y="568326"/>
                  <a:pt x="481806" y="488157"/>
                </a:cubicBezTo>
                <a:cubicBezTo>
                  <a:pt x="524668" y="407988"/>
                  <a:pt x="564356" y="327026"/>
                  <a:pt x="577056" y="269082"/>
                </a:cubicBezTo>
                <a:cubicBezTo>
                  <a:pt x="589756" y="211138"/>
                  <a:pt x="570706" y="176213"/>
                  <a:pt x="558006" y="140494"/>
                </a:cubicBezTo>
                <a:cubicBezTo>
                  <a:pt x="545306" y="104775"/>
                  <a:pt x="526256" y="76994"/>
                  <a:pt x="500856" y="54769"/>
                </a:cubicBezTo>
                <a:cubicBezTo>
                  <a:pt x="475456" y="32544"/>
                  <a:pt x="437356" y="14288"/>
                  <a:pt x="405606" y="7144"/>
                </a:cubicBezTo>
                <a:cubicBezTo>
                  <a:pt x="373856" y="0"/>
                  <a:pt x="368300" y="795"/>
                  <a:pt x="310356" y="11907"/>
                </a:cubicBezTo>
                <a:cubicBezTo>
                  <a:pt x="252412" y="23019"/>
                  <a:pt x="109538" y="52388"/>
                  <a:pt x="57944" y="73819"/>
                </a:cubicBezTo>
                <a:cubicBezTo>
                  <a:pt x="6350" y="95250"/>
                  <a:pt x="1588" y="130969"/>
                  <a:pt x="794" y="140494"/>
                </a:cubicBezTo>
                <a:cubicBezTo>
                  <a:pt x="0" y="150019"/>
                  <a:pt x="19844" y="141288"/>
                  <a:pt x="57944" y="130969"/>
                </a:cubicBezTo>
                <a:close/>
              </a:path>
            </a:pathLst>
          </a:cu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flipH="1">
            <a:off x="2082531" y="3501147"/>
            <a:ext cx="752622" cy="2998763"/>
          </a:xfrm>
          <a:custGeom>
            <a:avLst/>
            <a:gdLst>
              <a:gd name="connsiteX0" fmla="*/ 429065 w 752622"/>
              <a:gd name="connsiteY0" fmla="*/ 16412 h 2998763"/>
              <a:gd name="connsiteX1" fmla="*/ 344659 w 752622"/>
              <a:gd name="connsiteY1" fmla="*/ 30480 h 2998763"/>
              <a:gd name="connsiteX2" fmla="*/ 414997 w 752622"/>
              <a:gd name="connsiteY2" fmla="*/ 199292 h 2998763"/>
              <a:gd name="connsiteX3" fmla="*/ 372794 w 752622"/>
              <a:gd name="connsiteY3" fmla="*/ 762000 h 2998763"/>
              <a:gd name="connsiteX4" fmla="*/ 63305 w 752622"/>
              <a:gd name="connsiteY4" fmla="*/ 1521655 h 2998763"/>
              <a:gd name="connsiteX5" fmla="*/ 752622 w 752622"/>
              <a:gd name="connsiteY5" fmla="*/ 2998763 h 29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22" h="2998763">
                <a:moveTo>
                  <a:pt x="429065" y="16412"/>
                </a:moveTo>
                <a:cubicBezTo>
                  <a:pt x="388034" y="8206"/>
                  <a:pt x="347004" y="0"/>
                  <a:pt x="344659" y="30480"/>
                </a:cubicBezTo>
                <a:cubicBezTo>
                  <a:pt x="342314" y="60960"/>
                  <a:pt x="410308" y="77372"/>
                  <a:pt x="414997" y="199292"/>
                </a:cubicBezTo>
                <a:cubicBezTo>
                  <a:pt x="419686" y="321212"/>
                  <a:pt x="431409" y="541606"/>
                  <a:pt x="372794" y="762000"/>
                </a:cubicBezTo>
                <a:cubicBezTo>
                  <a:pt x="314179" y="982394"/>
                  <a:pt x="0" y="1148861"/>
                  <a:pt x="63305" y="1521655"/>
                </a:cubicBezTo>
                <a:cubicBezTo>
                  <a:pt x="126610" y="1894449"/>
                  <a:pt x="439616" y="2446606"/>
                  <a:pt x="752622" y="29987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6014" y="3498768"/>
            <a:ext cx="2311021" cy="3054432"/>
          </a:xfrm>
          <a:custGeom>
            <a:avLst/>
            <a:gdLst>
              <a:gd name="connsiteX0" fmla="*/ 1997122 w 2307609"/>
              <a:gd name="connsiteY0" fmla="*/ 0 h 3076433"/>
              <a:gd name="connsiteX1" fmla="*/ 2003946 w 2307609"/>
              <a:gd name="connsiteY1" fmla="*/ 54591 h 3076433"/>
              <a:gd name="connsiteX2" fmla="*/ 1949355 w 2307609"/>
              <a:gd name="connsiteY2" fmla="*/ 136478 h 3076433"/>
              <a:gd name="connsiteX3" fmla="*/ 1949355 w 2307609"/>
              <a:gd name="connsiteY3" fmla="*/ 307075 h 3076433"/>
              <a:gd name="connsiteX4" fmla="*/ 1942531 w 2307609"/>
              <a:gd name="connsiteY4" fmla="*/ 566382 h 3076433"/>
              <a:gd name="connsiteX5" fmla="*/ 1997122 w 2307609"/>
              <a:gd name="connsiteY5" fmla="*/ 791570 h 3076433"/>
              <a:gd name="connsiteX6" fmla="*/ 2147248 w 2307609"/>
              <a:gd name="connsiteY6" fmla="*/ 1030406 h 3076433"/>
              <a:gd name="connsiteX7" fmla="*/ 2249606 w 2307609"/>
              <a:gd name="connsiteY7" fmla="*/ 1180531 h 3076433"/>
              <a:gd name="connsiteX8" fmla="*/ 2304197 w 2307609"/>
              <a:gd name="connsiteY8" fmla="*/ 1351128 h 3076433"/>
              <a:gd name="connsiteX9" fmla="*/ 2270078 w 2307609"/>
              <a:gd name="connsiteY9" fmla="*/ 1644555 h 3076433"/>
              <a:gd name="connsiteX10" fmla="*/ 2126776 w 2307609"/>
              <a:gd name="connsiteY10" fmla="*/ 2019869 h 3076433"/>
              <a:gd name="connsiteX11" fmla="*/ 1860645 w 2307609"/>
              <a:gd name="connsiteY11" fmla="*/ 2558955 h 3076433"/>
              <a:gd name="connsiteX12" fmla="*/ 1601337 w 2307609"/>
              <a:gd name="connsiteY12" fmla="*/ 3002508 h 3076433"/>
              <a:gd name="connsiteX13" fmla="*/ 1335206 w 2307609"/>
              <a:gd name="connsiteY13" fmla="*/ 3002508 h 3076433"/>
              <a:gd name="connsiteX14" fmla="*/ 959893 w 2307609"/>
              <a:gd name="connsiteY14" fmla="*/ 3002508 h 3076433"/>
              <a:gd name="connsiteX15" fmla="*/ 652818 w 2307609"/>
              <a:gd name="connsiteY15" fmla="*/ 2975212 h 3076433"/>
              <a:gd name="connsiteX16" fmla="*/ 529988 w 2307609"/>
              <a:gd name="connsiteY16" fmla="*/ 2695433 h 3076433"/>
              <a:gd name="connsiteX17" fmla="*/ 311624 w 2307609"/>
              <a:gd name="connsiteY17" fmla="*/ 2279176 h 3076433"/>
              <a:gd name="connsiteX18" fmla="*/ 134203 w 2307609"/>
              <a:gd name="connsiteY18" fmla="*/ 1897039 h 3076433"/>
              <a:gd name="connsiteX19" fmla="*/ 25021 w 2307609"/>
              <a:gd name="connsiteY19" fmla="*/ 1562669 h 3076433"/>
              <a:gd name="connsiteX20" fmla="*/ 11373 w 2307609"/>
              <a:gd name="connsiteY20" fmla="*/ 1282890 h 3076433"/>
              <a:gd name="connsiteX21" fmla="*/ 93260 w 2307609"/>
              <a:gd name="connsiteY21" fmla="*/ 1105469 h 3076433"/>
              <a:gd name="connsiteX0" fmla="*/ 2025745 w 2336232"/>
              <a:gd name="connsiteY0" fmla="*/ 0 h 3076433"/>
              <a:gd name="connsiteX1" fmla="*/ 2032569 w 2336232"/>
              <a:gd name="connsiteY1" fmla="*/ 54591 h 3076433"/>
              <a:gd name="connsiteX2" fmla="*/ 1977978 w 2336232"/>
              <a:gd name="connsiteY2" fmla="*/ 136478 h 3076433"/>
              <a:gd name="connsiteX3" fmla="*/ 1977978 w 2336232"/>
              <a:gd name="connsiteY3" fmla="*/ 307075 h 3076433"/>
              <a:gd name="connsiteX4" fmla="*/ 1971154 w 2336232"/>
              <a:gd name="connsiteY4" fmla="*/ 566382 h 3076433"/>
              <a:gd name="connsiteX5" fmla="*/ 2025745 w 2336232"/>
              <a:gd name="connsiteY5" fmla="*/ 791570 h 3076433"/>
              <a:gd name="connsiteX6" fmla="*/ 2175871 w 2336232"/>
              <a:gd name="connsiteY6" fmla="*/ 1030406 h 3076433"/>
              <a:gd name="connsiteX7" fmla="*/ 2278229 w 2336232"/>
              <a:gd name="connsiteY7" fmla="*/ 1180531 h 3076433"/>
              <a:gd name="connsiteX8" fmla="*/ 2332820 w 2336232"/>
              <a:gd name="connsiteY8" fmla="*/ 1351128 h 3076433"/>
              <a:gd name="connsiteX9" fmla="*/ 2298701 w 2336232"/>
              <a:gd name="connsiteY9" fmla="*/ 1644555 h 3076433"/>
              <a:gd name="connsiteX10" fmla="*/ 2155399 w 2336232"/>
              <a:gd name="connsiteY10" fmla="*/ 2019869 h 3076433"/>
              <a:gd name="connsiteX11" fmla="*/ 1889268 w 2336232"/>
              <a:gd name="connsiteY11" fmla="*/ 2558955 h 3076433"/>
              <a:gd name="connsiteX12" fmla="*/ 1629960 w 2336232"/>
              <a:gd name="connsiteY12" fmla="*/ 3002508 h 3076433"/>
              <a:gd name="connsiteX13" fmla="*/ 1363829 w 2336232"/>
              <a:gd name="connsiteY13" fmla="*/ 3002508 h 3076433"/>
              <a:gd name="connsiteX14" fmla="*/ 988516 w 2336232"/>
              <a:gd name="connsiteY14" fmla="*/ 3002508 h 3076433"/>
              <a:gd name="connsiteX15" fmla="*/ 681441 w 2336232"/>
              <a:gd name="connsiteY15" fmla="*/ 2975212 h 3076433"/>
              <a:gd name="connsiteX16" fmla="*/ 558611 w 2336232"/>
              <a:gd name="connsiteY16" fmla="*/ 2695433 h 3076433"/>
              <a:gd name="connsiteX17" fmla="*/ 340247 w 2336232"/>
              <a:gd name="connsiteY17" fmla="*/ 2279176 h 3076433"/>
              <a:gd name="connsiteX18" fmla="*/ 162826 w 2336232"/>
              <a:gd name="connsiteY18" fmla="*/ 1897039 h 3076433"/>
              <a:gd name="connsiteX19" fmla="*/ 53644 w 2336232"/>
              <a:gd name="connsiteY19" fmla="*/ 1562669 h 3076433"/>
              <a:gd name="connsiteX20" fmla="*/ 39996 w 2336232"/>
              <a:gd name="connsiteY20" fmla="*/ 1282890 h 3076433"/>
              <a:gd name="connsiteX21" fmla="*/ 293617 w 2336232"/>
              <a:gd name="connsiteY21" fmla="*/ 8268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268406 w 2311021"/>
              <a:gd name="connsiteY22" fmla="*/ 8268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7506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226325 w 2311021"/>
              <a:gd name="connsiteY22" fmla="*/ 682388 h 3076433"/>
              <a:gd name="connsiteX23" fmla="*/ 344606 w 2311021"/>
              <a:gd name="connsiteY23"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750627 h 3076433"/>
              <a:gd name="connsiteX23" fmla="*/ 344606 w 2311021"/>
              <a:gd name="connsiteY23"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35507 w 2311021"/>
              <a:gd name="connsiteY22" fmla="*/ 736979 h 3076433"/>
              <a:gd name="connsiteX23" fmla="*/ 344606 w 2311021"/>
              <a:gd name="connsiteY23" fmla="*/ 293427 h 3076433"/>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4606 w 2311021"/>
              <a:gd name="connsiteY23" fmla="*/ 0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25" fmla="*/ 2000534 w 2311021"/>
              <a:gd name="connsiteY25" fmla="*/ 11373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25" fmla="*/ 2000534 w 2311021"/>
              <a:gd name="connsiteY25" fmla="*/ 11373 h 3087806"/>
              <a:gd name="connsiteX0" fmla="*/ 2000534 w 2311021"/>
              <a:gd name="connsiteY0" fmla="*/ 56107 h 3132540"/>
              <a:gd name="connsiteX1" fmla="*/ 2007358 w 2311021"/>
              <a:gd name="connsiteY1" fmla="*/ 110698 h 3132540"/>
              <a:gd name="connsiteX2" fmla="*/ 1952767 w 2311021"/>
              <a:gd name="connsiteY2" fmla="*/ 192585 h 3132540"/>
              <a:gd name="connsiteX3" fmla="*/ 1952767 w 2311021"/>
              <a:gd name="connsiteY3" fmla="*/ 363182 h 3132540"/>
              <a:gd name="connsiteX4" fmla="*/ 1945943 w 2311021"/>
              <a:gd name="connsiteY4" fmla="*/ 622489 h 3132540"/>
              <a:gd name="connsiteX5" fmla="*/ 2000534 w 2311021"/>
              <a:gd name="connsiteY5" fmla="*/ 847677 h 3132540"/>
              <a:gd name="connsiteX6" fmla="*/ 2150660 w 2311021"/>
              <a:gd name="connsiteY6" fmla="*/ 1086513 h 3132540"/>
              <a:gd name="connsiteX7" fmla="*/ 2253018 w 2311021"/>
              <a:gd name="connsiteY7" fmla="*/ 1236638 h 3132540"/>
              <a:gd name="connsiteX8" fmla="*/ 2307609 w 2311021"/>
              <a:gd name="connsiteY8" fmla="*/ 1407235 h 3132540"/>
              <a:gd name="connsiteX9" fmla="*/ 2273490 w 2311021"/>
              <a:gd name="connsiteY9" fmla="*/ 1700662 h 3132540"/>
              <a:gd name="connsiteX10" fmla="*/ 2130188 w 2311021"/>
              <a:gd name="connsiteY10" fmla="*/ 2075976 h 3132540"/>
              <a:gd name="connsiteX11" fmla="*/ 1864057 w 2311021"/>
              <a:gd name="connsiteY11" fmla="*/ 2615062 h 3132540"/>
              <a:gd name="connsiteX12" fmla="*/ 1604749 w 2311021"/>
              <a:gd name="connsiteY12" fmla="*/ 3058615 h 3132540"/>
              <a:gd name="connsiteX13" fmla="*/ 1338618 w 2311021"/>
              <a:gd name="connsiteY13" fmla="*/ 3058615 h 3132540"/>
              <a:gd name="connsiteX14" fmla="*/ 963305 w 2311021"/>
              <a:gd name="connsiteY14" fmla="*/ 3058615 h 3132540"/>
              <a:gd name="connsiteX15" fmla="*/ 656230 w 2311021"/>
              <a:gd name="connsiteY15" fmla="*/ 3031319 h 3132540"/>
              <a:gd name="connsiteX16" fmla="*/ 533400 w 2311021"/>
              <a:gd name="connsiteY16" fmla="*/ 2751540 h 3132540"/>
              <a:gd name="connsiteX17" fmla="*/ 315036 w 2311021"/>
              <a:gd name="connsiteY17" fmla="*/ 2335283 h 3132540"/>
              <a:gd name="connsiteX18" fmla="*/ 137615 w 2311021"/>
              <a:gd name="connsiteY18" fmla="*/ 1953146 h 3132540"/>
              <a:gd name="connsiteX19" fmla="*/ 28433 w 2311021"/>
              <a:gd name="connsiteY19" fmla="*/ 1618776 h 3132540"/>
              <a:gd name="connsiteX20" fmla="*/ 14785 w 2311021"/>
              <a:gd name="connsiteY20" fmla="*/ 1338997 h 3132540"/>
              <a:gd name="connsiteX21" fmla="*/ 117143 w 2311021"/>
              <a:gd name="connsiteY21" fmla="*/ 1106985 h 3132540"/>
              <a:gd name="connsiteX22" fmla="*/ 335507 w 2311021"/>
              <a:gd name="connsiteY22" fmla="*/ 793086 h 3132540"/>
              <a:gd name="connsiteX23" fmla="*/ 349155 w 2311021"/>
              <a:gd name="connsiteY23" fmla="*/ 465540 h 3132540"/>
              <a:gd name="connsiteX24" fmla="*/ 344606 w 2311021"/>
              <a:gd name="connsiteY24" fmla="*/ 44734 h 3132540"/>
              <a:gd name="connsiteX25" fmla="*/ 1487606 w 2311021"/>
              <a:gd name="connsiteY25" fmla="*/ 197134 h 3132540"/>
              <a:gd name="connsiteX26" fmla="*/ 2000534 w 2311021"/>
              <a:gd name="connsiteY26" fmla="*/ 56107 h 3132540"/>
              <a:gd name="connsiteX0" fmla="*/ 2000534 w 2311021"/>
              <a:gd name="connsiteY0" fmla="*/ 62931 h 3139364"/>
              <a:gd name="connsiteX1" fmla="*/ 2007358 w 2311021"/>
              <a:gd name="connsiteY1" fmla="*/ 117522 h 3139364"/>
              <a:gd name="connsiteX2" fmla="*/ 1952767 w 2311021"/>
              <a:gd name="connsiteY2" fmla="*/ 199409 h 3139364"/>
              <a:gd name="connsiteX3" fmla="*/ 1952767 w 2311021"/>
              <a:gd name="connsiteY3" fmla="*/ 370006 h 3139364"/>
              <a:gd name="connsiteX4" fmla="*/ 1945943 w 2311021"/>
              <a:gd name="connsiteY4" fmla="*/ 629313 h 3139364"/>
              <a:gd name="connsiteX5" fmla="*/ 2000534 w 2311021"/>
              <a:gd name="connsiteY5" fmla="*/ 854501 h 3139364"/>
              <a:gd name="connsiteX6" fmla="*/ 2150660 w 2311021"/>
              <a:gd name="connsiteY6" fmla="*/ 1093337 h 3139364"/>
              <a:gd name="connsiteX7" fmla="*/ 2253018 w 2311021"/>
              <a:gd name="connsiteY7" fmla="*/ 1243462 h 3139364"/>
              <a:gd name="connsiteX8" fmla="*/ 2307609 w 2311021"/>
              <a:gd name="connsiteY8" fmla="*/ 1414059 h 3139364"/>
              <a:gd name="connsiteX9" fmla="*/ 2273490 w 2311021"/>
              <a:gd name="connsiteY9" fmla="*/ 1707486 h 3139364"/>
              <a:gd name="connsiteX10" fmla="*/ 2130188 w 2311021"/>
              <a:gd name="connsiteY10" fmla="*/ 2082800 h 3139364"/>
              <a:gd name="connsiteX11" fmla="*/ 1864057 w 2311021"/>
              <a:gd name="connsiteY11" fmla="*/ 2621886 h 3139364"/>
              <a:gd name="connsiteX12" fmla="*/ 1604749 w 2311021"/>
              <a:gd name="connsiteY12" fmla="*/ 3065439 h 3139364"/>
              <a:gd name="connsiteX13" fmla="*/ 1338618 w 2311021"/>
              <a:gd name="connsiteY13" fmla="*/ 3065439 h 3139364"/>
              <a:gd name="connsiteX14" fmla="*/ 963305 w 2311021"/>
              <a:gd name="connsiteY14" fmla="*/ 3065439 h 3139364"/>
              <a:gd name="connsiteX15" fmla="*/ 656230 w 2311021"/>
              <a:gd name="connsiteY15" fmla="*/ 3038143 h 3139364"/>
              <a:gd name="connsiteX16" fmla="*/ 533400 w 2311021"/>
              <a:gd name="connsiteY16" fmla="*/ 2758364 h 3139364"/>
              <a:gd name="connsiteX17" fmla="*/ 315036 w 2311021"/>
              <a:gd name="connsiteY17" fmla="*/ 2342107 h 3139364"/>
              <a:gd name="connsiteX18" fmla="*/ 137615 w 2311021"/>
              <a:gd name="connsiteY18" fmla="*/ 1959970 h 3139364"/>
              <a:gd name="connsiteX19" fmla="*/ 28433 w 2311021"/>
              <a:gd name="connsiteY19" fmla="*/ 1625600 h 3139364"/>
              <a:gd name="connsiteX20" fmla="*/ 14785 w 2311021"/>
              <a:gd name="connsiteY20" fmla="*/ 1345821 h 3139364"/>
              <a:gd name="connsiteX21" fmla="*/ 117143 w 2311021"/>
              <a:gd name="connsiteY21" fmla="*/ 1113809 h 3139364"/>
              <a:gd name="connsiteX22" fmla="*/ 335507 w 2311021"/>
              <a:gd name="connsiteY22" fmla="*/ 799910 h 3139364"/>
              <a:gd name="connsiteX23" fmla="*/ 349155 w 2311021"/>
              <a:gd name="connsiteY23" fmla="*/ 472364 h 3139364"/>
              <a:gd name="connsiteX24" fmla="*/ 344606 w 2311021"/>
              <a:gd name="connsiteY24" fmla="*/ 51558 h 3139364"/>
              <a:gd name="connsiteX25" fmla="*/ 1494430 w 2311021"/>
              <a:gd name="connsiteY25" fmla="*/ 163014 h 3139364"/>
              <a:gd name="connsiteX26" fmla="*/ 2000534 w 2311021"/>
              <a:gd name="connsiteY26" fmla="*/ 62931 h 3139364"/>
              <a:gd name="connsiteX0" fmla="*/ 2000534 w 2311021"/>
              <a:gd name="connsiteY0" fmla="*/ 76579 h 3153012"/>
              <a:gd name="connsiteX1" fmla="*/ 2007358 w 2311021"/>
              <a:gd name="connsiteY1" fmla="*/ 131170 h 3153012"/>
              <a:gd name="connsiteX2" fmla="*/ 1952767 w 2311021"/>
              <a:gd name="connsiteY2" fmla="*/ 213057 h 3153012"/>
              <a:gd name="connsiteX3" fmla="*/ 1952767 w 2311021"/>
              <a:gd name="connsiteY3" fmla="*/ 383654 h 3153012"/>
              <a:gd name="connsiteX4" fmla="*/ 1945943 w 2311021"/>
              <a:gd name="connsiteY4" fmla="*/ 642961 h 3153012"/>
              <a:gd name="connsiteX5" fmla="*/ 2000534 w 2311021"/>
              <a:gd name="connsiteY5" fmla="*/ 868149 h 3153012"/>
              <a:gd name="connsiteX6" fmla="*/ 2150660 w 2311021"/>
              <a:gd name="connsiteY6" fmla="*/ 1106985 h 3153012"/>
              <a:gd name="connsiteX7" fmla="*/ 2253018 w 2311021"/>
              <a:gd name="connsiteY7" fmla="*/ 1257110 h 3153012"/>
              <a:gd name="connsiteX8" fmla="*/ 2307609 w 2311021"/>
              <a:gd name="connsiteY8" fmla="*/ 1427707 h 3153012"/>
              <a:gd name="connsiteX9" fmla="*/ 2273490 w 2311021"/>
              <a:gd name="connsiteY9" fmla="*/ 1721134 h 3153012"/>
              <a:gd name="connsiteX10" fmla="*/ 2130188 w 2311021"/>
              <a:gd name="connsiteY10" fmla="*/ 2096448 h 3153012"/>
              <a:gd name="connsiteX11" fmla="*/ 1864057 w 2311021"/>
              <a:gd name="connsiteY11" fmla="*/ 2635534 h 3153012"/>
              <a:gd name="connsiteX12" fmla="*/ 1604749 w 2311021"/>
              <a:gd name="connsiteY12" fmla="*/ 3079087 h 3153012"/>
              <a:gd name="connsiteX13" fmla="*/ 1338618 w 2311021"/>
              <a:gd name="connsiteY13" fmla="*/ 3079087 h 3153012"/>
              <a:gd name="connsiteX14" fmla="*/ 963305 w 2311021"/>
              <a:gd name="connsiteY14" fmla="*/ 3079087 h 3153012"/>
              <a:gd name="connsiteX15" fmla="*/ 656230 w 2311021"/>
              <a:gd name="connsiteY15" fmla="*/ 3051791 h 3153012"/>
              <a:gd name="connsiteX16" fmla="*/ 533400 w 2311021"/>
              <a:gd name="connsiteY16" fmla="*/ 2772012 h 3153012"/>
              <a:gd name="connsiteX17" fmla="*/ 315036 w 2311021"/>
              <a:gd name="connsiteY17" fmla="*/ 2355755 h 3153012"/>
              <a:gd name="connsiteX18" fmla="*/ 137615 w 2311021"/>
              <a:gd name="connsiteY18" fmla="*/ 1973618 h 3153012"/>
              <a:gd name="connsiteX19" fmla="*/ 28433 w 2311021"/>
              <a:gd name="connsiteY19" fmla="*/ 1639248 h 3153012"/>
              <a:gd name="connsiteX20" fmla="*/ 14785 w 2311021"/>
              <a:gd name="connsiteY20" fmla="*/ 1359469 h 3153012"/>
              <a:gd name="connsiteX21" fmla="*/ 117143 w 2311021"/>
              <a:gd name="connsiteY21" fmla="*/ 1127457 h 3153012"/>
              <a:gd name="connsiteX22" fmla="*/ 335507 w 2311021"/>
              <a:gd name="connsiteY22" fmla="*/ 813558 h 3153012"/>
              <a:gd name="connsiteX23" fmla="*/ 349155 w 2311021"/>
              <a:gd name="connsiteY23" fmla="*/ 486012 h 3153012"/>
              <a:gd name="connsiteX24" fmla="*/ 344606 w 2311021"/>
              <a:gd name="connsiteY24" fmla="*/ 65206 h 3153012"/>
              <a:gd name="connsiteX25" fmla="*/ 1494430 w 2311021"/>
              <a:gd name="connsiteY25" fmla="*/ 94776 h 3153012"/>
              <a:gd name="connsiteX26" fmla="*/ 2000534 w 2311021"/>
              <a:gd name="connsiteY26" fmla="*/ 76579 h 3153012"/>
              <a:gd name="connsiteX0" fmla="*/ 2000534 w 2311021"/>
              <a:gd name="connsiteY0" fmla="*/ 29949 h 3106382"/>
              <a:gd name="connsiteX1" fmla="*/ 2007358 w 2311021"/>
              <a:gd name="connsiteY1" fmla="*/ 84540 h 3106382"/>
              <a:gd name="connsiteX2" fmla="*/ 1952767 w 2311021"/>
              <a:gd name="connsiteY2" fmla="*/ 166427 h 3106382"/>
              <a:gd name="connsiteX3" fmla="*/ 1952767 w 2311021"/>
              <a:gd name="connsiteY3" fmla="*/ 337024 h 3106382"/>
              <a:gd name="connsiteX4" fmla="*/ 1945943 w 2311021"/>
              <a:gd name="connsiteY4" fmla="*/ 596331 h 3106382"/>
              <a:gd name="connsiteX5" fmla="*/ 2000534 w 2311021"/>
              <a:gd name="connsiteY5" fmla="*/ 821519 h 3106382"/>
              <a:gd name="connsiteX6" fmla="*/ 2150660 w 2311021"/>
              <a:gd name="connsiteY6" fmla="*/ 1060355 h 3106382"/>
              <a:gd name="connsiteX7" fmla="*/ 2253018 w 2311021"/>
              <a:gd name="connsiteY7" fmla="*/ 1210480 h 3106382"/>
              <a:gd name="connsiteX8" fmla="*/ 2307609 w 2311021"/>
              <a:gd name="connsiteY8" fmla="*/ 1381077 h 3106382"/>
              <a:gd name="connsiteX9" fmla="*/ 2273490 w 2311021"/>
              <a:gd name="connsiteY9" fmla="*/ 1674504 h 3106382"/>
              <a:gd name="connsiteX10" fmla="*/ 2130188 w 2311021"/>
              <a:gd name="connsiteY10" fmla="*/ 2049818 h 3106382"/>
              <a:gd name="connsiteX11" fmla="*/ 1864057 w 2311021"/>
              <a:gd name="connsiteY11" fmla="*/ 2588904 h 3106382"/>
              <a:gd name="connsiteX12" fmla="*/ 1604749 w 2311021"/>
              <a:gd name="connsiteY12" fmla="*/ 3032457 h 3106382"/>
              <a:gd name="connsiteX13" fmla="*/ 1338618 w 2311021"/>
              <a:gd name="connsiteY13" fmla="*/ 3032457 h 3106382"/>
              <a:gd name="connsiteX14" fmla="*/ 963305 w 2311021"/>
              <a:gd name="connsiteY14" fmla="*/ 3032457 h 3106382"/>
              <a:gd name="connsiteX15" fmla="*/ 656230 w 2311021"/>
              <a:gd name="connsiteY15" fmla="*/ 3005161 h 3106382"/>
              <a:gd name="connsiteX16" fmla="*/ 533400 w 2311021"/>
              <a:gd name="connsiteY16" fmla="*/ 2725382 h 3106382"/>
              <a:gd name="connsiteX17" fmla="*/ 315036 w 2311021"/>
              <a:gd name="connsiteY17" fmla="*/ 2309125 h 3106382"/>
              <a:gd name="connsiteX18" fmla="*/ 137615 w 2311021"/>
              <a:gd name="connsiteY18" fmla="*/ 1926988 h 3106382"/>
              <a:gd name="connsiteX19" fmla="*/ 28433 w 2311021"/>
              <a:gd name="connsiteY19" fmla="*/ 1592618 h 3106382"/>
              <a:gd name="connsiteX20" fmla="*/ 14785 w 2311021"/>
              <a:gd name="connsiteY20" fmla="*/ 1312839 h 3106382"/>
              <a:gd name="connsiteX21" fmla="*/ 117143 w 2311021"/>
              <a:gd name="connsiteY21" fmla="*/ 1080827 h 3106382"/>
              <a:gd name="connsiteX22" fmla="*/ 335507 w 2311021"/>
              <a:gd name="connsiteY22" fmla="*/ 766928 h 3106382"/>
              <a:gd name="connsiteX23" fmla="*/ 349155 w 2311021"/>
              <a:gd name="connsiteY23" fmla="*/ 439382 h 3106382"/>
              <a:gd name="connsiteX24" fmla="*/ 260445 w 2311021"/>
              <a:gd name="connsiteY24" fmla="*/ 159603 h 3106382"/>
              <a:gd name="connsiteX25" fmla="*/ 344606 w 2311021"/>
              <a:gd name="connsiteY25" fmla="*/ 18576 h 3106382"/>
              <a:gd name="connsiteX26" fmla="*/ 1494430 w 2311021"/>
              <a:gd name="connsiteY26" fmla="*/ 48146 h 3106382"/>
              <a:gd name="connsiteX27" fmla="*/ 2000534 w 2311021"/>
              <a:gd name="connsiteY27" fmla="*/ 29949 h 3106382"/>
              <a:gd name="connsiteX0" fmla="*/ 2000534 w 2311021"/>
              <a:gd name="connsiteY0" fmla="*/ 44545 h 3120978"/>
              <a:gd name="connsiteX1" fmla="*/ 2007358 w 2311021"/>
              <a:gd name="connsiteY1" fmla="*/ 99136 h 3120978"/>
              <a:gd name="connsiteX2" fmla="*/ 1952767 w 2311021"/>
              <a:gd name="connsiteY2" fmla="*/ 181023 h 3120978"/>
              <a:gd name="connsiteX3" fmla="*/ 1952767 w 2311021"/>
              <a:gd name="connsiteY3" fmla="*/ 351620 h 3120978"/>
              <a:gd name="connsiteX4" fmla="*/ 1945943 w 2311021"/>
              <a:gd name="connsiteY4" fmla="*/ 610927 h 3120978"/>
              <a:gd name="connsiteX5" fmla="*/ 2000534 w 2311021"/>
              <a:gd name="connsiteY5" fmla="*/ 836115 h 3120978"/>
              <a:gd name="connsiteX6" fmla="*/ 2150660 w 2311021"/>
              <a:gd name="connsiteY6" fmla="*/ 1074951 h 3120978"/>
              <a:gd name="connsiteX7" fmla="*/ 2253018 w 2311021"/>
              <a:gd name="connsiteY7" fmla="*/ 1225076 h 3120978"/>
              <a:gd name="connsiteX8" fmla="*/ 2307609 w 2311021"/>
              <a:gd name="connsiteY8" fmla="*/ 1395673 h 3120978"/>
              <a:gd name="connsiteX9" fmla="*/ 2273490 w 2311021"/>
              <a:gd name="connsiteY9" fmla="*/ 1689100 h 3120978"/>
              <a:gd name="connsiteX10" fmla="*/ 2130188 w 2311021"/>
              <a:gd name="connsiteY10" fmla="*/ 2064414 h 3120978"/>
              <a:gd name="connsiteX11" fmla="*/ 1864057 w 2311021"/>
              <a:gd name="connsiteY11" fmla="*/ 2603500 h 3120978"/>
              <a:gd name="connsiteX12" fmla="*/ 1604749 w 2311021"/>
              <a:gd name="connsiteY12" fmla="*/ 3047053 h 3120978"/>
              <a:gd name="connsiteX13" fmla="*/ 1338618 w 2311021"/>
              <a:gd name="connsiteY13" fmla="*/ 3047053 h 3120978"/>
              <a:gd name="connsiteX14" fmla="*/ 963305 w 2311021"/>
              <a:gd name="connsiteY14" fmla="*/ 3047053 h 3120978"/>
              <a:gd name="connsiteX15" fmla="*/ 656230 w 2311021"/>
              <a:gd name="connsiteY15" fmla="*/ 3019757 h 3120978"/>
              <a:gd name="connsiteX16" fmla="*/ 533400 w 2311021"/>
              <a:gd name="connsiteY16" fmla="*/ 2739978 h 3120978"/>
              <a:gd name="connsiteX17" fmla="*/ 315036 w 2311021"/>
              <a:gd name="connsiteY17" fmla="*/ 2323721 h 3120978"/>
              <a:gd name="connsiteX18" fmla="*/ 137615 w 2311021"/>
              <a:gd name="connsiteY18" fmla="*/ 1941584 h 3120978"/>
              <a:gd name="connsiteX19" fmla="*/ 28433 w 2311021"/>
              <a:gd name="connsiteY19" fmla="*/ 1607214 h 3120978"/>
              <a:gd name="connsiteX20" fmla="*/ 14785 w 2311021"/>
              <a:gd name="connsiteY20" fmla="*/ 1327435 h 3120978"/>
              <a:gd name="connsiteX21" fmla="*/ 117143 w 2311021"/>
              <a:gd name="connsiteY21" fmla="*/ 1095423 h 3120978"/>
              <a:gd name="connsiteX22" fmla="*/ 335507 w 2311021"/>
              <a:gd name="connsiteY22" fmla="*/ 781524 h 3120978"/>
              <a:gd name="connsiteX23" fmla="*/ 349155 w 2311021"/>
              <a:gd name="connsiteY23" fmla="*/ 453978 h 3120978"/>
              <a:gd name="connsiteX24" fmla="*/ 344606 w 2311021"/>
              <a:gd name="connsiteY24" fmla="*/ 261772 h 3120978"/>
              <a:gd name="connsiteX25" fmla="*/ 344606 w 2311021"/>
              <a:gd name="connsiteY25" fmla="*/ 33172 h 3120978"/>
              <a:gd name="connsiteX26" fmla="*/ 1494430 w 2311021"/>
              <a:gd name="connsiteY26" fmla="*/ 62742 h 3120978"/>
              <a:gd name="connsiteX27" fmla="*/ 2000534 w 2311021"/>
              <a:gd name="connsiteY27" fmla="*/ 44545 h 3120978"/>
              <a:gd name="connsiteX0" fmla="*/ 2000534 w 2311021"/>
              <a:gd name="connsiteY0" fmla="*/ 44545 h 3120978"/>
              <a:gd name="connsiteX1" fmla="*/ 2007358 w 2311021"/>
              <a:gd name="connsiteY1" fmla="*/ 99136 h 3120978"/>
              <a:gd name="connsiteX2" fmla="*/ 1952767 w 2311021"/>
              <a:gd name="connsiteY2" fmla="*/ 181023 h 3120978"/>
              <a:gd name="connsiteX3" fmla="*/ 1952767 w 2311021"/>
              <a:gd name="connsiteY3" fmla="*/ 351620 h 3120978"/>
              <a:gd name="connsiteX4" fmla="*/ 1945943 w 2311021"/>
              <a:gd name="connsiteY4" fmla="*/ 610927 h 3120978"/>
              <a:gd name="connsiteX5" fmla="*/ 2000534 w 2311021"/>
              <a:gd name="connsiteY5" fmla="*/ 836115 h 3120978"/>
              <a:gd name="connsiteX6" fmla="*/ 2150660 w 2311021"/>
              <a:gd name="connsiteY6" fmla="*/ 1074951 h 3120978"/>
              <a:gd name="connsiteX7" fmla="*/ 2253018 w 2311021"/>
              <a:gd name="connsiteY7" fmla="*/ 1225076 h 3120978"/>
              <a:gd name="connsiteX8" fmla="*/ 2307609 w 2311021"/>
              <a:gd name="connsiteY8" fmla="*/ 1395673 h 3120978"/>
              <a:gd name="connsiteX9" fmla="*/ 2273490 w 2311021"/>
              <a:gd name="connsiteY9" fmla="*/ 1689100 h 3120978"/>
              <a:gd name="connsiteX10" fmla="*/ 2130188 w 2311021"/>
              <a:gd name="connsiteY10" fmla="*/ 2064414 h 3120978"/>
              <a:gd name="connsiteX11" fmla="*/ 1864057 w 2311021"/>
              <a:gd name="connsiteY11" fmla="*/ 2603500 h 3120978"/>
              <a:gd name="connsiteX12" fmla="*/ 1604749 w 2311021"/>
              <a:gd name="connsiteY12" fmla="*/ 3047053 h 3120978"/>
              <a:gd name="connsiteX13" fmla="*/ 1338618 w 2311021"/>
              <a:gd name="connsiteY13" fmla="*/ 3047053 h 3120978"/>
              <a:gd name="connsiteX14" fmla="*/ 963305 w 2311021"/>
              <a:gd name="connsiteY14" fmla="*/ 3047053 h 3120978"/>
              <a:gd name="connsiteX15" fmla="*/ 656230 w 2311021"/>
              <a:gd name="connsiteY15" fmla="*/ 3019757 h 3120978"/>
              <a:gd name="connsiteX16" fmla="*/ 533400 w 2311021"/>
              <a:gd name="connsiteY16" fmla="*/ 2739978 h 3120978"/>
              <a:gd name="connsiteX17" fmla="*/ 315036 w 2311021"/>
              <a:gd name="connsiteY17" fmla="*/ 2323721 h 3120978"/>
              <a:gd name="connsiteX18" fmla="*/ 137615 w 2311021"/>
              <a:gd name="connsiteY18" fmla="*/ 1941584 h 3120978"/>
              <a:gd name="connsiteX19" fmla="*/ 28433 w 2311021"/>
              <a:gd name="connsiteY19" fmla="*/ 1607214 h 3120978"/>
              <a:gd name="connsiteX20" fmla="*/ 14785 w 2311021"/>
              <a:gd name="connsiteY20" fmla="*/ 1327435 h 3120978"/>
              <a:gd name="connsiteX21" fmla="*/ 117143 w 2311021"/>
              <a:gd name="connsiteY21" fmla="*/ 1095423 h 3120978"/>
              <a:gd name="connsiteX22" fmla="*/ 335507 w 2311021"/>
              <a:gd name="connsiteY22" fmla="*/ 781524 h 3120978"/>
              <a:gd name="connsiteX23" fmla="*/ 349155 w 2311021"/>
              <a:gd name="connsiteY23" fmla="*/ 453978 h 3120978"/>
              <a:gd name="connsiteX24" fmla="*/ 344606 w 2311021"/>
              <a:gd name="connsiteY24" fmla="*/ 261772 h 3120978"/>
              <a:gd name="connsiteX25" fmla="*/ 344606 w 2311021"/>
              <a:gd name="connsiteY25" fmla="*/ 33172 h 3120978"/>
              <a:gd name="connsiteX26" fmla="*/ 1494430 w 2311021"/>
              <a:gd name="connsiteY26" fmla="*/ 62742 h 3120978"/>
              <a:gd name="connsiteX27" fmla="*/ 2000534 w 2311021"/>
              <a:gd name="connsiteY27" fmla="*/ 44545 h 3120978"/>
              <a:gd name="connsiteX0" fmla="*/ 2000534 w 2311021"/>
              <a:gd name="connsiteY0" fmla="*/ 43751 h 3120184"/>
              <a:gd name="connsiteX1" fmla="*/ 2007358 w 2311021"/>
              <a:gd name="connsiteY1" fmla="*/ 98342 h 3120184"/>
              <a:gd name="connsiteX2" fmla="*/ 1952767 w 2311021"/>
              <a:gd name="connsiteY2" fmla="*/ 180229 h 3120184"/>
              <a:gd name="connsiteX3" fmla="*/ 1952767 w 2311021"/>
              <a:gd name="connsiteY3" fmla="*/ 350826 h 3120184"/>
              <a:gd name="connsiteX4" fmla="*/ 1945943 w 2311021"/>
              <a:gd name="connsiteY4" fmla="*/ 610133 h 3120184"/>
              <a:gd name="connsiteX5" fmla="*/ 2000534 w 2311021"/>
              <a:gd name="connsiteY5" fmla="*/ 835321 h 3120184"/>
              <a:gd name="connsiteX6" fmla="*/ 2150660 w 2311021"/>
              <a:gd name="connsiteY6" fmla="*/ 1074157 h 3120184"/>
              <a:gd name="connsiteX7" fmla="*/ 2253018 w 2311021"/>
              <a:gd name="connsiteY7" fmla="*/ 1224282 h 3120184"/>
              <a:gd name="connsiteX8" fmla="*/ 2307609 w 2311021"/>
              <a:gd name="connsiteY8" fmla="*/ 1394879 h 3120184"/>
              <a:gd name="connsiteX9" fmla="*/ 2273490 w 2311021"/>
              <a:gd name="connsiteY9" fmla="*/ 1688306 h 3120184"/>
              <a:gd name="connsiteX10" fmla="*/ 2130188 w 2311021"/>
              <a:gd name="connsiteY10" fmla="*/ 2063620 h 3120184"/>
              <a:gd name="connsiteX11" fmla="*/ 1864057 w 2311021"/>
              <a:gd name="connsiteY11" fmla="*/ 2602706 h 3120184"/>
              <a:gd name="connsiteX12" fmla="*/ 1604749 w 2311021"/>
              <a:gd name="connsiteY12" fmla="*/ 3046259 h 3120184"/>
              <a:gd name="connsiteX13" fmla="*/ 1338618 w 2311021"/>
              <a:gd name="connsiteY13" fmla="*/ 3046259 h 3120184"/>
              <a:gd name="connsiteX14" fmla="*/ 963305 w 2311021"/>
              <a:gd name="connsiteY14" fmla="*/ 3046259 h 3120184"/>
              <a:gd name="connsiteX15" fmla="*/ 656230 w 2311021"/>
              <a:gd name="connsiteY15" fmla="*/ 3018963 h 3120184"/>
              <a:gd name="connsiteX16" fmla="*/ 533400 w 2311021"/>
              <a:gd name="connsiteY16" fmla="*/ 2739184 h 3120184"/>
              <a:gd name="connsiteX17" fmla="*/ 315036 w 2311021"/>
              <a:gd name="connsiteY17" fmla="*/ 2322927 h 3120184"/>
              <a:gd name="connsiteX18" fmla="*/ 137615 w 2311021"/>
              <a:gd name="connsiteY18" fmla="*/ 1940790 h 3120184"/>
              <a:gd name="connsiteX19" fmla="*/ 28433 w 2311021"/>
              <a:gd name="connsiteY19" fmla="*/ 1606420 h 3120184"/>
              <a:gd name="connsiteX20" fmla="*/ 14785 w 2311021"/>
              <a:gd name="connsiteY20" fmla="*/ 1326641 h 3120184"/>
              <a:gd name="connsiteX21" fmla="*/ 117143 w 2311021"/>
              <a:gd name="connsiteY21" fmla="*/ 1094629 h 3120184"/>
              <a:gd name="connsiteX22" fmla="*/ 335507 w 2311021"/>
              <a:gd name="connsiteY22" fmla="*/ 780730 h 3120184"/>
              <a:gd name="connsiteX23" fmla="*/ 349155 w 2311021"/>
              <a:gd name="connsiteY23" fmla="*/ 453184 h 3120184"/>
              <a:gd name="connsiteX24" fmla="*/ 361275 w 2311021"/>
              <a:gd name="connsiteY24" fmla="*/ 256216 h 3120184"/>
              <a:gd name="connsiteX25" fmla="*/ 344606 w 2311021"/>
              <a:gd name="connsiteY25" fmla="*/ 32378 h 3120184"/>
              <a:gd name="connsiteX26" fmla="*/ 1494430 w 2311021"/>
              <a:gd name="connsiteY26" fmla="*/ 61948 h 3120184"/>
              <a:gd name="connsiteX27" fmla="*/ 2000534 w 2311021"/>
              <a:gd name="connsiteY27" fmla="*/ 43751 h 3120184"/>
              <a:gd name="connsiteX0" fmla="*/ 2000534 w 2311021"/>
              <a:gd name="connsiteY0" fmla="*/ 14382 h 3090815"/>
              <a:gd name="connsiteX1" fmla="*/ 2007358 w 2311021"/>
              <a:gd name="connsiteY1" fmla="*/ 68973 h 3090815"/>
              <a:gd name="connsiteX2" fmla="*/ 1952767 w 2311021"/>
              <a:gd name="connsiteY2" fmla="*/ 150860 h 3090815"/>
              <a:gd name="connsiteX3" fmla="*/ 1952767 w 2311021"/>
              <a:gd name="connsiteY3" fmla="*/ 321457 h 3090815"/>
              <a:gd name="connsiteX4" fmla="*/ 1945943 w 2311021"/>
              <a:gd name="connsiteY4" fmla="*/ 580764 h 3090815"/>
              <a:gd name="connsiteX5" fmla="*/ 2000534 w 2311021"/>
              <a:gd name="connsiteY5" fmla="*/ 805952 h 3090815"/>
              <a:gd name="connsiteX6" fmla="*/ 2150660 w 2311021"/>
              <a:gd name="connsiteY6" fmla="*/ 1044788 h 3090815"/>
              <a:gd name="connsiteX7" fmla="*/ 2253018 w 2311021"/>
              <a:gd name="connsiteY7" fmla="*/ 1194913 h 3090815"/>
              <a:gd name="connsiteX8" fmla="*/ 2307609 w 2311021"/>
              <a:gd name="connsiteY8" fmla="*/ 1365510 h 3090815"/>
              <a:gd name="connsiteX9" fmla="*/ 2273490 w 2311021"/>
              <a:gd name="connsiteY9" fmla="*/ 1658937 h 3090815"/>
              <a:gd name="connsiteX10" fmla="*/ 2130188 w 2311021"/>
              <a:gd name="connsiteY10" fmla="*/ 2034251 h 3090815"/>
              <a:gd name="connsiteX11" fmla="*/ 1864057 w 2311021"/>
              <a:gd name="connsiteY11" fmla="*/ 2573337 h 3090815"/>
              <a:gd name="connsiteX12" fmla="*/ 1604749 w 2311021"/>
              <a:gd name="connsiteY12" fmla="*/ 3016890 h 3090815"/>
              <a:gd name="connsiteX13" fmla="*/ 1338618 w 2311021"/>
              <a:gd name="connsiteY13" fmla="*/ 3016890 h 3090815"/>
              <a:gd name="connsiteX14" fmla="*/ 963305 w 2311021"/>
              <a:gd name="connsiteY14" fmla="*/ 3016890 h 3090815"/>
              <a:gd name="connsiteX15" fmla="*/ 656230 w 2311021"/>
              <a:gd name="connsiteY15" fmla="*/ 2989594 h 3090815"/>
              <a:gd name="connsiteX16" fmla="*/ 533400 w 2311021"/>
              <a:gd name="connsiteY16" fmla="*/ 2709815 h 3090815"/>
              <a:gd name="connsiteX17" fmla="*/ 315036 w 2311021"/>
              <a:gd name="connsiteY17" fmla="*/ 2293558 h 3090815"/>
              <a:gd name="connsiteX18" fmla="*/ 137615 w 2311021"/>
              <a:gd name="connsiteY18" fmla="*/ 1911421 h 3090815"/>
              <a:gd name="connsiteX19" fmla="*/ 28433 w 2311021"/>
              <a:gd name="connsiteY19" fmla="*/ 1577051 h 3090815"/>
              <a:gd name="connsiteX20" fmla="*/ 14785 w 2311021"/>
              <a:gd name="connsiteY20" fmla="*/ 1297272 h 3090815"/>
              <a:gd name="connsiteX21" fmla="*/ 117143 w 2311021"/>
              <a:gd name="connsiteY21" fmla="*/ 1065260 h 3090815"/>
              <a:gd name="connsiteX22" fmla="*/ 335507 w 2311021"/>
              <a:gd name="connsiteY22" fmla="*/ 751361 h 3090815"/>
              <a:gd name="connsiteX23" fmla="*/ 349155 w 2311021"/>
              <a:gd name="connsiteY23" fmla="*/ 423815 h 3090815"/>
              <a:gd name="connsiteX24" fmla="*/ 361275 w 2311021"/>
              <a:gd name="connsiteY24" fmla="*/ 226847 h 3090815"/>
              <a:gd name="connsiteX25" fmla="*/ 263644 w 2311021"/>
              <a:gd name="connsiteY25" fmla="*/ 50634 h 3090815"/>
              <a:gd name="connsiteX26" fmla="*/ 344606 w 2311021"/>
              <a:gd name="connsiteY26" fmla="*/ 3009 h 3090815"/>
              <a:gd name="connsiteX27" fmla="*/ 1494430 w 2311021"/>
              <a:gd name="connsiteY27" fmla="*/ 32579 h 3090815"/>
              <a:gd name="connsiteX28" fmla="*/ 2000534 w 2311021"/>
              <a:gd name="connsiteY28" fmla="*/ 14382 h 3090815"/>
              <a:gd name="connsiteX0" fmla="*/ 2000534 w 2311021"/>
              <a:gd name="connsiteY0" fmla="*/ 13191 h 3089624"/>
              <a:gd name="connsiteX1" fmla="*/ 2007358 w 2311021"/>
              <a:gd name="connsiteY1" fmla="*/ 67782 h 3089624"/>
              <a:gd name="connsiteX2" fmla="*/ 1952767 w 2311021"/>
              <a:gd name="connsiteY2" fmla="*/ 149669 h 3089624"/>
              <a:gd name="connsiteX3" fmla="*/ 1952767 w 2311021"/>
              <a:gd name="connsiteY3" fmla="*/ 320266 h 3089624"/>
              <a:gd name="connsiteX4" fmla="*/ 1945943 w 2311021"/>
              <a:gd name="connsiteY4" fmla="*/ 579573 h 3089624"/>
              <a:gd name="connsiteX5" fmla="*/ 2000534 w 2311021"/>
              <a:gd name="connsiteY5" fmla="*/ 804761 h 3089624"/>
              <a:gd name="connsiteX6" fmla="*/ 2150660 w 2311021"/>
              <a:gd name="connsiteY6" fmla="*/ 1043597 h 3089624"/>
              <a:gd name="connsiteX7" fmla="*/ 2253018 w 2311021"/>
              <a:gd name="connsiteY7" fmla="*/ 1193722 h 3089624"/>
              <a:gd name="connsiteX8" fmla="*/ 2307609 w 2311021"/>
              <a:gd name="connsiteY8" fmla="*/ 1364319 h 3089624"/>
              <a:gd name="connsiteX9" fmla="*/ 2273490 w 2311021"/>
              <a:gd name="connsiteY9" fmla="*/ 1657746 h 3089624"/>
              <a:gd name="connsiteX10" fmla="*/ 2130188 w 2311021"/>
              <a:gd name="connsiteY10" fmla="*/ 2033060 h 3089624"/>
              <a:gd name="connsiteX11" fmla="*/ 1864057 w 2311021"/>
              <a:gd name="connsiteY11" fmla="*/ 2572146 h 3089624"/>
              <a:gd name="connsiteX12" fmla="*/ 1604749 w 2311021"/>
              <a:gd name="connsiteY12" fmla="*/ 3015699 h 3089624"/>
              <a:gd name="connsiteX13" fmla="*/ 1338618 w 2311021"/>
              <a:gd name="connsiteY13" fmla="*/ 3015699 h 3089624"/>
              <a:gd name="connsiteX14" fmla="*/ 963305 w 2311021"/>
              <a:gd name="connsiteY14" fmla="*/ 3015699 h 3089624"/>
              <a:gd name="connsiteX15" fmla="*/ 656230 w 2311021"/>
              <a:gd name="connsiteY15" fmla="*/ 2988403 h 3089624"/>
              <a:gd name="connsiteX16" fmla="*/ 533400 w 2311021"/>
              <a:gd name="connsiteY16" fmla="*/ 2708624 h 3089624"/>
              <a:gd name="connsiteX17" fmla="*/ 315036 w 2311021"/>
              <a:gd name="connsiteY17" fmla="*/ 2292367 h 3089624"/>
              <a:gd name="connsiteX18" fmla="*/ 137615 w 2311021"/>
              <a:gd name="connsiteY18" fmla="*/ 1910230 h 3089624"/>
              <a:gd name="connsiteX19" fmla="*/ 28433 w 2311021"/>
              <a:gd name="connsiteY19" fmla="*/ 1575860 h 3089624"/>
              <a:gd name="connsiteX20" fmla="*/ 14785 w 2311021"/>
              <a:gd name="connsiteY20" fmla="*/ 1296081 h 3089624"/>
              <a:gd name="connsiteX21" fmla="*/ 117143 w 2311021"/>
              <a:gd name="connsiteY21" fmla="*/ 1064069 h 3089624"/>
              <a:gd name="connsiteX22" fmla="*/ 335507 w 2311021"/>
              <a:gd name="connsiteY22" fmla="*/ 750170 h 3089624"/>
              <a:gd name="connsiteX23" fmla="*/ 349155 w 2311021"/>
              <a:gd name="connsiteY23" fmla="*/ 422624 h 3089624"/>
              <a:gd name="connsiteX24" fmla="*/ 361275 w 2311021"/>
              <a:gd name="connsiteY24" fmla="*/ 225656 h 3089624"/>
              <a:gd name="connsiteX25" fmla="*/ 308888 w 2311021"/>
              <a:gd name="connsiteY25" fmla="*/ 42299 h 3089624"/>
              <a:gd name="connsiteX26" fmla="*/ 344606 w 2311021"/>
              <a:gd name="connsiteY26" fmla="*/ 1818 h 3089624"/>
              <a:gd name="connsiteX27" fmla="*/ 1494430 w 2311021"/>
              <a:gd name="connsiteY27" fmla="*/ 31388 h 3089624"/>
              <a:gd name="connsiteX28" fmla="*/ 2000534 w 2311021"/>
              <a:gd name="connsiteY28" fmla="*/ 13191 h 3089624"/>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294601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31845 h 3108278"/>
              <a:gd name="connsiteX1" fmla="*/ 2007358 w 2311021"/>
              <a:gd name="connsiteY1" fmla="*/ 86436 h 3108278"/>
              <a:gd name="connsiteX2" fmla="*/ 1952767 w 2311021"/>
              <a:gd name="connsiteY2" fmla="*/ 168323 h 3108278"/>
              <a:gd name="connsiteX3" fmla="*/ 1952767 w 2311021"/>
              <a:gd name="connsiteY3" fmla="*/ 338920 h 3108278"/>
              <a:gd name="connsiteX4" fmla="*/ 1945943 w 2311021"/>
              <a:gd name="connsiteY4" fmla="*/ 598227 h 3108278"/>
              <a:gd name="connsiteX5" fmla="*/ 2000534 w 2311021"/>
              <a:gd name="connsiteY5" fmla="*/ 823415 h 3108278"/>
              <a:gd name="connsiteX6" fmla="*/ 2150660 w 2311021"/>
              <a:gd name="connsiteY6" fmla="*/ 1062251 h 3108278"/>
              <a:gd name="connsiteX7" fmla="*/ 2253018 w 2311021"/>
              <a:gd name="connsiteY7" fmla="*/ 1212376 h 3108278"/>
              <a:gd name="connsiteX8" fmla="*/ 2307609 w 2311021"/>
              <a:gd name="connsiteY8" fmla="*/ 1382973 h 3108278"/>
              <a:gd name="connsiteX9" fmla="*/ 2273490 w 2311021"/>
              <a:gd name="connsiteY9" fmla="*/ 1676400 h 3108278"/>
              <a:gd name="connsiteX10" fmla="*/ 2130188 w 2311021"/>
              <a:gd name="connsiteY10" fmla="*/ 2051714 h 3108278"/>
              <a:gd name="connsiteX11" fmla="*/ 1864057 w 2311021"/>
              <a:gd name="connsiteY11" fmla="*/ 2590800 h 3108278"/>
              <a:gd name="connsiteX12" fmla="*/ 1604749 w 2311021"/>
              <a:gd name="connsiteY12" fmla="*/ 3034353 h 3108278"/>
              <a:gd name="connsiteX13" fmla="*/ 1338618 w 2311021"/>
              <a:gd name="connsiteY13" fmla="*/ 3034353 h 3108278"/>
              <a:gd name="connsiteX14" fmla="*/ 963305 w 2311021"/>
              <a:gd name="connsiteY14" fmla="*/ 3034353 h 3108278"/>
              <a:gd name="connsiteX15" fmla="*/ 656230 w 2311021"/>
              <a:gd name="connsiteY15" fmla="*/ 3007057 h 3108278"/>
              <a:gd name="connsiteX16" fmla="*/ 533400 w 2311021"/>
              <a:gd name="connsiteY16" fmla="*/ 2727278 h 3108278"/>
              <a:gd name="connsiteX17" fmla="*/ 315036 w 2311021"/>
              <a:gd name="connsiteY17" fmla="*/ 2311021 h 3108278"/>
              <a:gd name="connsiteX18" fmla="*/ 137615 w 2311021"/>
              <a:gd name="connsiteY18" fmla="*/ 1928884 h 3108278"/>
              <a:gd name="connsiteX19" fmla="*/ 28433 w 2311021"/>
              <a:gd name="connsiteY19" fmla="*/ 1594514 h 3108278"/>
              <a:gd name="connsiteX20" fmla="*/ 14785 w 2311021"/>
              <a:gd name="connsiteY20" fmla="*/ 1314735 h 3108278"/>
              <a:gd name="connsiteX21" fmla="*/ 117143 w 2311021"/>
              <a:gd name="connsiteY21" fmla="*/ 1082723 h 3108278"/>
              <a:gd name="connsiteX22" fmla="*/ 335507 w 2311021"/>
              <a:gd name="connsiteY22" fmla="*/ 768824 h 3108278"/>
              <a:gd name="connsiteX23" fmla="*/ 349155 w 2311021"/>
              <a:gd name="connsiteY23" fmla="*/ 441278 h 3108278"/>
              <a:gd name="connsiteX24" fmla="*/ 361275 w 2311021"/>
              <a:gd name="connsiteY24" fmla="*/ 244310 h 3108278"/>
              <a:gd name="connsiteX25" fmla="*/ 294601 w 2311021"/>
              <a:gd name="connsiteY25" fmla="*/ 58572 h 3108278"/>
              <a:gd name="connsiteX26" fmla="*/ 342225 w 2311021"/>
              <a:gd name="connsiteY26" fmla="*/ 1422 h 3108278"/>
              <a:gd name="connsiteX27" fmla="*/ 1494430 w 2311021"/>
              <a:gd name="connsiteY27" fmla="*/ 50042 h 3108278"/>
              <a:gd name="connsiteX28" fmla="*/ 2000534 w 2311021"/>
              <a:gd name="connsiteY28" fmla="*/ 31845 h 3108278"/>
              <a:gd name="connsiteX0" fmla="*/ 2000534 w 2311021"/>
              <a:gd name="connsiteY0" fmla="*/ 117570 h 3194003"/>
              <a:gd name="connsiteX1" fmla="*/ 2007358 w 2311021"/>
              <a:gd name="connsiteY1" fmla="*/ 172161 h 3194003"/>
              <a:gd name="connsiteX2" fmla="*/ 1952767 w 2311021"/>
              <a:gd name="connsiteY2" fmla="*/ 254048 h 3194003"/>
              <a:gd name="connsiteX3" fmla="*/ 1952767 w 2311021"/>
              <a:gd name="connsiteY3" fmla="*/ 424645 h 3194003"/>
              <a:gd name="connsiteX4" fmla="*/ 1945943 w 2311021"/>
              <a:gd name="connsiteY4" fmla="*/ 683952 h 3194003"/>
              <a:gd name="connsiteX5" fmla="*/ 2000534 w 2311021"/>
              <a:gd name="connsiteY5" fmla="*/ 909140 h 3194003"/>
              <a:gd name="connsiteX6" fmla="*/ 2150660 w 2311021"/>
              <a:gd name="connsiteY6" fmla="*/ 1147976 h 3194003"/>
              <a:gd name="connsiteX7" fmla="*/ 2253018 w 2311021"/>
              <a:gd name="connsiteY7" fmla="*/ 1298101 h 3194003"/>
              <a:gd name="connsiteX8" fmla="*/ 2307609 w 2311021"/>
              <a:gd name="connsiteY8" fmla="*/ 1468698 h 3194003"/>
              <a:gd name="connsiteX9" fmla="*/ 2273490 w 2311021"/>
              <a:gd name="connsiteY9" fmla="*/ 1762125 h 3194003"/>
              <a:gd name="connsiteX10" fmla="*/ 2130188 w 2311021"/>
              <a:gd name="connsiteY10" fmla="*/ 2137439 h 3194003"/>
              <a:gd name="connsiteX11" fmla="*/ 1864057 w 2311021"/>
              <a:gd name="connsiteY11" fmla="*/ 2676525 h 3194003"/>
              <a:gd name="connsiteX12" fmla="*/ 1604749 w 2311021"/>
              <a:gd name="connsiteY12" fmla="*/ 3120078 h 3194003"/>
              <a:gd name="connsiteX13" fmla="*/ 1338618 w 2311021"/>
              <a:gd name="connsiteY13" fmla="*/ 3120078 h 3194003"/>
              <a:gd name="connsiteX14" fmla="*/ 963305 w 2311021"/>
              <a:gd name="connsiteY14" fmla="*/ 3120078 h 3194003"/>
              <a:gd name="connsiteX15" fmla="*/ 656230 w 2311021"/>
              <a:gd name="connsiteY15" fmla="*/ 3092782 h 3194003"/>
              <a:gd name="connsiteX16" fmla="*/ 533400 w 2311021"/>
              <a:gd name="connsiteY16" fmla="*/ 2813003 h 3194003"/>
              <a:gd name="connsiteX17" fmla="*/ 315036 w 2311021"/>
              <a:gd name="connsiteY17" fmla="*/ 2396746 h 3194003"/>
              <a:gd name="connsiteX18" fmla="*/ 137615 w 2311021"/>
              <a:gd name="connsiteY18" fmla="*/ 2014609 h 3194003"/>
              <a:gd name="connsiteX19" fmla="*/ 28433 w 2311021"/>
              <a:gd name="connsiteY19" fmla="*/ 1680239 h 3194003"/>
              <a:gd name="connsiteX20" fmla="*/ 14785 w 2311021"/>
              <a:gd name="connsiteY20" fmla="*/ 1400460 h 3194003"/>
              <a:gd name="connsiteX21" fmla="*/ 117143 w 2311021"/>
              <a:gd name="connsiteY21" fmla="*/ 1168448 h 3194003"/>
              <a:gd name="connsiteX22" fmla="*/ 335507 w 2311021"/>
              <a:gd name="connsiteY22" fmla="*/ 854549 h 3194003"/>
              <a:gd name="connsiteX23" fmla="*/ 349155 w 2311021"/>
              <a:gd name="connsiteY23" fmla="*/ 527003 h 3194003"/>
              <a:gd name="connsiteX24" fmla="*/ 361275 w 2311021"/>
              <a:gd name="connsiteY24" fmla="*/ 330035 h 3194003"/>
              <a:gd name="connsiteX25" fmla="*/ 294601 w 2311021"/>
              <a:gd name="connsiteY25" fmla="*/ 144297 h 3194003"/>
              <a:gd name="connsiteX26" fmla="*/ 342225 w 2311021"/>
              <a:gd name="connsiteY26" fmla="*/ 87147 h 3194003"/>
              <a:gd name="connsiteX27" fmla="*/ 1494430 w 2311021"/>
              <a:gd name="connsiteY27" fmla="*/ 135767 h 3194003"/>
              <a:gd name="connsiteX28" fmla="*/ 2000534 w 2311021"/>
              <a:gd name="connsiteY28" fmla="*/ 117570 h 3194003"/>
              <a:gd name="connsiteX0" fmla="*/ 2000534 w 2311021"/>
              <a:gd name="connsiteY0" fmla="*/ 117570 h 3194003"/>
              <a:gd name="connsiteX1" fmla="*/ 2007358 w 2311021"/>
              <a:gd name="connsiteY1" fmla="*/ 172161 h 3194003"/>
              <a:gd name="connsiteX2" fmla="*/ 1952767 w 2311021"/>
              <a:gd name="connsiteY2" fmla="*/ 254048 h 3194003"/>
              <a:gd name="connsiteX3" fmla="*/ 1952767 w 2311021"/>
              <a:gd name="connsiteY3" fmla="*/ 424645 h 3194003"/>
              <a:gd name="connsiteX4" fmla="*/ 1945943 w 2311021"/>
              <a:gd name="connsiteY4" fmla="*/ 683952 h 3194003"/>
              <a:gd name="connsiteX5" fmla="*/ 2000534 w 2311021"/>
              <a:gd name="connsiteY5" fmla="*/ 909140 h 3194003"/>
              <a:gd name="connsiteX6" fmla="*/ 2150660 w 2311021"/>
              <a:gd name="connsiteY6" fmla="*/ 1147976 h 3194003"/>
              <a:gd name="connsiteX7" fmla="*/ 2253018 w 2311021"/>
              <a:gd name="connsiteY7" fmla="*/ 1298101 h 3194003"/>
              <a:gd name="connsiteX8" fmla="*/ 2307609 w 2311021"/>
              <a:gd name="connsiteY8" fmla="*/ 1468698 h 3194003"/>
              <a:gd name="connsiteX9" fmla="*/ 2273490 w 2311021"/>
              <a:gd name="connsiteY9" fmla="*/ 1762125 h 3194003"/>
              <a:gd name="connsiteX10" fmla="*/ 2130188 w 2311021"/>
              <a:gd name="connsiteY10" fmla="*/ 2137439 h 3194003"/>
              <a:gd name="connsiteX11" fmla="*/ 1864057 w 2311021"/>
              <a:gd name="connsiteY11" fmla="*/ 2676525 h 3194003"/>
              <a:gd name="connsiteX12" fmla="*/ 1604749 w 2311021"/>
              <a:gd name="connsiteY12" fmla="*/ 3120078 h 3194003"/>
              <a:gd name="connsiteX13" fmla="*/ 1338618 w 2311021"/>
              <a:gd name="connsiteY13" fmla="*/ 3120078 h 3194003"/>
              <a:gd name="connsiteX14" fmla="*/ 963305 w 2311021"/>
              <a:gd name="connsiteY14" fmla="*/ 3120078 h 3194003"/>
              <a:gd name="connsiteX15" fmla="*/ 656230 w 2311021"/>
              <a:gd name="connsiteY15" fmla="*/ 3092782 h 3194003"/>
              <a:gd name="connsiteX16" fmla="*/ 533400 w 2311021"/>
              <a:gd name="connsiteY16" fmla="*/ 2813003 h 3194003"/>
              <a:gd name="connsiteX17" fmla="*/ 315036 w 2311021"/>
              <a:gd name="connsiteY17" fmla="*/ 2396746 h 3194003"/>
              <a:gd name="connsiteX18" fmla="*/ 137615 w 2311021"/>
              <a:gd name="connsiteY18" fmla="*/ 2014609 h 3194003"/>
              <a:gd name="connsiteX19" fmla="*/ 28433 w 2311021"/>
              <a:gd name="connsiteY19" fmla="*/ 1680239 h 3194003"/>
              <a:gd name="connsiteX20" fmla="*/ 14785 w 2311021"/>
              <a:gd name="connsiteY20" fmla="*/ 1400460 h 3194003"/>
              <a:gd name="connsiteX21" fmla="*/ 117143 w 2311021"/>
              <a:gd name="connsiteY21" fmla="*/ 1168448 h 3194003"/>
              <a:gd name="connsiteX22" fmla="*/ 335507 w 2311021"/>
              <a:gd name="connsiteY22" fmla="*/ 854549 h 3194003"/>
              <a:gd name="connsiteX23" fmla="*/ 349155 w 2311021"/>
              <a:gd name="connsiteY23" fmla="*/ 527003 h 3194003"/>
              <a:gd name="connsiteX24" fmla="*/ 361275 w 2311021"/>
              <a:gd name="connsiteY24" fmla="*/ 330035 h 3194003"/>
              <a:gd name="connsiteX25" fmla="*/ 294601 w 2311021"/>
              <a:gd name="connsiteY25" fmla="*/ 144297 h 3194003"/>
              <a:gd name="connsiteX26" fmla="*/ 342225 w 2311021"/>
              <a:gd name="connsiteY26" fmla="*/ 87147 h 3194003"/>
              <a:gd name="connsiteX27" fmla="*/ 1494430 w 2311021"/>
              <a:gd name="connsiteY27" fmla="*/ 135767 h 3194003"/>
              <a:gd name="connsiteX28" fmla="*/ 2000534 w 2311021"/>
              <a:gd name="connsiteY28" fmla="*/ 117570 h 3194003"/>
              <a:gd name="connsiteX0" fmla="*/ 2000534 w 2311021"/>
              <a:gd name="connsiteY0" fmla="*/ 30423 h 3106856"/>
              <a:gd name="connsiteX1" fmla="*/ 2007358 w 2311021"/>
              <a:gd name="connsiteY1" fmla="*/ 85014 h 3106856"/>
              <a:gd name="connsiteX2" fmla="*/ 1952767 w 2311021"/>
              <a:gd name="connsiteY2" fmla="*/ 166901 h 3106856"/>
              <a:gd name="connsiteX3" fmla="*/ 1952767 w 2311021"/>
              <a:gd name="connsiteY3" fmla="*/ 337498 h 3106856"/>
              <a:gd name="connsiteX4" fmla="*/ 1945943 w 2311021"/>
              <a:gd name="connsiteY4" fmla="*/ 596805 h 3106856"/>
              <a:gd name="connsiteX5" fmla="*/ 2000534 w 2311021"/>
              <a:gd name="connsiteY5" fmla="*/ 821993 h 3106856"/>
              <a:gd name="connsiteX6" fmla="*/ 2150660 w 2311021"/>
              <a:gd name="connsiteY6" fmla="*/ 1060829 h 3106856"/>
              <a:gd name="connsiteX7" fmla="*/ 2253018 w 2311021"/>
              <a:gd name="connsiteY7" fmla="*/ 1210954 h 3106856"/>
              <a:gd name="connsiteX8" fmla="*/ 2307609 w 2311021"/>
              <a:gd name="connsiteY8" fmla="*/ 1381551 h 3106856"/>
              <a:gd name="connsiteX9" fmla="*/ 2273490 w 2311021"/>
              <a:gd name="connsiteY9" fmla="*/ 1674978 h 3106856"/>
              <a:gd name="connsiteX10" fmla="*/ 2130188 w 2311021"/>
              <a:gd name="connsiteY10" fmla="*/ 2050292 h 3106856"/>
              <a:gd name="connsiteX11" fmla="*/ 1864057 w 2311021"/>
              <a:gd name="connsiteY11" fmla="*/ 2589378 h 3106856"/>
              <a:gd name="connsiteX12" fmla="*/ 1604749 w 2311021"/>
              <a:gd name="connsiteY12" fmla="*/ 3032931 h 3106856"/>
              <a:gd name="connsiteX13" fmla="*/ 1338618 w 2311021"/>
              <a:gd name="connsiteY13" fmla="*/ 3032931 h 3106856"/>
              <a:gd name="connsiteX14" fmla="*/ 963305 w 2311021"/>
              <a:gd name="connsiteY14" fmla="*/ 3032931 h 3106856"/>
              <a:gd name="connsiteX15" fmla="*/ 656230 w 2311021"/>
              <a:gd name="connsiteY15" fmla="*/ 3005635 h 3106856"/>
              <a:gd name="connsiteX16" fmla="*/ 533400 w 2311021"/>
              <a:gd name="connsiteY16" fmla="*/ 2725856 h 3106856"/>
              <a:gd name="connsiteX17" fmla="*/ 315036 w 2311021"/>
              <a:gd name="connsiteY17" fmla="*/ 2309599 h 3106856"/>
              <a:gd name="connsiteX18" fmla="*/ 137615 w 2311021"/>
              <a:gd name="connsiteY18" fmla="*/ 1927462 h 3106856"/>
              <a:gd name="connsiteX19" fmla="*/ 28433 w 2311021"/>
              <a:gd name="connsiteY19" fmla="*/ 1593092 h 3106856"/>
              <a:gd name="connsiteX20" fmla="*/ 14785 w 2311021"/>
              <a:gd name="connsiteY20" fmla="*/ 1313313 h 3106856"/>
              <a:gd name="connsiteX21" fmla="*/ 117143 w 2311021"/>
              <a:gd name="connsiteY21" fmla="*/ 1081301 h 3106856"/>
              <a:gd name="connsiteX22" fmla="*/ 335507 w 2311021"/>
              <a:gd name="connsiteY22" fmla="*/ 767402 h 3106856"/>
              <a:gd name="connsiteX23" fmla="*/ 349155 w 2311021"/>
              <a:gd name="connsiteY23" fmla="*/ 439856 h 3106856"/>
              <a:gd name="connsiteX24" fmla="*/ 361275 w 2311021"/>
              <a:gd name="connsiteY24" fmla="*/ 242888 h 3106856"/>
              <a:gd name="connsiteX25" fmla="*/ 294601 w 2311021"/>
              <a:gd name="connsiteY25" fmla="*/ 57150 h 3106856"/>
              <a:gd name="connsiteX26" fmla="*/ 342225 w 2311021"/>
              <a:gd name="connsiteY26" fmla="*/ 0 h 3106856"/>
              <a:gd name="connsiteX27" fmla="*/ 1494430 w 2311021"/>
              <a:gd name="connsiteY27" fmla="*/ 48620 h 3106856"/>
              <a:gd name="connsiteX28" fmla="*/ 2000534 w 2311021"/>
              <a:gd name="connsiteY28" fmla="*/ 30423 h 3106856"/>
              <a:gd name="connsiteX0" fmla="*/ 2000534 w 2311021"/>
              <a:gd name="connsiteY0" fmla="*/ 13754 h 3090187"/>
              <a:gd name="connsiteX1" fmla="*/ 2007358 w 2311021"/>
              <a:gd name="connsiteY1" fmla="*/ 68345 h 3090187"/>
              <a:gd name="connsiteX2" fmla="*/ 1952767 w 2311021"/>
              <a:gd name="connsiteY2" fmla="*/ 150232 h 3090187"/>
              <a:gd name="connsiteX3" fmla="*/ 1952767 w 2311021"/>
              <a:gd name="connsiteY3" fmla="*/ 320829 h 3090187"/>
              <a:gd name="connsiteX4" fmla="*/ 1945943 w 2311021"/>
              <a:gd name="connsiteY4" fmla="*/ 580136 h 3090187"/>
              <a:gd name="connsiteX5" fmla="*/ 2000534 w 2311021"/>
              <a:gd name="connsiteY5" fmla="*/ 805324 h 3090187"/>
              <a:gd name="connsiteX6" fmla="*/ 2150660 w 2311021"/>
              <a:gd name="connsiteY6" fmla="*/ 1044160 h 3090187"/>
              <a:gd name="connsiteX7" fmla="*/ 2253018 w 2311021"/>
              <a:gd name="connsiteY7" fmla="*/ 1194285 h 3090187"/>
              <a:gd name="connsiteX8" fmla="*/ 2307609 w 2311021"/>
              <a:gd name="connsiteY8" fmla="*/ 1364882 h 3090187"/>
              <a:gd name="connsiteX9" fmla="*/ 2273490 w 2311021"/>
              <a:gd name="connsiteY9" fmla="*/ 1658309 h 3090187"/>
              <a:gd name="connsiteX10" fmla="*/ 2130188 w 2311021"/>
              <a:gd name="connsiteY10" fmla="*/ 2033623 h 3090187"/>
              <a:gd name="connsiteX11" fmla="*/ 1864057 w 2311021"/>
              <a:gd name="connsiteY11" fmla="*/ 2572709 h 3090187"/>
              <a:gd name="connsiteX12" fmla="*/ 1604749 w 2311021"/>
              <a:gd name="connsiteY12" fmla="*/ 3016262 h 3090187"/>
              <a:gd name="connsiteX13" fmla="*/ 1338618 w 2311021"/>
              <a:gd name="connsiteY13" fmla="*/ 3016262 h 3090187"/>
              <a:gd name="connsiteX14" fmla="*/ 963305 w 2311021"/>
              <a:gd name="connsiteY14" fmla="*/ 3016262 h 3090187"/>
              <a:gd name="connsiteX15" fmla="*/ 656230 w 2311021"/>
              <a:gd name="connsiteY15" fmla="*/ 2988966 h 3090187"/>
              <a:gd name="connsiteX16" fmla="*/ 533400 w 2311021"/>
              <a:gd name="connsiteY16" fmla="*/ 2709187 h 3090187"/>
              <a:gd name="connsiteX17" fmla="*/ 315036 w 2311021"/>
              <a:gd name="connsiteY17" fmla="*/ 2292930 h 3090187"/>
              <a:gd name="connsiteX18" fmla="*/ 137615 w 2311021"/>
              <a:gd name="connsiteY18" fmla="*/ 1910793 h 3090187"/>
              <a:gd name="connsiteX19" fmla="*/ 28433 w 2311021"/>
              <a:gd name="connsiteY19" fmla="*/ 1576423 h 3090187"/>
              <a:gd name="connsiteX20" fmla="*/ 14785 w 2311021"/>
              <a:gd name="connsiteY20" fmla="*/ 1296644 h 3090187"/>
              <a:gd name="connsiteX21" fmla="*/ 117143 w 2311021"/>
              <a:gd name="connsiteY21" fmla="*/ 1064632 h 3090187"/>
              <a:gd name="connsiteX22" fmla="*/ 335507 w 2311021"/>
              <a:gd name="connsiteY22" fmla="*/ 750733 h 3090187"/>
              <a:gd name="connsiteX23" fmla="*/ 349155 w 2311021"/>
              <a:gd name="connsiteY23" fmla="*/ 423187 h 3090187"/>
              <a:gd name="connsiteX24" fmla="*/ 361275 w 2311021"/>
              <a:gd name="connsiteY24" fmla="*/ 226219 h 3090187"/>
              <a:gd name="connsiteX25" fmla="*/ 294601 w 2311021"/>
              <a:gd name="connsiteY25" fmla="*/ 40481 h 3090187"/>
              <a:gd name="connsiteX26" fmla="*/ 401756 w 2311021"/>
              <a:gd name="connsiteY26" fmla="*/ 0 h 3090187"/>
              <a:gd name="connsiteX27" fmla="*/ 1494430 w 2311021"/>
              <a:gd name="connsiteY27" fmla="*/ 31951 h 3090187"/>
              <a:gd name="connsiteX28" fmla="*/ 2000534 w 2311021"/>
              <a:gd name="connsiteY28" fmla="*/ 13754 h 3090187"/>
              <a:gd name="connsiteX0" fmla="*/ 2000534 w 2311021"/>
              <a:gd name="connsiteY0" fmla="*/ 13754 h 3090187"/>
              <a:gd name="connsiteX1" fmla="*/ 2007358 w 2311021"/>
              <a:gd name="connsiteY1" fmla="*/ 68345 h 3090187"/>
              <a:gd name="connsiteX2" fmla="*/ 1952767 w 2311021"/>
              <a:gd name="connsiteY2" fmla="*/ 150232 h 3090187"/>
              <a:gd name="connsiteX3" fmla="*/ 1952767 w 2311021"/>
              <a:gd name="connsiteY3" fmla="*/ 320829 h 3090187"/>
              <a:gd name="connsiteX4" fmla="*/ 1945943 w 2311021"/>
              <a:gd name="connsiteY4" fmla="*/ 580136 h 3090187"/>
              <a:gd name="connsiteX5" fmla="*/ 2000534 w 2311021"/>
              <a:gd name="connsiteY5" fmla="*/ 805324 h 3090187"/>
              <a:gd name="connsiteX6" fmla="*/ 2150660 w 2311021"/>
              <a:gd name="connsiteY6" fmla="*/ 1044160 h 3090187"/>
              <a:gd name="connsiteX7" fmla="*/ 2253018 w 2311021"/>
              <a:gd name="connsiteY7" fmla="*/ 1194285 h 3090187"/>
              <a:gd name="connsiteX8" fmla="*/ 2307609 w 2311021"/>
              <a:gd name="connsiteY8" fmla="*/ 1364882 h 3090187"/>
              <a:gd name="connsiteX9" fmla="*/ 2273490 w 2311021"/>
              <a:gd name="connsiteY9" fmla="*/ 1658309 h 3090187"/>
              <a:gd name="connsiteX10" fmla="*/ 2130188 w 2311021"/>
              <a:gd name="connsiteY10" fmla="*/ 2033623 h 3090187"/>
              <a:gd name="connsiteX11" fmla="*/ 1864057 w 2311021"/>
              <a:gd name="connsiteY11" fmla="*/ 2572709 h 3090187"/>
              <a:gd name="connsiteX12" fmla="*/ 1604749 w 2311021"/>
              <a:gd name="connsiteY12" fmla="*/ 3016262 h 3090187"/>
              <a:gd name="connsiteX13" fmla="*/ 1338618 w 2311021"/>
              <a:gd name="connsiteY13" fmla="*/ 3016262 h 3090187"/>
              <a:gd name="connsiteX14" fmla="*/ 963305 w 2311021"/>
              <a:gd name="connsiteY14" fmla="*/ 3016262 h 3090187"/>
              <a:gd name="connsiteX15" fmla="*/ 656230 w 2311021"/>
              <a:gd name="connsiteY15" fmla="*/ 2988966 h 3090187"/>
              <a:gd name="connsiteX16" fmla="*/ 533400 w 2311021"/>
              <a:gd name="connsiteY16" fmla="*/ 2709187 h 3090187"/>
              <a:gd name="connsiteX17" fmla="*/ 315036 w 2311021"/>
              <a:gd name="connsiteY17" fmla="*/ 2292930 h 3090187"/>
              <a:gd name="connsiteX18" fmla="*/ 137615 w 2311021"/>
              <a:gd name="connsiteY18" fmla="*/ 1910793 h 3090187"/>
              <a:gd name="connsiteX19" fmla="*/ 28433 w 2311021"/>
              <a:gd name="connsiteY19" fmla="*/ 1576423 h 3090187"/>
              <a:gd name="connsiteX20" fmla="*/ 14785 w 2311021"/>
              <a:gd name="connsiteY20" fmla="*/ 1296644 h 3090187"/>
              <a:gd name="connsiteX21" fmla="*/ 117143 w 2311021"/>
              <a:gd name="connsiteY21" fmla="*/ 1064632 h 3090187"/>
              <a:gd name="connsiteX22" fmla="*/ 335507 w 2311021"/>
              <a:gd name="connsiteY22" fmla="*/ 750733 h 3090187"/>
              <a:gd name="connsiteX23" fmla="*/ 349155 w 2311021"/>
              <a:gd name="connsiteY23" fmla="*/ 423187 h 3090187"/>
              <a:gd name="connsiteX24" fmla="*/ 361275 w 2311021"/>
              <a:gd name="connsiteY24" fmla="*/ 226219 h 3090187"/>
              <a:gd name="connsiteX25" fmla="*/ 294601 w 2311021"/>
              <a:gd name="connsiteY25" fmla="*/ 40481 h 3090187"/>
              <a:gd name="connsiteX26" fmla="*/ 401756 w 2311021"/>
              <a:gd name="connsiteY26" fmla="*/ 0 h 3090187"/>
              <a:gd name="connsiteX27" fmla="*/ 1494430 w 2311021"/>
              <a:gd name="connsiteY27" fmla="*/ 31951 h 3090187"/>
              <a:gd name="connsiteX28" fmla="*/ 2000534 w 2311021"/>
              <a:gd name="connsiteY28" fmla="*/ 13754 h 3090187"/>
              <a:gd name="connsiteX0" fmla="*/ 2000534 w 2311021"/>
              <a:gd name="connsiteY0" fmla="*/ 13754 h 3124305"/>
              <a:gd name="connsiteX1" fmla="*/ 2007358 w 2311021"/>
              <a:gd name="connsiteY1" fmla="*/ 68345 h 3124305"/>
              <a:gd name="connsiteX2" fmla="*/ 1952767 w 2311021"/>
              <a:gd name="connsiteY2" fmla="*/ 150232 h 3124305"/>
              <a:gd name="connsiteX3" fmla="*/ 1952767 w 2311021"/>
              <a:gd name="connsiteY3" fmla="*/ 320829 h 3124305"/>
              <a:gd name="connsiteX4" fmla="*/ 1945943 w 2311021"/>
              <a:gd name="connsiteY4" fmla="*/ 580136 h 3124305"/>
              <a:gd name="connsiteX5" fmla="*/ 2000534 w 2311021"/>
              <a:gd name="connsiteY5" fmla="*/ 805324 h 3124305"/>
              <a:gd name="connsiteX6" fmla="*/ 2150660 w 2311021"/>
              <a:gd name="connsiteY6" fmla="*/ 1044160 h 3124305"/>
              <a:gd name="connsiteX7" fmla="*/ 2253018 w 2311021"/>
              <a:gd name="connsiteY7" fmla="*/ 1194285 h 3124305"/>
              <a:gd name="connsiteX8" fmla="*/ 2307609 w 2311021"/>
              <a:gd name="connsiteY8" fmla="*/ 1364882 h 3124305"/>
              <a:gd name="connsiteX9" fmla="*/ 2273490 w 2311021"/>
              <a:gd name="connsiteY9" fmla="*/ 1658309 h 3124305"/>
              <a:gd name="connsiteX10" fmla="*/ 2130188 w 2311021"/>
              <a:gd name="connsiteY10" fmla="*/ 2033623 h 3124305"/>
              <a:gd name="connsiteX11" fmla="*/ 1864057 w 2311021"/>
              <a:gd name="connsiteY11" fmla="*/ 2572709 h 3124305"/>
              <a:gd name="connsiteX12" fmla="*/ 1563806 w 2311021"/>
              <a:gd name="connsiteY12" fmla="*/ 3050380 h 3124305"/>
              <a:gd name="connsiteX13" fmla="*/ 1338618 w 2311021"/>
              <a:gd name="connsiteY13" fmla="*/ 3016262 h 3124305"/>
              <a:gd name="connsiteX14" fmla="*/ 963305 w 2311021"/>
              <a:gd name="connsiteY14" fmla="*/ 3016262 h 3124305"/>
              <a:gd name="connsiteX15" fmla="*/ 656230 w 2311021"/>
              <a:gd name="connsiteY15" fmla="*/ 2988966 h 3124305"/>
              <a:gd name="connsiteX16" fmla="*/ 533400 w 2311021"/>
              <a:gd name="connsiteY16" fmla="*/ 2709187 h 3124305"/>
              <a:gd name="connsiteX17" fmla="*/ 315036 w 2311021"/>
              <a:gd name="connsiteY17" fmla="*/ 2292930 h 3124305"/>
              <a:gd name="connsiteX18" fmla="*/ 137615 w 2311021"/>
              <a:gd name="connsiteY18" fmla="*/ 1910793 h 3124305"/>
              <a:gd name="connsiteX19" fmla="*/ 28433 w 2311021"/>
              <a:gd name="connsiteY19" fmla="*/ 1576423 h 3124305"/>
              <a:gd name="connsiteX20" fmla="*/ 14785 w 2311021"/>
              <a:gd name="connsiteY20" fmla="*/ 1296644 h 3124305"/>
              <a:gd name="connsiteX21" fmla="*/ 117143 w 2311021"/>
              <a:gd name="connsiteY21" fmla="*/ 1064632 h 3124305"/>
              <a:gd name="connsiteX22" fmla="*/ 335507 w 2311021"/>
              <a:gd name="connsiteY22" fmla="*/ 750733 h 3124305"/>
              <a:gd name="connsiteX23" fmla="*/ 349155 w 2311021"/>
              <a:gd name="connsiteY23" fmla="*/ 423187 h 3124305"/>
              <a:gd name="connsiteX24" fmla="*/ 361275 w 2311021"/>
              <a:gd name="connsiteY24" fmla="*/ 226219 h 3124305"/>
              <a:gd name="connsiteX25" fmla="*/ 294601 w 2311021"/>
              <a:gd name="connsiteY25" fmla="*/ 40481 h 3124305"/>
              <a:gd name="connsiteX26" fmla="*/ 401756 w 2311021"/>
              <a:gd name="connsiteY26" fmla="*/ 0 h 3124305"/>
              <a:gd name="connsiteX27" fmla="*/ 1494430 w 2311021"/>
              <a:gd name="connsiteY27" fmla="*/ 31951 h 3124305"/>
              <a:gd name="connsiteX28" fmla="*/ 2000534 w 2311021"/>
              <a:gd name="connsiteY28" fmla="*/ 13754 h 31243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16262 h 3054432"/>
              <a:gd name="connsiteX14" fmla="*/ 963305 w 2311021"/>
              <a:gd name="connsiteY14" fmla="*/ 301626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25787 h 3054432"/>
              <a:gd name="connsiteX14" fmla="*/ 963305 w 2311021"/>
              <a:gd name="connsiteY14" fmla="*/ 301626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25787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792406 w 2311021"/>
              <a:gd name="connsiteY11" fmla="*/ 266937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792406 w 2311021"/>
              <a:gd name="connsiteY11" fmla="*/ 266937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1021" h="3054432">
                <a:moveTo>
                  <a:pt x="2000534" y="13754"/>
                </a:moveTo>
                <a:cubicBezTo>
                  <a:pt x="2007926" y="29676"/>
                  <a:pt x="2015319" y="45599"/>
                  <a:pt x="2007358" y="68345"/>
                </a:cubicBezTo>
                <a:cubicBezTo>
                  <a:pt x="1999397" y="91091"/>
                  <a:pt x="1961866" y="108151"/>
                  <a:pt x="1952767" y="150232"/>
                </a:cubicBezTo>
                <a:cubicBezTo>
                  <a:pt x="1943669" y="192313"/>
                  <a:pt x="1953904" y="249178"/>
                  <a:pt x="1952767" y="320829"/>
                </a:cubicBezTo>
                <a:cubicBezTo>
                  <a:pt x="1951630" y="392480"/>
                  <a:pt x="1937982" y="499387"/>
                  <a:pt x="1945943" y="580136"/>
                </a:cubicBezTo>
                <a:cubicBezTo>
                  <a:pt x="1953904" y="660885"/>
                  <a:pt x="1966415" y="727987"/>
                  <a:pt x="2000534" y="805324"/>
                </a:cubicBezTo>
                <a:cubicBezTo>
                  <a:pt x="2034653" y="882661"/>
                  <a:pt x="2108579" y="979333"/>
                  <a:pt x="2150660" y="1044160"/>
                </a:cubicBezTo>
                <a:cubicBezTo>
                  <a:pt x="2192741" y="1108987"/>
                  <a:pt x="2226860" y="1140831"/>
                  <a:pt x="2253018" y="1194285"/>
                </a:cubicBezTo>
                <a:cubicBezTo>
                  <a:pt x="2279176" y="1247739"/>
                  <a:pt x="2304197" y="1287545"/>
                  <a:pt x="2307609" y="1364882"/>
                </a:cubicBezTo>
                <a:cubicBezTo>
                  <a:pt x="2311021" y="1442219"/>
                  <a:pt x="2303060" y="1546852"/>
                  <a:pt x="2273490" y="1658309"/>
                </a:cubicBezTo>
                <a:cubicBezTo>
                  <a:pt x="2243920" y="1769766"/>
                  <a:pt x="2210369" y="1865111"/>
                  <a:pt x="2130188" y="2033623"/>
                </a:cubicBezTo>
                <a:cubicBezTo>
                  <a:pt x="2050007" y="2202135"/>
                  <a:pt x="1874897" y="2512620"/>
                  <a:pt x="1792406" y="2669379"/>
                </a:cubicBezTo>
                <a:cubicBezTo>
                  <a:pt x="1709915" y="2826138"/>
                  <a:pt x="1713291" y="2885967"/>
                  <a:pt x="1635243" y="2974180"/>
                </a:cubicBezTo>
                <a:cubicBezTo>
                  <a:pt x="1547670" y="3048105"/>
                  <a:pt x="1338618" y="3040074"/>
                  <a:pt x="1338618" y="3040074"/>
                </a:cubicBezTo>
                <a:cubicBezTo>
                  <a:pt x="1231711" y="3040074"/>
                  <a:pt x="1077036" y="3043830"/>
                  <a:pt x="963305" y="3035312"/>
                </a:cubicBezTo>
                <a:cubicBezTo>
                  <a:pt x="849574" y="3026794"/>
                  <a:pt x="751693" y="3054432"/>
                  <a:pt x="656230" y="2988966"/>
                </a:cubicBezTo>
                <a:cubicBezTo>
                  <a:pt x="556004" y="2918737"/>
                  <a:pt x="590266" y="2825193"/>
                  <a:pt x="533400" y="2709187"/>
                </a:cubicBezTo>
                <a:cubicBezTo>
                  <a:pt x="476534" y="2593181"/>
                  <a:pt x="381000" y="2425996"/>
                  <a:pt x="315036" y="2292930"/>
                </a:cubicBezTo>
                <a:cubicBezTo>
                  <a:pt x="249072" y="2159864"/>
                  <a:pt x="185382" y="2030211"/>
                  <a:pt x="137615" y="1910793"/>
                </a:cubicBezTo>
                <a:cubicBezTo>
                  <a:pt x="89848" y="1791375"/>
                  <a:pt x="48905" y="1678781"/>
                  <a:pt x="28433" y="1576423"/>
                </a:cubicBezTo>
                <a:cubicBezTo>
                  <a:pt x="7961" y="1474065"/>
                  <a:pt x="0" y="1381942"/>
                  <a:pt x="14785" y="1296644"/>
                </a:cubicBezTo>
                <a:cubicBezTo>
                  <a:pt x="29570" y="1211346"/>
                  <a:pt x="63689" y="1155617"/>
                  <a:pt x="117143" y="1064632"/>
                </a:cubicBezTo>
                <a:cubicBezTo>
                  <a:pt x="170597" y="973647"/>
                  <a:pt x="296838" y="857640"/>
                  <a:pt x="335507" y="750733"/>
                </a:cubicBezTo>
                <a:cubicBezTo>
                  <a:pt x="374176" y="643826"/>
                  <a:pt x="344860" y="510606"/>
                  <a:pt x="349155" y="423187"/>
                </a:cubicBezTo>
                <a:cubicBezTo>
                  <a:pt x="353450" y="335768"/>
                  <a:pt x="370367" y="290003"/>
                  <a:pt x="361275" y="226219"/>
                </a:cubicBezTo>
                <a:cubicBezTo>
                  <a:pt x="352183" y="162435"/>
                  <a:pt x="323573" y="80169"/>
                  <a:pt x="294601" y="40481"/>
                </a:cubicBezTo>
                <a:cubicBezTo>
                  <a:pt x="291823" y="3175"/>
                  <a:pt x="342278" y="1422"/>
                  <a:pt x="401756" y="0"/>
                </a:cubicBezTo>
                <a:lnTo>
                  <a:pt x="1494430" y="31951"/>
                </a:lnTo>
                <a:cubicBezTo>
                  <a:pt x="1770815" y="37021"/>
                  <a:pt x="1915235" y="8067"/>
                  <a:pt x="2000534" y="13754"/>
                </a:cubicBezTo>
                <a:close/>
              </a:path>
            </a:pathLst>
          </a:custGeom>
          <a:solidFill>
            <a:schemeClr val="bg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792045" y="3401135"/>
            <a:ext cx="16764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731751" y="3501147"/>
            <a:ext cx="752622" cy="2998763"/>
          </a:xfrm>
          <a:custGeom>
            <a:avLst/>
            <a:gdLst>
              <a:gd name="connsiteX0" fmla="*/ 429065 w 752622"/>
              <a:gd name="connsiteY0" fmla="*/ 16412 h 2998763"/>
              <a:gd name="connsiteX1" fmla="*/ 344659 w 752622"/>
              <a:gd name="connsiteY1" fmla="*/ 30480 h 2998763"/>
              <a:gd name="connsiteX2" fmla="*/ 414997 w 752622"/>
              <a:gd name="connsiteY2" fmla="*/ 199292 h 2998763"/>
              <a:gd name="connsiteX3" fmla="*/ 372794 w 752622"/>
              <a:gd name="connsiteY3" fmla="*/ 762000 h 2998763"/>
              <a:gd name="connsiteX4" fmla="*/ 63305 w 752622"/>
              <a:gd name="connsiteY4" fmla="*/ 1521655 h 2998763"/>
              <a:gd name="connsiteX5" fmla="*/ 752622 w 752622"/>
              <a:gd name="connsiteY5" fmla="*/ 2998763 h 29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22" h="2998763">
                <a:moveTo>
                  <a:pt x="429065" y="16412"/>
                </a:moveTo>
                <a:cubicBezTo>
                  <a:pt x="388034" y="8206"/>
                  <a:pt x="347004" y="0"/>
                  <a:pt x="344659" y="30480"/>
                </a:cubicBezTo>
                <a:cubicBezTo>
                  <a:pt x="342314" y="60960"/>
                  <a:pt x="410308" y="77372"/>
                  <a:pt x="414997" y="199292"/>
                </a:cubicBezTo>
                <a:cubicBezTo>
                  <a:pt x="419686" y="321212"/>
                  <a:pt x="431409" y="541606"/>
                  <a:pt x="372794" y="762000"/>
                </a:cubicBezTo>
                <a:cubicBezTo>
                  <a:pt x="314179" y="982394"/>
                  <a:pt x="0" y="1148861"/>
                  <a:pt x="63305" y="1521655"/>
                </a:cubicBezTo>
                <a:cubicBezTo>
                  <a:pt x="126610" y="1894449"/>
                  <a:pt x="439616" y="2446606"/>
                  <a:pt x="752622" y="29987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639844" y="3729747"/>
            <a:ext cx="589756" cy="929481"/>
          </a:xfrm>
          <a:custGeom>
            <a:avLst/>
            <a:gdLst>
              <a:gd name="connsiteX0" fmla="*/ 57944 w 589756"/>
              <a:gd name="connsiteY0" fmla="*/ 130969 h 929481"/>
              <a:gd name="connsiteX1" fmla="*/ 229394 w 589756"/>
              <a:gd name="connsiteY1" fmla="*/ 78582 h 929481"/>
              <a:gd name="connsiteX2" fmla="*/ 367506 w 589756"/>
              <a:gd name="connsiteY2" fmla="*/ 59532 h 929481"/>
              <a:gd name="connsiteX3" fmla="*/ 462756 w 589756"/>
              <a:gd name="connsiteY3" fmla="*/ 92869 h 929481"/>
              <a:gd name="connsiteX4" fmla="*/ 529431 w 589756"/>
              <a:gd name="connsiteY4" fmla="*/ 202407 h 929481"/>
              <a:gd name="connsiteX5" fmla="*/ 477044 w 589756"/>
              <a:gd name="connsiteY5" fmla="*/ 402432 h 929481"/>
              <a:gd name="connsiteX6" fmla="*/ 334169 w 589756"/>
              <a:gd name="connsiteY6" fmla="*/ 640557 h 929481"/>
              <a:gd name="connsiteX7" fmla="*/ 177006 w 589756"/>
              <a:gd name="connsiteY7" fmla="*/ 854869 h 929481"/>
              <a:gd name="connsiteX8" fmla="*/ 191294 w 589756"/>
              <a:gd name="connsiteY8" fmla="*/ 912019 h 929481"/>
              <a:gd name="connsiteX9" fmla="*/ 319881 w 589756"/>
              <a:gd name="connsiteY9" fmla="*/ 750094 h 929481"/>
              <a:gd name="connsiteX10" fmla="*/ 481806 w 589756"/>
              <a:gd name="connsiteY10" fmla="*/ 488157 h 929481"/>
              <a:gd name="connsiteX11" fmla="*/ 577056 w 589756"/>
              <a:gd name="connsiteY11" fmla="*/ 269082 h 929481"/>
              <a:gd name="connsiteX12" fmla="*/ 558006 w 589756"/>
              <a:gd name="connsiteY12" fmla="*/ 140494 h 929481"/>
              <a:gd name="connsiteX13" fmla="*/ 500856 w 589756"/>
              <a:gd name="connsiteY13" fmla="*/ 54769 h 929481"/>
              <a:gd name="connsiteX14" fmla="*/ 405606 w 589756"/>
              <a:gd name="connsiteY14" fmla="*/ 7144 h 929481"/>
              <a:gd name="connsiteX15" fmla="*/ 310356 w 589756"/>
              <a:gd name="connsiteY15" fmla="*/ 11907 h 929481"/>
              <a:gd name="connsiteX16" fmla="*/ 57944 w 589756"/>
              <a:gd name="connsiteY16" fmla="*/ 73819 h 929481"/>
              <a:gd name="connsiteX17" fmla="*/ 794 w 589756"/>
              <a:gd name="connsiteY17" fmla="*/ 140494 h 929481"/>
              <a:gd name="connsiteX18" fmla="*/ 57944 w 589756"/>
              <a:gd name="connsiteY18" fmla="*/ 130969 h 92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756" h="929481">
                <a:moveTo>
                  <a:pt x="57944" y="130969"/>
                </a:moveTo>
                <a:cubicBezTo>
                  <a:pt x="96044" y="120650"/>
                  <a:pt x="177800" y="90488"/>
                  <a:pt x="229394" y="78582"/>
                </a:cubicBezTo>
                <a:cubicBezTo>
                  <a:pt x="280988" y="66676"/>
                  <a:pt x="328612" y="57151"/>
                  <a:pt x="367506" y="59532"/>
                </a:cubicBezTo>
                <a:cubicBezTo>
                  <a:pt x="406400" y="61913"/>
                  <a:pt x="435769" y="69057"/>
                  <a:pt x="462756" y="92869"/>
                </a:cubicBezTo>
                <a:cubicBezTo>
                  <a:pt x="489743" y="116681"/>
                  <a:pt x="527050" y="150813"/>
                  <a:pt x="529431" y="202407"/>
                </a:cubicBezTo>
                <a:cubicBezTo>
                  <a:pt x="531812" y="254001"/>
                  <a:pt x="509588" y="329407"/>
                  <a:pt x="477044" y="402432"/>
                </a:cubicBezTo>
                <a:cubicBezTo>
                  <a:pt x="444500" y="475457"/>
                  <a:pt x="384175" y="565151"/>
                  <a:pt x="334169" y="640557"/>
                </a:cubicBezTo>
                <a:cubicBezTo>
                  <a:pt x="284163" y="715963"/>
                  <a:pt x="200818" y="809625"/>
                  <a:pt x="177006" y="854869"/>
                </a:cubicBezTo>
                <a:cubicBezTo>
                  <a:pt x="153194" y="900113"/>
                  <a:pt x="167482" y="929481"/>
                  <a:pt x="191294" y="912019"/>
                </a:cubicBezTo>
                <a:cubicBezTo>
                  <a:pt x="215106" y="894557"/>
                  <a:pt x="271462" y="820738"/>
                  <a:pt x="319881" y="750094"/>
                </a:cubicBezTo>
                <a:cubicBezTo>
                  <a:pt x="368300" y="679450"/>
                  <a:pt x="438944" y="568326"/>
                  <a:pt x="481806" y="488157"/>
                </a:cubicBezTo>
                <a:cubicBezTo>
                  <a:pt x="524668" y="407988"/>
                  <a:pt x="564356" y="327026"/>
                  <a:pt x="577056" y="269082"/>
                </a:cubicBezTo>
                <a:cubicBezTo>
                  <a:pt x="589756" y="211138"/>
                  <a:pt x="570706" y="176213"/>
                  <a:pt x="558006" y="140494"/>
                </a:cubicBezTo>
                <a:cubicBezTo>
                  <a:pt x="545306" y="104775"/>
                  <a:pt x="526256" y="76994"/>
                  <a:pt x="500856" y="54769"/>
                </a:cubicBezTo>
                <a:cubicBezTo>
                  <a:pt x="475456" y="32544"/>
                  <a:pt x="437356" y="14288"/>
                  <a:pt x="405606" y="7144"/>
                </a:cubicBezTo>
                <a:cubicBezTo>
                  <a:pt x="373856" y="0"/>
                  <a:pt x="368300" y="795"/>
                  <a:pt x="310356" y="11907"/>
                </a:cubicBezTo>
                <a:cubicBezTo>
                  <a:pt x="252412" y="23019"/>
                  <a:pt x="109538" y="52388"/>
                  <a:pt x="57944" y="73819"/>
                </a:cubicBezTo>
                <a:cubicBezTo>
                  <a:pt x="6350" y="95250"/>
                  <a:pt x="1588" y="130969"/>
                  <a:pt x="794" y="140494"/>
                </a:cubicBezTo>
                <a:cubicBezTo>
                  <a:pt x="0" y="150019"/>
                  <a:pt x="19844" y="141288"/>
                  <a:pt x="57944" y="130969"/>
                </a:cubicBezTo>
                <a:close/>
              </a:path>
            </a:pathLst>
          </a:custGeom>
          <a:solidFill>
            <a:schemeClr val="tx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flipH="1">
            <a:off x="5615983" y="3729747"/>
            <a:ext cx="589756" cy="929481"/>
          </a:xfrm>
          <a:custGeom>
            <a:avLst/>
            <a:gdLst>
              <a:gd name="connsiteX0" fmla="*/ 57944 w 589756"/>
              <a:gd name="connsiteY0" fmla="*/ 130969 h 929481"/>
              <a:gd name="connsiteX1" fmla="*/ 229394 w 589756"/>
              <a:gd name="connsiteY1" fmla="*/ 78582 h 929481"/>
              <a:gd name="connsiteX2" fmla="*/ 367506 w 589756"/>
              <a:gd name="connsiteY2" fmla="*/ 59532 h 929481"/>
              <a:gd name="connsiteX3" fmla="*/ 462756 w 589756"/>
              <a:gd name="connsiteY3" fmla="*/ 92869 h 929481"/>
              <a:gd name="connsiteX4" fmla="*/ 529431 w 589756"/>
              <a:gd name="connsiteY4" fmla="*/ 202407 h 929481"/>
              <a:gd name="connsiteX5" fmla="*/ 477044 w 589756"/>
              <a:gd name="connsiteY5" fmla="*/ 402432 h 929481"/>
              <a:gd name="connsiteX6" fmla="*/ 334169 w 589756"/>
              <a:gd name="connsiteY6" fmla="*/ 640557 h 929481"/>
              <a:gd name="connsiteX7" fmla="*/ 177006 w 589756"/>
              <a:gd name="connsiteY7" fmla="*/ 854869 h 929481"/>
              <a:gd name="connsiteX8" fmla="*/ 191294 w 589756"/>
              <a:gd name="connsiteY8" fmla="*/ 912019 h 929481"/>
              <a:gd name="connsiteX9" fmla="*/ 319881 w 589756"/>
              <a:gd name="connsiteY9" fmla="*/ 750094 h 929481"/>
              <a:gd name="connsiteX10" fmla="*/ 481806 w 589756"/>
              <a:gd name="connsiteY10" fmla="*/ 488157 h 929481"/>
              <a:gd name="connsiteX11" fmla="*/ 577056 w 589756"/>
              <a:gd name="connsiteY11" fmla="*/ 269082 h 929481"/>
              <a:gd name="connsiteX12" fmla="*/ 558006 w 589756"/>
              <a:gd name="connsiteY12" fmla="*/ 140494 h 929481"/>
              <a:gd name="connsiteX13" fmla="*/ 500856 w 589756"/>
              <a:gd name="connsiteY13" fmla="*/ 54769 h 929481"/>
              <a:gd name="connsiteX14" fmla="*/ 405606 w 589756"/>
              <a:gd name="connsiteY14" fmla="*/ 7144 h 929481"/>
              <a:gd name="connsiteX15" fmla="*/ 310356 w 589756"/>
              <a:gd name="connsiteY15" fmla="*/ 11907 h 929481"/>
              <a:gd name="connsiteX16" fmla="*/ 57944 w 589756"/>
              <a:gd name="connsiteY16" fmla="*/ 73819 h 929481"/>
              <a:gd name="connsiteX17" fmla="*/ 794 w 589756"/>
              <a:gd name="connsiteY17" fmla="*/ 140494 h 929481"/>
              <a:gd name="connsiteX18" fmla="*/ 57944 w 589756"/>
              <a:gd name="connsiteY18" fmla="*/ 130969 h 92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756" h="929481">
                <a:moveTo>
                  <a:pt x="57944" y="130969"/>
                </a:moveTo>
                <a:cubicBezTo>
                  <a:pt x="96044" y="120650"/>
                  <a:pt x="177800" y="90488"/>
                  <a:pt x="229394" y="78582"/>
                </a:cubicBezTo>
                <a:cubicBezTo>
                  <a:pt x="280988" y="66676"/>
                  <a:pt x="328612" y="57151"/>
                  <a:pt x="367506" y="59532"/>
                </a:cubicBezTo>
                <a:cubicBezTo>
                  <a:pt x="406400" y="61913"/>
                  <a:pt x="435769" y="69057"/>
                  <a:pt x="462756" y="92869"/>
                </a:cubicBezTo>
                <a:cubicBezTo>
                  <a:pt x="489743" y="116681"/>
                  <a:pt x="527050" y="150813"/>
                  <a:pt x="529431" y="202407"/>
                </a:cubicBezTo>
                <a:cubicBezTo>
                  <a:pt x="531812" y="254001"/>
                  <a:pt x="509588" y="329407"/>
                  <a:pt x="477044" y="402432"/>
                </a:cubicBezTo>
                <a:cubicBezTo>
                  <a:pt x="444500" y="475457"/>
                  <a:pt x="384175" y="565151"/>
                  <a:pt x="334169" y="640557"/>
                </a:cubicBezTo>
                <a:cubicBezTo>
                  <a:pt x="284163" y="715963"/>
                  <a:pt x="200818" y="809625"/>
                  <a:pt x="177006" y="854869"/>
                </a:cubicBezTo>
                <a:cubicBezTo>
                  <a:pt x="153194" y="900113"/>
                  <a:pt x="167482" y="929481"/>
                  <a:pt x="191294" y="912019"/>
                </a:cubicBezTo>
                <a:cubicBezTo>
                  <a:pt x="215106" y="894557"/>
                  <a:pt x="271462" y="820738"/>
                  <a:pt x="319881" y="750094"/>
                </a:cubicBezTo>
                <a:cubicBezTo>
                  <a:pt x="368300" y="679450"/>
                  <a:pt x="438944" y="568326"/>
                  <a:pt x="481806" y="488157"/>
                </a:cubicBezTo>
                <a:cubicBezTo>
                  <a:pt x="524668" y="407988"/>
                  <a:pt x="564356" y="327026"/>
                  <a:pt x="577056" y="269082"/>
                </a:cubicBezTo>
                <a:cubicBezTo>
                  <a:pt x="589756" y="211138"/>
                  <a:pt x="570706" y="176213"/>
                  <a:pt x="558006" y="140494"/>
                </a:cubicBezTo>
                <a:cubicBezTo>
                  <a:pt x="545306" y="104775"/>
                  <a:pt x="526256" y="76994"/>
                  <a:pt x="500856" y="54769"/>
                </a:cubicBezTo>
                <a:cubicBezTo>
                  <a:pt x="475456" y="32544"/>
                  <a:pt x="437356" y="14288"/>
                  <a:pt x="405606" y="7144"/>
                </a:cubicBezTo>
                <a:cubicBezTo>
                  <a:pt x="373856" y="0"/>
                  <a:pt x="368300" y="795"/>
                  <a:pt x="310356" y="11907"/>
                </a:cubicBezTo>
                <a:cubicBezTo>
                  <a:pt x="252412" y="23019"/>
                  <a:pt x="109538" y="52388"/>
                  <a:pt x="57944" y="73819"/>
                </a:cubicBezTo>
                <a:cubicBezTo>
                  <a:pt x="6350" y="95250"/>
                  <a:pt x="1588" y="130969"/>
                  <a:pt x="794" y="140494"/>
                </a:cubicBezTo>
                <a:cubicBezTo>
                  <a:pt x="0" y="150019"/>
                  <a:pt x="19844" y="141288"/>
                  <a:pt x="57944" y="130969"/>
                </a:cubicBezTo>
                <a:close/>
              </a:path>
            </a:pathLst>
          </a:cu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7393714" y="3501147"/>
            <a:ext cx="752622" cy="2998763"/>
          </a:xfrm>
          <a:custGeom>
            <a:avLst/>
            <a:gdLst>
              <a:gd name="connsiteX0" fmla="*/ 429065 w 752622"/>
              <a:gd name="connsiteY0" fmla="*/ 16412 h 2998763"/>
              <a:gd name="connsiteX1" fmla="*/ 344659 w 752622"/>
              <a:gd name="connsiteY1" fmla="*/ 30480 h 2998763"/>
              <a:gd name="connsiteX2" fmla="*/ 414997 w 752622"/>
              <a:gd name="connsiteY2" fmla="*/ 199292 h 2998763"/>
              <a:gd name="connsiteX3" fmla="*/ 372794 w 752622"/>
              <a:gd name="connsiteY3" fmla="*/ 762000 h 2998763"/>
              <a:gd name="connsiteX4" fmla="*/ 63305 w 752622"/>
              <a:gd name="connsiteY4" fmla="*/ 1521655 h 2998763"/>
              <a:gd name="connsiteX5" fmla="*/ 752622 w 752622"/>
              <a:gd name="connsiteY5" fmla="*/ 2998763 h 29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22" h="2998763">
                <a:moveTo>
                  <a:pt x="429065" y="16412"/>
                </a:moveTo>
                <a:cubicBezTo>
                  <a:pt x="388034" y="8206"/>
                  <a:pt x="347004" y="0"/>
                  <a:pt x="344659" y="30480"/>
                </a:cubicBezTo>
                <a:cubicBezTo>
                  <a:pt x="342314" y="60960"/>
                  <a:pt x="410308" y="77372"/>
                  <a:pt x="414997" y="199292"/>
                </a:cubicBezTo>
                <a:cubicBezTo>
                  <a:pt x="419686" y="321212"/>
                  <a:pt x="431409" y="541606"/>
                  <a:pt x="372794" y="762000"/>
                </a:cubicBezTo>
                <a:cubicBezTo>
                  <a:pt x="314179" y="982394"/>
                  <a:pt x="0" y="1148861"/>
                  <a:pt x="63305" y="1521655"/>
                </a:cubicBezTo>
                <a:cubicBezTo>
                  <a:pt x="126610" y="1894449"/>
                  <a:pt x="439616" y="2446606"/>
                  <a:pt x="752622" y="29987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787197" y="3498768"/>
            <a:ext cx="2311021" cy="3054432"/>
          </a:xfrm>
          <a:custGeom>
            <a:avLst/>
            <a:gdLst>
              <a:gd name="connsiteX0" fmla="*/ 1997122 w 2307609"/>
              <a:gd name="connsiteY0" fmla="*/ 0 h 3076433"/>
              <a:gd name="connsiteX1" fmla="*/ 2003946 w 2307609"/>
              <a:gd name="connsiteY1" fmla="*/ 54591 h 3076433"/>
              <a:gd name="connsiteX2" fmla="*/ 1949355 w 2307609"/>
              <a:gd name="connsiteY2" fmla="*/ 136478 h 3076433"/>
              <a:gd name="connsiteX3" fmla="*/ 1949355 w 2307609"/>
              <a:gd name="connsiteY3" fmla="*/ 307075 h 3076433"/>
              <a:gd name="connsiteX4" fmla="*/ 1942531 w 2307609"/>
              <a:gd name="connsiteY4" fmla="*/ 566382 h 3076433"/>
              <a:gd name="connsiteX5" fmla="*/ 1997122 w 2307609"/>
              <a:gd name="connsiteY5" fmla="*/ 791570 h 3076433"/>
              <a:gd name="connsiteX6" fmla="*/ 2147248 w 2307609"/>
              <a:gd name="connsiteY6" fmla="*/ 1030406 h 3076433"/>
              <a:gd name="connsiteX7" fmla="*/ 2249606 w 2307609"/>
              <a:gd name="connsiteY7" fmla="*/ 1180531 h 3076433"/>
              <a:gd name="connsiteX8" fmla="*/ 2304197 w 2307609"/>
              <a:gd name="connsiteY8" fmla="*/ 1351128 h 3076433"/>
              <a:gd name="connsiteX9" fmla="*/ 2270078 w 2307609"/>
              <a:gd name="connsiteY9" fmla="*/ 1644555 h 3076433"/>
              <a:gd name="connsiteX10" fmla="*/ 2126776 w 2307609"/>
              <a:gd name="connsiteY10" fmla="*/ 2019869 h 3076433"/>
              <a:gd name="connsiteX11" fmla="*/ 1860645 w 2307609"/>
              <a:gd name="connsiteY11" fmla="*/ 2558955 h 3076433"/>
              <a:gd name="connsiteX12" fmla="*/ 1601337 w 2307609"/>
              <a:gd name="connsiteY12" fmla="*/ 3002508 h 3076433"/>
              <a:gd name="connsiteX13" fmla="*/ 1335206 w 2307609"/>
              <a:gd name="connsiteY13" fmla="*/ 3002508 h 3076433"/>
              <a:gd name="connsiteX14" fmla="*/ 959893 w 2307609"/>
              <a:gd name="connsiteY14" fmla="*/ 3002508 h 3076433"/>
              <a:gd name="connsiteX15" fmla="*/ 652818 w 2307609"/>
              <a:gd name="connsiteY15" fmla="*/ 2975212 h 3076433"/>
              <a:gd name="connsiteX16" fmla="*/ 529988 w 2307609"/>
              <a:gd name="connsiteY16" fmla="*/ 2695433 h 3076433"/>
              <a:gd name="connsiteX17" fmla="*/ 311624 w 2307609"/>
              <a:gd name="connsiteY17" fmla="*/ 2279176 h 3076433"/>
              <a:gd name="connsiteX18" fmla="*/ 134203 w 2307609"/>
              <a:gd name="connsiteY18" fmla="*/ 1897039 h 3076433"/>
              <a:gd name="connsiteX19" fmla="*/ 25021 w 2307609"/>
              <a:gd name="connsiteY19" fmla="*/ 1562669 h 3076433"/>
              <a:gd name="connsiteX20" fmla="*/ 11373 w 2307609"/>
              <a:gd name="connsiteY20" fmla="*/ 1282890 h 3076433"/>
              <a:gd name="connsiteX21" fmla="*/ 93260 w 2307609"/>
              <a:gd name="connsiteY21" fmla="*/ 1105469 h 3076433"/>
              <a:gd name="connsiteX0" fmla="*/ 2025745 w 2336232"/>
              <a:gd name="connsiteY0" fmla="*/ 0 h 3076433"/>
              <a:gd name="connsiteX1" fmla="*/ 2032569 w 2336232"/>
              <a:gd name="connsiteY1" fmla="*/ 54591 h 3076433"/>
              <a:gd name="connsiteX2" fmla="*/ 1977978 w 2336232"/>
              <a:gd name="connsiteY2" fmla="*/ 136478 h 3076433"/>
              <a:gd name="connsiteX3" fmla="*/ 1977978 w 2336232"/>
              <a:gd name="connsiteY3" fmla="*/ 307075 h 3076433"/>
              <a:gd name="connsiteX4" fmla="*/ 1971154 w 2336232"/>
              <a:gd name="connsiteY4" fmla="*/ 566382 h 3076433"/>
              <a:gd name="connsiteX5" fmla="*/ 2025745 w 2336232"/>
              <a:gd name="connsiteY5" fmla="*/ 791570 h 3076433"/>
              <a:gd name="connsiteX6" fmla="*/ 2175871 w 2336232"/>
              <a:gd name="connsiteY6" fmla="*/ 1030406 h 3076433"/>
              <a:gd name="connsiteX7" fmla="*/ 2278229 w 2336232"/>
              <a:gd name="connsiteY7" fmla="*/ 1180531 h 3076433"/>
              <a:gd name="connsiteX8" fmla="*/ 2332820 w 2336232"/>
              <a:gd name="connsiteY8" fmla="*/ 1351128 h 3076433"/>
              <a:gd name="connsiteX9" fmla="*/ 2298701 w 2336232"/>
              <a:gd name="connsiteY9" fmla="*/ 1644555 h 3076433"/>
              <a:gd name="connsiteX10" fmla="*/ 2155399 w 2336232"/>
              <a:gd name="connsiteY10" fmla="*/ 2019869 h 3076433"/>
              <a:gd name="connsiteX11" fmla="*/ 1889268 w 2336232"/>
              <a:gd name="connsiteY11" fmla="*/ 2558955 h 3076433"/>
              <a:gd name="connsiteX12" fmla="*/ 1629960 w 2336232"/>
              <a:gd name="connsiteY12" fmla="*/ 3002508 h 3076433"/>
              <a:gd name="connsiteX13" fmla="*/ 1363829 w 2336232"/>
              <a:gd name="connsiteY13" fmla="*/ 3002508 h 3076433"/>
              <a:gd name="connsiteX14" fmla="*/ 988516 w 2336232"/>
              <a:gd name="connsiteY14" fmla="*/ 3002508 h 3076433"/>
              <a:gd name="connsiteX15" fmla="*/ 681441 w 2336232"/>
              <a:gd name="connsiteY15" fmla="*/ 2975212 h 3076433"/>
              <a:gd name="connsiteX16" fmla="*/ 558611 w 2336232"/>
              <a:gd name="connsiteY16" fmla="*/ 2695433 h 3076433"/>
              <a:gd name="connsiteX17" fmla="*/ 340247 w 2336232"/>
              <a:gd name="connsiteY17" fmla="*/ 2279176 h 3076433"/>
              <a:gd name="connsiteX18" fmla="*/ 162826 w 2336232"/>
              <a:gd name="connsiteY18" fmla="*/ 1897039 h 3076433"/>
              <a:gd name="connsiteX19" fmla="*/ 53644 w 2336232"/>
              <a:gd name="connsiteY19" fmla="*/ 1562669 h 3076433"/>
              <a:gd name="connsiteX20" fmla="*/ 39996 w 2336232"/>
              <a:gd name="connsiteY20" fmla="*/ 1282890 h 3076433"/>
              <a:gd name="connsiteX21" fmla="*/ 293617 w 2336232"/>
              <a:gd name="connsiteY21" fmla="*/ 8268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268406 w 2311021"/>
              <a:gd name="connsiteY22" fmla="*/ 8268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7506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226325 w 2311021"/>
              <a:gd name="connsiteY22" fmla="*/ 682388 h 3076433"/>
              <a:gd name="connsiteX23" fmla="*/ 344606 w 2311021"/>
              <a:gd name="connsiteY23"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44606 w 2311021"/>
              <a:gd name="connsiteY22" fmla="*/ 750627 h 3076433"/>
              <a:gd name="connsiteX23" fmla="*/ 344606 w 2311021"/>
              <a:gd name="connsiteY23" fmla="*/ 293427 h 3076433"/>
              <a:gd name="connsiteX0" fmla="*/ 2000534 w 2311021"/>
              <a:gd name="connsiteY0" fmla="*/ 0 h 3076433"/>
              <a:gd name="connsiteX1" fmla="*/ 2007358 w 2311021"/>
              <a:gd name="connsiteY1" fmla="*/ 54591 h 3076433"/>
              <a:gd name="connsiteX2" fmla="*/ 1952767 w 2311021"/>
              <a:gd name="connsiteY2" fmla="*/ 136478 h 3076433"/>
              <a:gd name="connsiteX3" fmla="*/ 1952767 w 2311021"/>
              <a:gd name="connsiteY3" fmla="*/ 307075 h 3076433"/>
              <a:gd name="connsiteX4" fmla="*/ 1945943 w 2311021"/>
              <a:gd name="connsiteY4" fmla="*/ 566382 h 3076433"/>
              <a:gd name="connsiteX5" fmla="*/ 2000534 w 2311021"/>
              <a:gd name="connsiteY5" fmla="*/ 791570 h 3076433"/>
              <a:gd name="connsiteX6" fmla="*/ 2150660 w 2311021"/>
              <a:gd name="connsiteY6" fmla="*/ 1030406 h 3076433"/>
              <a:gd name="connsiteX7" fmla="*/ 2253018 w 2311021"/>
              <a:gd name="connsiteY7" fmla="*/ 1180531 h 3076433"/>
              <a:gd name="connsiteX8" fmla="*/ 2307609 w 2311021"/>
              <a:gd name="connsiteY8" fmla="*/ 1351128 h 3076433"/>
              <a:gd name="connsiteX9" fmla="*/ 2273490 w 2311021"/>
              <a:gd name="connsiteY9" fmla="*/ 1644555 h 3076433"/>
              <a:gd name="connsiteX10" fmla="*/ 2130188 w 2311021"/>
              <a:gd name="connsiteY10" fmla="*/ 2019869 h 3076433"/>
              <a:gd name="connsiteX11" fmla="*/ 1864057 w 2311021"/>
              <a:gd name="connsiteY11" fmla="*/ 2558955 h 3076433"/>
              <a:gd name="connsiteX12" fmla="*/ 1604749 w 2311021"/>
              <a:gd name="connsiteY12" fmla="*/ 3002508 h 3076433"/>
              <a:gd name="connsiteX13" fmla="*/ 1338618 w 2311021"/>
              <a:gd name="connsiteY13" fmla="*/ 3002508 h 3076433"/>
              <a:gd name="connsiteX14" fmla="*/ 963305 w 2311021"/>
              <a:gd name="connsiteY14" fmla="*/ 3002508 h 3076433"/>
              <a:gd name="connsiteX15" fmla="*/ 656230 w 2311021"/>
              <a:gd name="connsiteY15" fmla="*/ 2975212 h 3076433"/>
              <a:gd name="connsiteX16" fmla="*/ 533400 w 2311021"/>
              <a:gd name="connsiteY16" fmla="*/ 2695433 h 3076433"/>
              <a:gd name="connsiteX17" fmla="*/ 315036 w 2311021"/>
              <a:gd name="connsiteY17" fmla="*/ 2279176 h 3076433"/>
              <a:gd name="connsiteX18" fmla="*/ 137615 w 2311021"/>
              <a:gd name="connsiteY18" fmla="*/ 1897039 h 3076433"/>
              <a:gd name="connsiteX19" fmla="*/ 28433 w 2311021"/>
              <a:gd name="connsiteY19" fmla="*/ 1562669 h 3076433"/>
              <a:gd name="connsiteX20" fmla="*/ 14785 w 2311021"/>
              <a:gd name="connsiteY20" fmla="*/ 1282890 h 3076433"/>
              <a:gd name="connsiteX21" fmla="*/ 117143 w 2311021"/>
              <a:gd name="connsiteY21" fmla="*/ 1050878 h 3076433"/>
              <a:gd name="connsiteX22" fmla="*/ 335507 w 2311021"/>
              <a:gd name="connsiteY22" fmla="*/ 736979 h 3076433"/>
              <a:gd name="connsiteX23" fmla="*/ 344606 w 2311021"/>
              <a:gd name="connsiteY23" fmla="*/ 293427 h 3076433"/>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4606 w 2311021"/>
              <a:gd name="connsiteY23" fmla="*/ 0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25" fmla="*/ 2000534 w 2311021"/>
              <a:gd name="connsiteY25" fmla="*/ 11373 h 3087806"/>
              <a:gd name="connsiteX0" fmla="*/ 2000534 w 2311021"/>
              <a:gd name="connsiteY0" fmla="*/ 11373 h 3087806"/>
              <a:gd name="connsiteX1" fmla="*/ 2007358 w 2311021"/>
              <a:gd name="connsiteY1" fmla="*/ 65964 h 3087806"/>
              <a:gd name="connsiteX2" fmla="*/ 1952767 w 2311021"/>
              <a:gd name="connsiteY2" fmla="*/ 147851 h 3087806"/>
              <a:gd name="connsiteX3" fmla="*/ 1952767 w 2311021"/>
              <a:gd name="connsiteY3" fmla="*/ 318448 h 3087806"/>
              <a:gd name="connsiteX4" fmla="*/ 1945943 w 2311021"/>
              <a:gd name="connsiteY4" fmla="*/ 577755 h 3087806"/>
              <a:gd name="connsiteX5" fmla="*/ 2000534 w 2311021"/>
              <a:gd name="connsiteY5" fmla="*/ 802943 h 3087806"/>
              <a:gd name="connsiteX6" fmla="*/ 2150660 w 2311021"/>
              <a:gd name="connsiteY6" fmla="*/ 1041779 h 3087806"/>
              <a:gd name="connsiteX7" fmla="*/ 2253018 w 2311021"/>
              <a:gd name="connsiteY7" fmla="*/ 1191904 h 3087806"/>
              <a:gd name="connsiteX8" fmla="*/ 2307609 w 2311021"/>
              <a:gd name="connsiteY8" fmla="*/ 1362501 h 3087806"/>
              <a:gd name="connsiteX9" fmla="*/ 2273490 w 2311021"/>
              <a:gd name="connsiteY9" fmla="*/ 1655928 h 3087806"/>
              <a:gd name="connsiteX10" fmla="*/ 2130188 w 2311021"/>
              <a:gd name="connsiteY10" fmla="*/ 2031242 h 3087806"/>
              <a:gd name="connsiteX11" fmla="*/ 1864057 w 2311021"/>
              <a:gd name="connsiteY11" fmla="*/ 2570328 h 3087806"/>
              <a:gd name="connsiteX12" fmla="*/ 1604749 w 2311021"/>
              <a:gd name="connsiteY12" fmla="*/ 3013881 h 3087806"/>
              <a:gd name="connsiteX13" fmla="*/ 1338618 w 2311021"/>
              <a:gd name="connsiteY13" fmla="*/ 3013881 h 3087806"/>
              <a:gd name="connsiteX14" fmla="*/ 963305 w 2311021"/>
              <a:gd name="connsiteY14" fmla="*/ 3013881 h 3087806"/>
              <a:gd name="connsiteX15" fmla="*/ 656230 w 2311021"/>
              <a:gd name="connsiteY15" fmla="*/ 2986585 h 3087806"/>
              <a:gd name="connsiteX16" fmla="*/ 533400 w 2311021"/>
              <a:gd name="connsiteY16" fmla="*/ 2706806 h 3087806"/>
              <a:gd name="connsiteX17" fmla="*/ 315036 w 2311021"/>
              <a:gd name="connsiteY17" fmla="*/ 2290549 h 3087806"/>
              <a:gd name="connsiteX18" fmla="*/ 137615 w 2311021"/>
              <a:gd name="connsiteY18" fmla="*/ 1908412 h 3087806"/>
              <a:gd name="connsiteX19" fmla="*/ 28433 w 2311021"/>
              <a:gd name="connsiteY19" fmla="*/ 1574042 h 3087806"/>
              <a:gd name="connsiteX20" fmla="*/ 14785 w 2311021"/>
              <a:gd name="connsiteY20" fmla="*/ 1294263 h 3087806"/>
              <a:gd name="connsiteX21" fmla="*/ 117143 w 2311021"/>
              <a:gd name="connsiteY21" fmla="*/ 1062251 h 3087806"/>
              <a:gd name="connsiteX22" fmla="*/ 335507 w 2311021"/>
              <a:gd name="connsiteY22" fmla="*/ 748352 h 3087806"/>
              <a:gd name="connsiteX23" fmla="*/ 349155 w 2311021"/>
              <a:gd name="connsiteY23" fmla="*/ 420806 h 3087806"/>
              <a:gd name="connsiteX24" fmla="*/ 344606 w 2311021"/>
              <a:gd name="connsiteY24" fmla="*/ 0 h 3087806"/>
              <a:gd name="connsiteX25" fmla="*/ 2000534 w 2311021"/>
              <a:gd name="connsiteY25" fmla="*/ 11373 h 3087806"/>
              <a:gd name="connsiteX0" fmla="*/ 2000534 w 2311021"/>
              <a:gd name="connsiteY0" fmla="*/ 56107 h 3132540"/>
              <a:gd name="connsiteX1" fmla="*/ 2007358 w 2311021"/>
              <a:gd name="connsiteY1" fmla="*/ 110698 h 3132540"/>
              <a:gd name="connsiteX2" fmla="*/ 1952767 w 2311021"/>
              <a:gd name="connsiteY2" fmla="*/ 192585 h 3132540"/>
              <a:gd name="connsiteX3" fmla="*/ 1952767 w 2311021"/>
              <a:gd name="connsiteY3" fmla="*/ 363182 h 3132540"/>
              <a:gd name="connsiteX4" fmla="*/ 1945943 w 2311021"/>
              <a:gd name="connsiteY4" fmla="*/ 622489 h 3132540"/>
              <a:gd name="connsiteX5" fmla="*/ 2000534 w 2311021"/>
              <a:gd name="connsiteY5" fmla="*/ 847677 h 3132540"/>
              <a:gd name="connsiteX6" fmla="*/ 2150660 w 2311021"/>
              <a:gd name="connsiteY6" fmla="*/ 1086513 h 3132540"/>
              <a:gd name="connsiteX7" fmla="*/ 2253018 w 2311021"/>
              <a:gd name="connsiteY7" fmla="*/ 1236638 h 3132540"/>
              <a:gd name="connsiteX8" fmla="*/ 2307609 w 2311021"/>
              <a:gd name="connsiteY8" fmla="*/ 1407235 h 3132540"/>
              <a:gd name="connsiteX9" fmla="*/ 2273490 w 2311021"/>
              <a:gd name="connsiteY9" fmla="*/ 1700662 h 3132540"/>
              <a:gd name="connsiteX10" fmla="*/ 2130188 w 2311021"/>
              <a:gd name="connsiteY10" fmla="*/ 2075976 h 3132540"/>
              <a:gd name="connsiteX11" fmla="*/ 1864057 w 2311021"/>
              <a:gd name="connsiteY11" fmla="*/ 2615062 h 3132540"/>
              <a:gd name="connsiteX12" fmla="*/ 1604749 w 2311021"/>
              <a:gd name="connsiteY12" fmla="*/ 3058615 h 3132540"/>
              <a:gd name="connsiteX13" fmla="*/ 1338618 w 2311021"/>
              <a:gd name="connsiteY13" fmla="*/ 3058615 h 3132540"/>
              <a:gd name="connsiteX14" fmla="*/ 963305 w 2311021"/>
              <a:gd name="connsiteY14" fmla="*/ 3058615 h 3132540"/>
              <a:gd name="connsiteX15" fmla="*/ 656230 w 2311021"/>
              <a:gd name="connsiteY15" fmla="*/ 3031319 h 3132540"/>
              <a:gd name="connsiteX16" fmla="*/ 533400 w 2311021"/>
              <a:gd name="connsiteY16" fmla="*/ 2751540 h 3132540"/>
              <a:gd name="connsiteX17" fmla="*/ 315036 w 2311021"/>
              <a:gd name="connsiteY17" fmla="*/ 2335283 h 3132540"/>
              <a:gd name="connsiteX18" fmla="*/ 137615 w 2311021"/>
              <a:gd name="connsiteY18" fmla="*/ 1953146 h 3132540"/>
              <a:gd name="connsiteX19" fmla="*/ 28433 w 2311021"/>
              <a:gd name="connsiteY19" fmla="*/ 1618776 h 3132540"/>
              <a:gd name="connsiteX20" fmla="*/ 14785 w 2311021"/>
              <a:gd name="connsiteY20" fmla="*/ 1338997 h 3132540"/>
              <a:gd name="connsiteX21" fmla="*/ 117143 w 2311021"/>
              <a:gd name="connsiteY21" fmla="*/ 1106985 h 3132540"/>
              <a:gd name="connsiteX22" fmla="*/ 335507 w 2311021"/>
              <a:gd name="connsiteY22" fmla="*/ 793086 h 3132540"/>
              <a:gd name="connsiteX23" fmla="*/ 349155 w 2311021"/>
              <a:gd name="connsiteY23" fmla="*/ 465540 h 3132540"/>
              <a:gd name="connsiteX24" fmla="*/ 344606 w 2311021"/>
              <a:gd name="connsiteY24" fmla="*/ 44734 h 3132540"/>
              <a:gd name="connsiteX25" fmla="*/ 1487606 w 2311021"/>
              <a:gd name="connsiteY25" fmla="*/ 197134 h 3132540"/>
              <a:gd name="connsiteX26" fmla="*/ 2000534 w 2311021"/>
              <a:gd name="connsiteY26" fmla="*/ 56107 h 3132540"/>
              <a:gd name="connsiteX0" fmla="*/ 2000534 w 2311021"/>
              <a:gd name="connsiteY0" fmla="*/ 62931 h 3139364"/>
              <a:gd name="connsiteX1" fmla="*/ 2007358 w 2311021"/>
              <a:gd name="connsiteY1" fmla="*/ 117522 h 3139364"/>
              <a:gd name="connsiteX2" fmla="*/ 1952767 w 2311021"/>
              <a:gd name="connsiteY2" fmla="*/ 199409 h 3139364"/>
              <a:gd name="connsiteX3" fmla="*/ 1952767 w 2311021"/>
              <a:gd name="connsiteY3" fmla="*/ 370006 h 3139364"/>
              <a:gd name="connsiteX4" fmla="*/ 1945943 w 2311021"/>
              <a:gd name="connsiteY4" fmla="*/ 629313 h 3139364"/>
              <a:gd name="connsiteX5" fmla="*/ 2000534 w 2311021"/>
              <a:gd name="connsiteY5" fmla="*/ 854501 h 3139364"/>
              <a:gd name="connsiteX6" fmla="*/ 2150660 w 2311021"/>
              <a:gd name="connsiteY6" fmla="*/ 1093337 h 3139364"/>
              <a:gd name="connsiteX7" fmla="*/ 2253018 w 2311021"/>
              <a:gd name="connsiteY7" fmla="*/ 1243462 h 3139364"/>
              <a:gd name="connsiteX8" fmla="*/ 2307609 w 2311021"/>
              <a:gd name="connsiteY8" fmla="*/ 1414059 h 3139364"/>
              <a:gd name="connsiteX9" fmla="*/ 2273490 w 2311021"/>
              <a:gd name="connsiteY9" fmla="*/ 1707486 h 3139364"/>
              <a:gd name="connsiteX10" fmla="*/ 2130188 w 2311021"/>
              <a:gd name="connsiteY10" fmla="*/ 2082800 h 3139364"/>
              <a:gd name="connsiteX11" fmla="*/ 1864057 w 2311021"/>
              <a:gd name="connsiteY11" fmla="*/ 2621886 h 3139364"/>
              <a:gd name="connsiteX12" fmla="*/ 1604749 w 2311021"/>
              <a:gd name="connsiteY12" fmla="*/ 3065439 h 3139364"/>
              <a:gd name="connsiteX13" fmla="*/ 1338618 w 2311021"/>
              <a:gd name="connsiteY13" fmla="*/ 3065439 h 3139364"/>
              <a:gd name="connsiteX14" fmla="*/ 963305 w 2311021"/>
              <a:gd name="connsiteY14" fmla="*/ 3065439 h 3139364"/>
              <a:gd name="connsiteX15" fmla="*/ 656230 w 2311021"/>
              <a:gd name="connsiteY15" fmla="*/ 3038143 h 3139364"/>
              <a:gd name="connsiteX16" fmla="*/ 533400 w 2311021"/>
              <a:gd name="connsiteY16" fmla="*/ 2758364 h 3139364"/>
              <a:gd name="connsiteX17" fmla="*/ 315036 w 2311021"/>
              <a:gd name="connsiteY17" fmla="*/ 2342107 h 3139364"/>
              <a:gd name="connsiteX18" fmla="*/ 137615 w 2311021"/>
              <a:gd name="connsiteY18" fmla="*/ 1959970 h 3139364"/>
              <a:gd name="connsiteX19" fmla="*/ 28433 w 2311021"/>
              <a:gd name="connsiteY19" fmla="*/ 1625600 h 3139364"/>
              <a:gd name="connsiteX20" fmla="*/ 14785 w 2311021"/>
              <a:gd name="connsiteY20" fmla="*/ 1345821 h 3139364"/>
              <a:gd name="connsiteX21" fmla="*/ 117143 w 2311021"/>
              <a:gd name="connsiteY21" fmla="*/ 1113809 h 3139364"/>
              <a:gd name="connsiteX22" fmla="*/ 335507 w 2311021"/>
              <a:gd name="connsiteY22" fmla="*/ 799910 h 3139364"/>
              <a:gd name="connsiteX23" fmla="*/ 349155 w 2311021"/>
              <a:gd name="connsiteY23" fmla="*/ 472364 h 3139364"/>
              <a:gd name="connsiteX24" fmla="*/ 344606 w 2311021"/>
              <a:gd name="connsiteY24" fmla="*/ 51558 h 3139364"/>
              <a:gd name="connsiteX25" fmla="*/ 1494430 w 2311021"/>
              <a:gd name="connsiteY25" fmla="*/ 163014 h 3139364"/>
              <a:gd name="connsiteX26" fmla="*/ 2000534 w 2311021"/>
              <a:gd name="connsiteY26" fmla="*/ 62931 h 3139364"/>
              <a:gd name="connsiteX0" fmla="*/ 2000534 w 2311021"/>
              <a:gd name="connsiteY0" fmla="*/ 76579 h 3153012"/>
              <a:gd name="connsiteX1" fmla="*/ 2007358 w 2311021"/>
              <a:gd name="connsiteY1" fmla="*/ 131170 h 3153012"/>
              <a:gd name="connsiteX2" fmla="*/ 1952767 w 2311021"/>
              <a:gd name="connsiteY2" fmla="*/ 213057 h 3153012"/>
              <a:gd name="connsiteX3" fmla="*/ 1952767 w 2311021"/>
              <a:gd name="connsiteY3" fmla="*/ 383654 h 3153012"/>
              <a:gd name="connsiteX4" fmla="*/ 1945943 w 2311021"/>
              <a:gd name="connsiteY4" fmla="*/ 642961 h 3153012"/>
              <a:gd name="connsiteX5" fmla="*/ 2000534 w 2311021"/>
              <a:gd name="connsiteY5" fmla="*/ 868149 h 3153012"/>
              <a:gd name="connsiteX6" fmla="*/ 2150660 w 2311021"/>
              <a:gd name="connsiteY6" fmla="*/ 1106985 h 3153012"/>
              <a:gd name="connsiteX7" fmla="*/ 2253018 w 2311021"/>
              <a:gd name="connsiteY7" fmla="*/ 1257110 h 3153012"/>
              <a:gd name="connsiteX8" fmla="*/ 2307609 w 2311021"/>
              <a:gd name="connsiteY8" fmla="*/ 1427707 h 3153012"/>
              <a:gd name="connsiteX9" fmla="*/ 2273490 w 2311021"/>
              <a:gd name="connsiteY9" fmla="*/ 1721134 h 3153012"/>
              <a:gd name="connsiteX10" fmla="*/ 2130188 w 2311021"/>
              <a:gd name="connsiteY10" fmla="*/ 2096448 h 3153012"/>
              <a:gd name="connsiteX11" fmla="*/ 1864057 w 2311021"/>
              <a:gd name="connsiteY11" fmla="*/ 2635534 h 3153012"/>
              <a:gd name="connsiteX12" fmla="*/ 1604749 w 2311021"/>
              <a:gd name="connsiteY12" fmla="*/ 3079087 h 3153012"/>
              <a:gd name="connsiteX13" fmla="*/ 1338618 w 2311021"/>
              <a:gd name="connsiteY13" fmla="*/ 3079087 h 3153012"/>
              <a:gd name="connsiteX14" fmla="*/ 963305 w 2311021"/>
              <a:gd name="connsiteY14" fmla="*/ 3079087 h 3153012"/>
              <a:gd name="connsiteX15" fmla="*/ 656230 w 2311021"/>
              <a:gd name="connsiteY15" fmla="*/ 3051791 h 3153012"/>
              <a:gd name="connsiteX16" fmla="*/ 533400 w 2311021"/>
              <a:gd name="connsiteY16" fmla="*/ 2772012 h 3153012"/>
              <a:gd name="connsiteX17" fmla="*/ 315036 w 2311021"/>
              <a:gd name="connsiteY17" fmla="*/ 2355755 h 3153012"/>
              <a:gd name="connsiteX18" fmla="*/ 137615 w 2311021"/>
              <a:gd name="connsiteY18" fmla="*/ 1973618 h 3153012"/>
              <a:gd name="connsiteX19" fmla="*/ 28433 w 2311021"/>
              <a:gd name="connsiteY19" fmla="*/ 1639248 h 3153012"/>
              <a:gd name="connsiteX20" fmla="*/ 14785 w 2311021"/>
              <a:gd name="connsiteY20" fmla="*/ 1359469 h 3153012"/>
              <a:gd name="connsiteX21" fmla="*/ 117143 w 2311021"/>
              <a:gd name="connsiteY21" fmla="*/ 1127457 h 3153012"/>
              <a:gd name="connsiteX22" fmla="*/ 335507 w 2311021"/>
              <a:gd name="connsiteY22" fmla="*/ 813558 h 3153012"/>
              <a:gd name="connsiteX23" fmla="*/ 349155 w 2311021"/>
              <a:gd name="connsiteY23" fmla="*/ 486012 h 3153012"/>
              <a:gd name="connsiteX24" fmla="*/ 344606 w 2311021"/>
              <a:gd name="connsiteY24" fmla="*/ 65206 h 3153012"/>
              <a:gd name="connsiteX25" fmla="*/ 1494430 w 2311021"/>
              <a:gd name="connsiteY25" fmla="*/ 94776 h 3153012"/>
              <a:gd name="connsiteX26" fmla="*/ 2000534 w 2311021"/>
              <a:gd name="connsiteY26" fmla="*/ 76579 h 3153012"/>
              <a:gd name="connsiteX0" fmla="*/ 2000534 w 2311021"/>
              <a:gd name="connsiteY0" fmla="*/ 29949 h 3106382"/>
              <a:gd name="connsiteX1" fmla="*/ 2007358 w 2311021"/>
              <a:gd name="connsiteY1" fmla="*/ 84540 h 3106382"/>
              <a:gd name="connsiteX2" fmla="*/ 1952767 w 2311021"/>
              <a:gd name="connsiteY2" fmla="*/ 166427 h 3106382"/>
              <a:gd name="connsiteX3" fmla="*/ 1952767 w 2311021"/>
              <a:gd name="connsiteY3" fmla="*/ 337024 h 3106382"/>
              <a:gd name="connsiteX4" fmla="*/ 1945943 w 2311021"/>
              <a:gd name="connsiteY4" fmla="*/ 596331 h 3106382"/>
              <a:gd name="connsiteX5" fmla="*/ 2000534 w 2311021"/>
              <a:gd name="connsiteY5" fmla="*/ 821519 h 3106382"/>
              <a:gd name="connsiteX6" fmla="*/ 2150660 w 2311021"/>
              <a:gd name="connsiteY6" fmla="*/ 1060355 h 3106382"/>
              <a:gd name="connsiteX7" fmla="*/ 2253018 w 2311021"/>
              <a:gd name="connsiteY7" fmla="*/ 1210480 h 3106382"/>
              <a:gd name="connsiteX8" fmla="*/ 2307609 w 2311021"/>
              <a:gd name="connsiteY8" fmla="*/ 1381077 h 3106382"/>
              <a:gd name="connsiteX9" fmla="*/ 2273490 w 2311021"/>
              <a:gd name="connsiteY9" fmla="*/ 1674504 h 3106382"/>
              <a:gd name="connsiteX10" fmla="*/ 2130188 w 2311021"/>
              <a:gd name="connsiteY10" fmla="*/ 2049818 h 3106382"/>
              <a:gd name="connsiteX11" fmla="*/ 1864057 w 2311021"/>
              <a:gd name="connsiteY11" fmla="*/ 2588904 h 3106382"/>
              <a:gd name="connsiteX12" fmla="*/ 1604749 w 2311021"/>
              <a:gd name="connsiteY12" fmla="*/ 3032457 h 3106382"/>
              <a:gd name="connsiteX13" fmla="*/ 1338618 w 2311021"/>
              <a:gd name="connsiteY13" fmla="*/ 3032457 h 3106382"/>
              <a:gd name="connsiteX14" fmla="*/ 963305 w 2311021"/>
              <a:gd name="connsiteY14" fmla="*/ 3032457 h 3106382"/>
              <a:gd name="connsiteX15" fmla="*/ 656230 w 2311021"/>
              <a:gd name="connsiteY15" fmla="*/ 3005161 h 3106382"/>
              <a:gd name="connsiteX16" fmla="*/ 533400 w 2311021"/>
              <a:gd name="connsiteY16" fmla="*/ 2725382 h 3106382"/>
              <a:gd name="connsiteX17" fmla="*/ 315036 w 2311021"/>
              <a:gd name="connsiteY17" fmla="*/ 2309125 h 3106382"/>
              <a:gd name="connsiteX18" fmla="*/ 137615 w 2311021"/>
              <a:gd name="connsiteY18" fmla="*/ 1926988 h 3106382"/>
              <a:gd name="connsiteX19" fmla="*/ 28433 w 2311021"/>
              <a:gd name="connsiteY19" fmla="*/ 1592618 h 3106382"/>
              <a:gd name="connsiteX20" fmla="*/ 14785 w 2311021"/>
              <a:gd name="connsiteY20" fmla="*/ 1312839 h 3106382"/>
              <a:gd name="connsiteX21" fmla="*/ 117143 w 2311021"/>
              <a:gd name="connsiteY21" fmla="*/ 1080827 h 3106382"/>
              <a:gd name="connsiteX22" fmla="*/ 335507 w 2311021"/>
              <a:gd name="connsiteY22" fmla="*/ 766928 h 3106382"/>
              <a:gd name="connsiteX23" fmla="*/ 349155 w 2311021"/>
              <a:gd name="connsiteY23" fmla="*/ 439382 h 3106382"/>
              <a:gd name="connsiteX24" fmla="*/ 260445 w 2311021"/>
              <a:gd name="connsiteY24" fmla="*/ 159603 h 3106382"/>
              <a:gd name="connsiteX25" fmla="*/ 344606 w 2311021"/>
              <a:gd name="connsiteY25" fmla="*/ 18576 h 3106382"/>
              <a:gd name="connsiteX26" fmla="*/ 1494430 w 2311021"/>
              <a:gd name="connsiteY26" fmla="*/ 48146 h 3106382"/>
              <a:gd name="connsiteX27" fmla="*/ 2000534 w 2311021"/>
              <a:gd name="connsiteY27" fmla="*/ 29949 h 3106382"/>
              <a:gd name="connsiteX0" fmla="*/ 2000534 w 2311021"/>
              <a:gd name="connsiteY0" fmla="*/ 44545 h 3120978"/>
              <a:gd name="connsiteX1" fmla="*/ 2007358 w 2311021"/>
              <a:gd name="connsiteY1" fmla="*/ 99136 h 3120978"/>
              <a:gd name="connsiteX2" fmla="*/ 1952767 w 2311021"/>
              <a:gd name="connsiteY2" fmla="*/ 181023 h 3120978"/>
              <a:gd name="connsiteX3" fmla="*/ 1952767 w 2311021"/>
              <a:gd name="connsiteY3" fmla="*/ 351620 h 3120978"/>
              <a:gd name="connsiteX4" fmla="*/ 1945943 w 2311021"/>
              <a:gd name="connsiteY4" fmla="*/ 610927 h 3120978"/>
              <a:gd name="connsiteX5" fmla="*/ 2000534 w 2311021"/>
              <a:gd name="connsiteY5" fmla="*/ 836115 h 3120978"/>
              <a:gd name="connsiteX6" fmla="*/ 2150660 w 2311021"/>
              <a:gd name="connsiteY6" fmla="*/ 1074951 h 3120978"/>
              <a:gd name="connsiteX7" fmla="*/ 2253018 w 2311021"/>
              <a:gd name="connsiteY7" fmla="*/ 1225076 h 3120978"/>
              <a:gd name="connsiteX8" fmla="*/ 2307609 w 2311021"/>
              <a:gd name="connsiteY8" fmla="*/ 1395673 h 3120978"/>
              <a:gd name="connsiteX9" fmla="*/ 2273490 w 2311021"/>
              <a:gd name="connsiteY9" fmla="*/ 1689100 h 3120978"/>
              <a:gd name="connsiteX10" fmla="*/ 2130188 w 2311021"/>
              <a:gd name="connsiteY10" fmla="*/ 2064414 h 3120978"/>
              <a:gd name="connsiteX11" fmla="*/ 1864057 w 2311021"/>
              <a:gd name="connsiteY11" fmla="*/ 2603500 h 3120978"/>
              <a:gd name="connsiteX12" fmla="*/ 1604749 w 2311021"/>
              <a:gd name="connsiteY12" fmla="*/ 3047053 h 3120978"/>
              <a:gd name="connsiteX13" fmla="*/ 1338618 w 2311021"/>
              <a:gd name="connsiteY13" fmla="*/ 3047053 h 3120978"/>
              <a:gd name="connsiteX14" fmla="*/ 963305 w 2311021"/>
              <a:gd name="connsiteY14" fmla="*/ 3047053 h 3120978"/>
              <a:gd name="connsiteX15" fmla="*/ 656230 w 2311021"/>
              <a:gd name="connsiteY15" fmla="*/ 3019757 h 3120978"/>
              <a:gd name="connsiteX16" fmla="*/ 533400 w 2311021"/>
              <a:gd name="connsiteY16" fmla="*/ 2739978 h 3120978"/>
              <a:gd name="connsiteX17" fmla="*/ 315036 w 2311021"/>
              <a:gd name="connsiteY17" fmla="*/ 2323721 h 3120978"/>
              <a:gd name="connsiteX18" fmla="*/ 137615 w 2311021"/>
              <a:gd name="connsiteY18" fmla="*/ 1941584 h 3120978"/>
              <a:gd name="connsiteX19" fmla="*/ 28433 w 2311021"/>
              <a:gd name="connsiteY19" fmla="*/ 1607214 h 3120978"/>
              <a:gd name="connsiteX20" fmla="*/ 14785 w 2311021"/>
              <a:gd name="connsiteY20" fmla="*/ 1327435 h 3120978"/>
              <a:gd name="connsiteX21" fmla="*/ 117143 w 2311021"/>
              <a:gd name="connsiteY21" fmla="*/ 1095423 h 3120978"/>
              <a:gd name="connsiteX22" fmla="*/ 335507 w 2311021"/>
              <a:gd name="connsiteY22" fmla="*/ 781524 h 3120978"/>
              <a:gd name="connsiteX23" fmla="*/ 349155 w 2311021"/>
              <a:gd name="connsiteY23" fmla="*/ 453978 h 3120978"/>
              <a:gd name="connsiteX24" fmla="*/ 344606 w 2311021"/>
              <a:gd name="connsiteY24" fmla="*/ 261772 h 3120978"/>
              <a:gd name="connsiteX25" fmla="*/ 344606 w 2311021"/>
              <a:gd name="connsiteY25" fmla="*/ 33172 h 3120978"/>
              <a:gd name="connsiteX26" fmla="*/ 1494430 w 2311021"/>
              <a:gd name="connsiteY26" fmla="*/ 62742 h 3120978"/>
              <a:gd name="connsiteX27" fmla="*/ 2000534 w 2311021"/>
              <a:gd name="connsiteY27" fmla="*/ 44545 h 3120978"/>
              <a:gd name="connsiteX0" fmla="*/ 2000534 w 2311021"/>
              <a:gd name="connsiteY0" fmla="*/ 44545 h 3120978"/>
              <a:gd name="connsiteX1" fmla="*/ 2007358 w 2311021"/>
              <a:gd name="connsiteY1" fmla="*/ 99136 h 3120978"/>
              <a:gd name="connsiteX2" fmla="*/ 1952767 w 2311021"/>
              <a:gd name="connsiteY2" fmla="*/ 181023 h 3120978"/>
              <a:gd name="connsiteX3" fmla="*/ 1952767 w 2311021"/>
              <a:gd name="connsiteY3" fmla="*/ 351620 h 3120978"/>
              <a:gd name="connsiteX4" fmla="*/ 1945943 w 2311021"/>
              <a:gd name="connsiteY4" fmla="*/ 610927 h 3120978"/>
              <a:gd name="connsiteX5" fmla="*/ 2000534 w 2311021"/>
              <a:gd name="connsiteY5" fmla="*/ 836115 h 3120978"/>
              <a:gd name="connsiteX6" fmla="*/ 2150660 w 2311021"/>
              <a:gd name="connsiteY6" fmla="*/ 1074951 h 3120978"/>
              <a:gd name="connsiteX7" fmla="*/ 2253018 w 2311021"/>
              <a:gd name="connsiteY7" fmla="*/ 1225076 h 3120978"/>
              <a:gd name="connsiteX8" fmla="*/ 2307609 w 2311021"/>
              <a:gd name="connsiteY8" fmla="*/ 1395673 h 3120978"/>
              <a:gd name="connsiteX9" fmla="*/ 2273490 w 2311021"/>
              <a:gd name="connsiteY9" fmla="*/ 1689100 h 3120978"/>
              <a:gd name="connsiteX10" fmla="*/ 2130188 w 2311021"/>
              <a:gd name="connsiteY10" fmla="*/ 2064414 h 3120978"/>
              <a:gd name="connsiteX11" fmla="*/ 1864057 w 2311021"/>
              <a:gd name="connsiteY11" fmla="*/ 2603500 h 3120978"/>
              <a:gd name="connsiteX12" fmla="*/ 1604749 w 2311021"/>
              <a:gd name="connsiteY12" fmla="*/ 3047053 h 3120978"/>
              <a:gd name="connsiteX13" fmla="*/ 1338618 w 2311021"/>
              <a:gd name="connsiteY13" fmla="*/ 3047053 h 3120978"/>
              <a:gd name="connsiteX14" fmla="*/ 963305 w 2311021"/>
              <a:gd name="connsiteY14" fmla="*/ 3047053 h 3120978"/>
              <a:gd name="connsiteX15" fmla="*/ 656230 w 2311021"/>
              <a:gd name="connsiteY15" fmla="*/ 3019757 h 3120978"/>
              <a:gd name="connsiteX16" fmla="*/ 533400 w 2311021"/>
              <a:gd name="connsiteY16" fmla="*/ 2739978 h 3120978"/>
              <a:gd name="connsiteX17" fmla="*/ 315036 w 2311021"/>
              <a:gd name="connsiteY17" fmla="*/ 2323721 h 3120978"/>
              <a:gd name="connsiteX18" fmla="*/ 137615 w 2311021"/>
              <a:gd name="connsiteY18" fmla="*/ 1941584 h 3120978"/>
              <a:gd name="connsiteX19" fmla="*/ 28433 w 2311021"/>
              <a:gd name="connsiteY19" fmla="*/ 1607214 h 3120978"/>
              <a:gd name="connsiteX20" fmla="*/ 14785 w 2311021"/>
              <a:gd name="connsiteY20" fmla="*/ 1327435 h 3120978"/>
              <a:gd name="connsiteX21" fmla="*/ 117143 w 2311021"/>
              <a:gd name="connsiteY21" fmla="*/ 1095423 h 3120978"/>
              <a:gd name="connsiteX22" fmla="*/ 335507 w 2311021"/>
              <a:gd name="connsiteY22" fmla="*/ 781524 h 3120978"/>
              <a:gd name="connsiteX23" fmla="*/ 349155 w 2311021"/>
              <a:gd name="connsiteY23" fmla="*/ 453978 h 3120978"/>
              <a:gd name="connsiteX24" fmla="*/ 344606 w 2311021"/>
              <a:gd name="connsiteY24" fmla="*/ 261772 h 3120978"/>
              <a:gd name="connsiteX25" fmla="*/ 344606 w 2311021"/>
              <a:gd name="connsiteY25" fmla="*/ 33172 h 3120978"/>
              <a:gd name="connsiteX26" fmla="*/ 1494430 w 2311021"/>
              <a:gd name="connsiteY26" fmla="*/ 62742 h 3120978"/>
              <a:gd name="connsiteX27" fmla="*/ 2000534 w 2311021"/>
              <a:gd name="connsiteY27" fmla="*/ 44545 h 3120978"/>
              <a:gd name="connsiteX0" fmla="*/ 2000534 w 2311021"/>
              <a:gd name="connsiteY0" fmla="*/ 43751 h 3120184"/>
              <a:gd name="connsiteX1" fmla="*/ 2007358 w 2311021"/>
              <a:gd name="connsiteY1" fmla="*/ 98342 h 3120184"/>
              <a:gd name="connsiteX2" fmla="*/ 1952767 w 2311021"/>
              <a:gd name="connsiteY2" fmla="*/ 180229 h 3120184"/>
              <a:gd name="connsiteX3" fmla="*/ 1952767 w 2311021"/>
              <a:gd name="connsiteY3" fmla="*/ 350826 h 3120184"/>
              <a:gd name="connsiteX4" fmla="*/ 1945943 w 2311021"/>
              <a:gd name="connsiteY4" fmla="*/ 610133 h 3120184"/>
              <a:gd name="connsiteX5" fmla="*/ 2000534 w 2311021"/>
              <a:gd name="connsiteY5" fmla="*/ 835321 h 3120184"/>
              <a:gd name="connsiteX6" fmla="*/ 2150660 w 2311021"/>
              <a:gd name="connsiteY6" fmla="*/ 1074157 h 3120184"/>
              <a:gd name="connsiteX7" fmla="*/ 2253018 w 2311021"/>
              <a:gd name="connsiteY7" fmla="*/ 1224282 h 3120184"/>
              <a:gd name="connsiteX8" fmla="*/ 2307609 w 2311021"/>
              <a:gd name="connsiteY8" fmla="*/ 1394879 h 3120184"/>
              <a:gd name="connsiteX9" fmla="*/ 2273490 w 2311021"/>
              <a:gd name="connsiteY9" fmla="*/ 1688306 h 3120184"/>
              <a:gd name="connsiteX10" fmla="*/ 2130188 w 2311021"/>
              <a:gd name="connsiteY10" fmla="*/ 2063620 h 3120184"/>
              <a:gd name="connsiteX11" fmla="*/ 1864057 w 2311021"/>
              <a:gd name="connsiteY11" fmla="*/ 2602706 h 3120184"/>
              <a:gd name="connsiteX12" fmla="*/ 1604749 w 2311021"/>
              <a:gd name="connsiteY12" fmla="*/ 3046259 h 3120184"/>
              <a:gd name="connsiteX13" fmla="*/ 1338618 w 2311021"/>
              <a:gd name="connsiteY13" fmla="*/ 3046259 h 3120184"/>
              <a:gd name="connsiteX14" fmla="*/ 963305 w 2311021"/>
              <a:gd name="connsiteY14" fmla="*/ 3046259 h 3120184"/>
              <a:gd name="connsiteX15" fmla="*/ 656230 w 2311021"/>
              <a:gd name="connsiteY15" fmla="*/ 3018963 h 3120184"/>
              <a:gd name="connsiteX16" fmla="*/ 533400 w 2311021"/>
              <a:gd name="connsiteY16" fmla="*/ 2739184 h 3120184"/>
              <a:gd name="connsiteX17" fmla="*/ 315036 w 2311021"/>
              <a:gd name="connsiteY17" fmla="*/ 2322927 h 3120184"/>
              <a:gd name="connsiteX18" fmla="*/ 137615 w 2311021"/>
              <a:gd name="connsiteY18" fmla="*/ 1940790 h 3120184"/>
              <a:gd name="connsiteX19" fmla="*/ 28433 w 2311021"/>
              <a:gd name="connsiteY19" fmla="*/ 1606420 h 3120184"/>
              <a:gd name="connsiteX20" fmla="*/ 14785 w 2311021"/>
              <a:gd name="connsiteY20" fmla="*/ 1326641 h 3120184"/>
              <a:gd name="connsiteX21" fmla="*/ 117143 w 2311021"/>
              <a:gd name="connsiteY21" fmla="*/ 1094629 h 3120184"/>
              <a:gd name="connsiteX22" fmla="*/ 335507 w 2311021"/>
              <a:gd name="connsiteY22" fmla="*/ 780730 h 3120184"/>
              <a:gd name="connsiteX23" fmla="*/ 349155 w 2311021"/>
              <a:gd name="connsiteY23" fmla="*/ 453184 h 3120184"/>
              <a:gd name="connsiteX24" fmla="*/ 361275 w 2311021"/>
              <a:gd name="connsiteY24" fmla="*/ 256216 h 3120184"/>
              <a:gd name="connsiteX25" fmla="*/ 344606 w 2311021"/>
              <a:gd name="connsiteY25" fmla="*/ 32378 h 3120184"/>
              <a:gd name="connsiteX26" fmla="*/ 1494430 w 2311021"/>
              <a:gd name="connsiteY26" fmla="*/ 61948 h 3120184"/>
              <a:gd name="connsiteX27" fmla="*/ 2000534 w 2311021"/>
              <a:gd name="connsiteY27" fmla="*/ 43751 h 3120184"/>
              <a:gd name="connsiteX0" fmla="*/ 2000534 w 2311021"/>
              <a:gd name="connsiteY0" fmla="*/ 14382 h 3090815"/>
              <a:gd name="connsiteX1" fmla="*/ 2007358 w 2311021"/>
              <a:gd name="connsiteY1" fmla="*/ 68973 h 3090815"/>
              <a:gd name="connsiteX2" fmla="*/ 1952767 w 2311021"/>
              <a:gd name="connsiteY2" fmla="*/ 150860 h 3090815"/>
              <a:gd name="connsiteX3" fmla="*/ 1952767 w 2311021"/>
              <a:gd name="connsiteY3" fmla="*/ 321457 h 3090815"/>
              <a:gd name="connsiteX4" fmla="*/ 1945943 w 2311021"/>
              <a:gd name="connsiteY4" fmla="*/ 580764 h 3090815"/>
              <a:gd name="connsiteX5" fmla="*/ 2000534 w 2311021"/>
              <a:gd name="connsiteY5" fmla="*/ 805952 h 3090815"/>
              <a:gd name="connsiteX6" fmla="*/ 2150660 w 2311021"/>
              <a:gd name="connsiteY6" fmla="*/ 1044788 h 3090815"/>
              <a:gd name="connsiteX7" fmla="*/ 2253018 w 2311021"/>
              <a:gd name="connsiteY7" fmla="*/ 1194913 h 3090815"/>
              <a:gd name="connsiteX8" fmla="*/ 2307609 w 2311021"/>
              <a:gd name="connsiteY8" fmla="*/ 1365510 h 3090815"/>
              <a:gd name="connsiteX9" fmla="*/ 2273490 w 2311021"/>
              <a:gd name="connsiteY9" fmla="*/ 1658937 h 3090815"/>
              <a:gd name="connsiteX10" fmla="*/ 2130188 w 2311021"/>
              <a:gd name="connsiteY10" fmla="*/ 2034251 h 3090815"/>
              <a:gd name="connsiteX11" fmla="*/ 1864057 w 2311021"/>
              <a:gd name="connsiteY11" fmla="*/ 2573337 h 3090815"/>
              <a:gd name="connsiteX12" fmla="*/ 1604749 w 2311021"/>
              <a:gd name="connsiteY12" fmla="*/ 3016890 h 3090815"/>
              <a:gd name="connsiteX13" fmla="*/ 1338618 w 2311021"/>
              <a:gd name="connsiteY13" fmla="*/ 3016890 h 3090815"/>
              <a:gd name="connsiteX14" fmla="*/ 963305 w 2311021"/>
              <a:gd name="connsiteY14" fmla="*/ 3016890 h 3090815"/>
              <a:gd name="connsiteX15" fmla="*/ 656230 w 2311021"/>
              <a:gd name="connsiteY15" fmla="*/ 2989594 h 3090815"/>
              <a:gd name="connsiteX16" fmla="*/ 533400 w 2311021"/>
              <a:gd name="connsiteY16" fmla="*/ 2709815 h 3090815"/>
              <a:gd name="connsiteX17" fmla="*/ 315036 w 2311021"/>
              <a:gd name="connsiteY17" fmla="*/ 2293558 h 3090815"/>
              <a:gd name="connsiteX18" fmla="*/ 137615 w 2311021"/>
              <a:gd name="connsiteY18" fmla="*/ 1911421 h 3090815"/>
              <a:gd name="connsiteX19" fmla="*/ 28433 w 2311021"/>
              <a:gd name="connsiteY19" fmla="*/ 1577051 h 3090815"/>
              <a:gd name="connsiteX20" fmla="*/ 14785 w 2311021"/>
              <a:gd name="connsiteY20" fmla="*/ 1297272 h 3090815"/>
              <a:gd name="connsiteX21" fmla="*/ 117143 w 2311021"/>
              <a:gd name="connsiteY21" fmla="*/ 1065260 h 3090815"/>
              <a:gd name="connsiteX22" fmla="*/ 335507 w 2311021"/>
              <a:gd name="connsiteY22" fmla="*/ 751361 h 3090815"/>
              <a:gd name="connsiteX23" fmla="*/ 349155 w 2311021"/>
              <a:gd name="connsiteY23" fmla="*/ 423815 h 3090815"/>
              <a:gd name="connsiteX24" fmla="*/ 361275 w 2311021"/>
              <a:gd name="connsiteY24" fmla="*/ 226847 h 3090815"/>
              <a:gd name="connsiteX25" fmla="*/ 263644 w 2311021"/>
              <a:gd name="connsiteY25" fmla="*/ 50634 h 3090815"/>
              <a:gd name="connsiteX26" fmla="*/ 344606 w 2311021"/>
              <a:gd name="connsiteY26" fmla="*/ 3009 h 3090815"/>
              <a:gd name="connsiteX27" fmla="*/ 1494430 w 2311021"/>
              <a:gd name="connsiteY27" fmla="*/ 32579 h 3090815"/>
              <a:gd name="connsiteX28" fmla="*/ 2000534 w 2311021"/>
              <a:gd name="connsiteY28" fmla="*/ 14382 h 3090815"/>
              <a:gd name="connsiteX0" fmla="*/ 2000534 w 2311021"/>
              <a:gd name="connsiteY0" fmla="*/ 13191 h 3089624"/>
              <a:gd name="connsiteX1" fmla="*/ 2007358 w 2311021"/>
              <a:gd name="connsiteY1" fmla="*/ 67782 h 3089624"/>
              <a:gd name="connsiteX2" fmla="*/ 1952767 w 2311021"/>
              <a:gd name="connsiteY2" fmla="*/ 149669 h 3089624"/>
              <a:gd name="connsiteX3" fmla="*/ 1952767 w 2311021"/>
              <a:gd name="connsiteY3" fmla="*/ 320266 h 3089624"/>
              <a:gd name="connsiteX4" fmla="*/ 1945943 w 2311021"/>
              <a:gd name="connsiteY4" fmla="*/ 579573 h 3089624"/>
              <a:gd name="connsiteX5" fmla="*/ 2000534 w 2311021"/>
              <a:gd name="connsiteY5" fmla="*/ 804761 h 3089624"/>
              <a:gd name="connsiteX6" fmla="*/ 2150660 w 2311021"/>
              <a:gd name="connsiteY6" fmla="*/ 1043597 h 3089624"/>
              <a:gd name="connsiteX7" fmla="*/ 2253018 w 2311021"/>
              <a:gd name="connsiteY7" fmla="*/ 1193722 h 3089624"/>
              <a:gd name="connsiteX8" fmla="*/ 2307609 w 2311021"/>
              <a:gd name="connsiteY8" fmla="*/ 1364319 h 3089624"/>
              <a:gd name="connsiteX9" fmla="*/ 2273490 w 2311021"/>
              <a:gd name="connsiteY9" fmla="*/ 1657746 h 3089624"/>
              <a:gd name="connsiteX10" fmla="*/ 2130188 w 2311021"/>
              <a:gd name="connsiteY10" fmla="*/ 2033060 h 3089624"/>
              <a:gd name="connsiteX11" fmla="*/ 1864057 w 2311021"/>
              <a:gd name="connsiteY11" fmla="*/ 2572146 h 3089624"/>
              <a:gd name="connsiteX12" fmla="*/ 1604749 w 2311021"/>
              <a:gd name="connsiteY12" fmla="*/ 3015699 h 3089624"/>
              <a:gd name="connsiteX13" fmla="*/ 1338618 w 2311021"/>
              <a:gd name="connsiteY13" fmla="*/ 3015699 h 3089624"/>
              <a:gd name="connsiteX14" fmla="*/ 963305 w 2311021"/>
              <a:gd name="connsiteY14" fmla="*/ 3015699 h 3089624"/>
              <a:gd name="connsiteX15" fmla="*/ 656230 w 2311021"/>
              <a:gd name="connsiteY15" fmla="*/ 2988403 h 3089624"/>
              <a:gd name="connsiteX16" fmla="*/ 533400 w 2311021"/>
              <a:gd name="connsiteY16" fmla="*/ 2708624 h 3089624"/>
              <a:gd name="connsiteX17" fmla="*/ 315036 w 2311021"/>
              <a:gd name="connsiteY17" fmla="*/ 2292367 h 3089624"/>
              <a:gd name="connsiteX18" fmla="*/ 137615 w 2311021"/>
              <a:gd name="connsiteY18" fmla="*/ 1910230 h 3089624"/>
              <a:gd name="connsiteX19" fmla="*/ 28433 w 2311021"/>
              <a:gd name="connsiteY19" fmla="*/ 1575860 h 3089624"/>
              <a:gd name="connsiteX20" fmla="*/ 14785 w 2311021"/>
              <a:gd name="connsiteY20" fmla="*/ 1296081 h 3089624"/>
              <a:gd name="connsiteX21" fmla="*/ 117143 w 2311021"/>
              <a:gd name="connsiteY21" fmla="*/ 1064069 h 3089624"/>
              <a:gd name="connsiteX22" fmla="*/ 335507 w 2311021"/>
              <a:gd name="connsiteY22" fmla="*/ 750170 h 3089624"/>
              <a:gd name="connsiteX23" fmla="*/ 349155 w 2311021"/>
              <a:gd name="connsiteY23" fmla="*/ 422624 h 3089624"/>
              <a:gd name="connsiteX24" fmla="*/ 361275 w 2311021"/>
              <a:gd name="connsiteY24" fmla="*/ 225656 h 3089624"/>
              <a:gd name="connsiteX25" fmla="*/ 308888 w 2311021"/>
              <a:gd name="connsiteY25" fmla="*/ 42299 h 3089624"/>
              <a:gd name="connsiteX26" fmla="*/ 344606 w 2311021"/>
              <a:gd name="connsiteY26" fmla="*/ 1818 h 3089624"/>
              <a:gd name="connsiteX27" fmla="*/ 1494430 w 2311021"/>
              <a:gd name="connsiteY27" fmla="*/ 31388 h 3089624"/>
              <a:gd name="connsiteX28" fmla="*/ 2000534 w 2311021"/>
              <a:gd name="connsiteY28" fmla="*/ 13191 h 3089624"/>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301745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12795 h 3089228"/>
              <a:gd name="connsiteX1" fmla="*/ 2007358 w 2311021"/>
              <a:gd name="connsiteY1" fmla="*/ 67386 h 3089228"/>
              <a:gd name="connsiteX2" fmla="*/ 1952767 w 2311021"/>
              <a:gd name="connsiteY2" fmla="*/ 149273 h 3089228"/>
              <a:gd name="connsiteX3" fmla="*/ 1952767 w 2311021"/>
              <a:gd name="connsiteY3" fmla="*/ 319870 h 3089228"/>
              <a:gd name="connsiteX4" fmla="*/ 1945943 w 2311021"/>
              <a:gd name="connsiteY4" fmla="*/ 579177 h 3089228"/>
              <a:gd name="connsiteX5" fmla="*/ 2000534 w 2311021"/>
              <a:gd name="connsiteY5" fmla="*/ 804365 h 3089228"/>
              <a:gd name="connsiteX6" fmla="*/ 2150660 w 2311021"/>
              <a:gd name="connsiteY6" fmla="*/ 1043201 h 3089228"/>
              <a:gd name="connsiteX7" fmla="*/ 2253018 w 2311021"/>
              <a:gd name="connsiteY7" fmla="*/ 1193326 h 3089228"/>
              <a:gd name="connsiteX8" fmla="*/ 2307609 w 2311021"/>
              <a:gd name="connsiteY8" fmla="*/ 1363923 h 3089228"/>
              <a:gd name="connsiteX9" fmla="*/ 2273490 w 2311021"/>
              <a:gd name="connsiteY9" fmla="*/ 1657350 h 3089228"/>
              <a:gd name="connsiteX10" fmla="*/ 2130188 w 2311021"/>
              <a:gd name="connsiteY10" fmla="*/ 2032664 h 3089228"/>
              <a:gd name="connsiteX11" fmla="*/ 1864057 w 2311021"/>
              <a:gd name="connsiteY11" fmla="*/ 2571750 h 3089228"/>
              <a:gd name="connsiteX12" fmla="*/ 1604749 w 2311021"/>
              <a:gd name="connsiteY12" fmla="*/ 3015303 h 3089228"/>
              <a:gd name="connsiteX13" fmla="*/ 1338618 w 2311021"/>
              <a:gd name="connsiteY13" fmla="*/ 3015303 h 3089228"/>
              <a:gd name="connsiteX14" fmla="*/ 963305 w 2311021"/>
              <a:gd name="connsiteY14" fmla="*/ 3015303 h 3089228"/>
              <a:gd name="connsiteX15" fmla="*/ 656230 w 2311021"/>
              <a:gd name="connsiteY15" fmla="*/ 2988007 h 3089228"/>
              <a:gd name="connsiteX16" fmla="*/ 533400 w 2311021"/>
              <a:gd name="connsiteY16" fmla="*/ 2708228 h 3089228"/>
              <a:gd name="connsiteX17" fmla="*/ 315036 w 2311021"/>
              <a:gd name="connsiteY17" fmla="*/ 2291971 h 3089228"/>
              <a:gd name="connsiteX18" fmla="*/ 137615 w 2311021"/>
              <a:gd name="connsiteY18" fmla="*/ 1909834 h 3089228"/>
              <a:gd name="connsiteX19" fmla="*/ 28433 w 2311021"/>
              <a:gd name="connsiteY19" fmla="*/ 1575464 h 3089228"/>
              <a:gd name="connsiteX20" fmla="*/ 14785 w 2311021"/>
              <a:gd name="connsiteY20" fmla="*/ 1295685 h 3089228"/>
              <a:gd name="connsiteX21" fmla="*/ 117143 w 2311021"/>
              <a:gd name="connsiteY21" fmla="*/ 1063673 h 3089228"/>
              <a:gd name="connsiteX22" fmla="*/ 335507 w 2311021"/>
              <a:gd name="connsiteY22" fmla="*/ 749774 h 3089228"/>
              <a:gd name="connsiteX23" fmla="*/ 349155 w 2311021"/>
              <a:gd name="connsiteY23" fmla="*/ 422228 h 3089228"/>
              <a:gd name="connsiteX24" fmla="*/ 361275 w 2311021"/>
              <a:gd name="connsiteY24" fmla="*/ 225260 h 3089228"/>
              <a:gd name="connsiteX25" fmla="*/ 294601 w 2311021"/>
              <a:gd name="connsiteY25" fmla="*/ 39522 h 3089228"/>
              <a:gd name="connsiteX26" fmla="*/ 344606 w 2311021"/>
              <a:gd name="connsiteY26" fmla="*/ 1422 h 3089228"/>
              <a:gd name="connsiteX27" fmla="*/ 1494430 w 2311021"/>
              <a:gd name="connsiteY27" fmla="*/ 30992 h 3089228"/>
              <a:gd name="connsiteX28" fmla="*/ 2000534 w 2311021"/>
              <a:gd name="connsiteY28" fmla="*/ 12795 h 3089228"/>
              <a:gd name="connsiteX0" fmla="*/ 2000534 w 2311021"/>
              <a:gd name="connsiteY0" fmla="*/ 31845 h 3108278"/>
              <a:gd name="connsiteX1" fmla="*/ 2007358 w 2311021"/>
              <a:gd name="connsiteY1" fmla="*/ 86436 h 3108278"/>
              <a:gd name="connsiteX2" fmla="*/ 1952767 w 2311021"/>
              <a:gd name="connsiteY2" fmla="*/ 168323 h 3108278"/>
              <a:gd name="connsiteX3" fmla="*/ 1952767 w 2311021"/>
              <a:gd name="connsiteY3" fmla="*/ 338920 h 3108278"/>
              <a:gd name="connsiteX4" fmla="*/ 1945943 w 2311021"/>
              <a:gd name="connsiteY4" fmla="*/ 598227 h 3108278"/>
              <a:gd name="connsiteX5" fmla="*/ 2000534 w 2311021"/>
              <a:gd name="connsiteY5" fmla="*/ 823415 h 3108278"/>
              <a:gd name="connsiteX6" fmla="*/ 2150660 w 2311021"/>
              <a:gd name="connsiteY6" fmla="*/ 1062251 h 3108278"/>
              <a:gd name="connsiteX7" fmla="*/ 2253018 w 2311021"/>
              <a:gd name="connsiteY7" fmla="*/ 1212376 h 3108278"/>
              <a:gd name="connsiteX8" fmla="*/ 2307609 w 2311021"/>
              <a:gd name="connsiteY8" fmla="*/ 1382973 h 3108278"/>
              <a:gd name="connsiteX9" fmla="*/ 2273490 w 2311021"/>
              <a:gd name="connsiteY9" fmla="*/ 1676400 h 3108278"/>
              <a:gd name="connsiteX10" fmla="*/ 2130188 w 2311021"/>
              <a:gd name="connsiteY10" fmla="*/ 2051714 h 3108278"/>
              <a:gd name="connsiteX11" fmla="*/ 1864057 w 2311021"/>
              <a:gd name="connsiteY11" fmla="*/ 2590800 h 3108278"/>
              <a:gd name="connsiteX12" fmla="*/ 1604749 w 2311021"/>
              <a:gd name="connsiteY12" fmla="*/ 3034353 h 3108278"/>
              <a:gd name="connsiteX13" fmla="*/ 1338618 w 2311021"/>
              <a:gd name="connsiteY13" fmla="*/ 3034353 h 3108278"/>
              <a:gd name="connsiteX14" fmla="*/ 963305 w 2311021"/>
              <a:gd name="connsiteY14" fmla="*/ 3034353 h 3108278"/>
              <a:gd name="connsiteX15" fmla="*/ 656230 w 2311021"/>
              <a:gd name="connsiteY15" fmla="*/ 3007057 h 3108278"/>
              <a:gd name="connsiteX16" fmla="*/ 533400 w 2311021"/>
              <a:gd name="connsiteY16" fmla="*/ 2727278 h 3108278"/>
              <a:gd name="connsiteX17" fmla="*/ 315036 w 2311021"/>
              <a:gd name="connsiteY17" fmla="*/ 2311021 h 3108278"/>
              <a:gd name="connsiteX18" fmla="*/ 137615 w 2311021"/>
              <a:gd name="connsiteY18" fmla="*/ 1928884 h 3108278"/>
              <a:gd name="connsiteX19" fmla="*/ 28433 w 2311021"/>
              <a:gd name="connsiteY19" fmla="*/ 1594514 h 3108278"/>
              <a:gd name="connsiteX20" fmla="*/ 14785 w 2311021"/>
              <a:gd name="connsiteY20" fmla="*/ 1314735 h 3108278"/>
              <a:gd name="connsiteX21" fmla="*/ 117143 w 2311021"/>
              <a:gd name="connsiteY21" fmla="*/ 1082723 h 3108278"/>
              <a:gd name="connsiteX22" fmla="*/ 335507 w 2311021"/>
              <a:gd name="connsiteY22" fmla="*/ 768824 h 3108278"/>
              <a:gd name="connsiteX23" fmla="*/ 349155 w 2311021"/>
              <a:gd name="connsiteY23" fmla="*/ 441278 h 3108278"/>
              <a:gd name="connsiteX24" fmla="*/ 361275 w 2311021"/>
              <a:gd name="connsiteY24" fmla="*/ 244310 h 3108278"/>
              <a:gd name="connsiteX25" fmla="*/ 294601 w 2311021"/>
              <a:gd name="connsiteY25" fmla="*/ 58572 h 3108278"/>
              <a:gd name="connsiteX26" fmla="*/ 342225 w 2311021"/>
              <a:gd name="connsiteY26" fmla="*/ 1422 h 3108278"/>
              <a:gd name="connsiteX27" fmla="*/ 1494430 w 2311021"/>
              <a:gd name="connsiteY27" fmla="*/ 50042 h 3108278"/>
              <a:gd name="connsiteX28" fmla="*/ 2000534 w 2311021"/>
              <a:gd name="connsiteY28" fmla="*/ 31845 h 3108278"/>
              <a:gd name="connsiteX0" fmla="*/ 2000534 w 2311021"/>
              <a:gd name="connsiteY0" fmla="*/ 117570 h 3194003"/>
              <a:gd name="connsiteX1" fmla="*/ 2007358 w 2311021"/>
              <a:gd name="connsiteY1" fmla="*/ 172161 h 3194003"/>
              <a:gd name="connsiteX2" fmla="*/ 1952767 w 2311021"/>
              <a:gd name="connsiteY2" fmla="*/ 254048 h 3194003"/>
              <a:gd name="connsiteX3" fmla="*/ 1952767 w 2311021"/>
              <a:gd name="connsiteY3" fmla="*/ 424645 h 3194003"/>
              <a:gd name="connsiteX4" fmla="*/ 1945943 w 2311021"/>
              <a:gd name="connsiteY4" fmla="*/ 683952 h 3194003"/>
              <a:gd name="connsiteX5" fmla="*/ 2000534 w 2311021"/>
              <a:gd name="connsiteY5" fmla="*/ 909140 h 3194003"/>
              <a:gd name="connsiteX6" fmla="*/ 2150660 w 2311021"/>
              <a:gd name="connsiteY6" fmla="*/ 1147976 h 3194003"/>
              <a:gd name="connsiteX7" fmla="*/ 2253018 w 2311021"/>
              <a:gd name="connsiteY7" fmla="*/ 1298101 h 3194003"/>
              <a:gd name="connsiteX8" fmla="*/ 2307609 w 2311021"/>
              <a:gd name="connsiteY8" fmla="*/ 1468698 h 3194003"/>
              <a:gd name="connsiteX9" fmla="*/ 2273490 w 2311021"/>
              <a:gd name="connsiteY9" fmla="*/ 1762125 h 3194003"/>
              <a:gd name="connsiteX10" fmla="*/ 2130188 w 2311021"/>
              <a:gd name="connsiteY10" fmla="*/ 2137439 h 3194003"/>
              <a:gd name="connsiteX11" fmla="*/ 1864057 w 2311021"/>
              <a:gd name="connsiteY11" fmla="*/ 2676525 h 3194003"/>
              <a:gd name="connsiteX12" fmla="*/ 1604749 w 2311021"/>
              <a:gd name="connsiteY12" fmla="*/ 3120078 h 3194003"/>
              <a:gd name="connsiteX13" fmla="*/ 1338618 w 2311021"/>
              <a:gd name="connsiteY13" fmla="*/ 3120078 h 3194003"/>
              <a:gd name="connsiteX14" fmla="*/ 963305 w 2311021"/>
              <a:gd name="connsiteY14" fmla="*/ 3120078 h 3194003"/>
              <a:gd name="connsiteX15" fmla="*/ 656230 w 2311021"/>
              <a:gd name="connsiteY15" fmla="*/ 3092782 h 3194003"/>
              <a:gd name="connsiteX16" fmla="*/ 533400 w 2311021"/>
              <a:gd name="connsiteY16" fmla="*/ 2813003 h 3194003"/>
              <a:gd name="connsiteX17" fmla="*/ 315036 w 2311021"/>
              <a:gd name="connsiteY17" fmla="*/ 2396746 h 3194003"/>
              <a:gd name="connsiteX18" fmla="*/ 137615 w 2311021"/>
              <a:gd name="connsiteY18" fmla="*/ 2014609 h 3194003"/>
              <a:gd name="connsiteX19" fmla="*/ 28433 w 2311021"/>
              <a:gd name="connsiteY19" fmla="*/ 1680239 h 3194003"/>
              <a:gd name="connsiteX20" fmla="*/ 14785 w 2311021"/>
              <a:gd name="connsiteY20" fmla="*/ 1400460 h 3194003"/>
              <a:gd name="connsiteX21" fmla="*/ 117143 w 2311021"/>
              <a:gd name="connsiteY21" fmla="*/ 1168448 h 3194003"/>
              <a:gd name="connsiteX22" fmla="*/ 335507 w 2311021"/>
              <a:gd name="connsiteY22" fmla="*/ 854549 h 3194003"/>
              <a:gd name="connsiteX23" fmla="*/ 349155 w 2311021"/>
              <a:gd name="connsiteY23" fmla="*/ 527003 h 3194003"/>
              <a:gd name="connsiteX24" fmla="*/ 361275 w 2311021"/>
              <a:gd name="connsiteY24" fmla="*/ 330035 h 3194003"/>
              <a:gd name="connsiteX25" fmla="*/ 294601 w 2311021"/>
              <a:gd name="connsiteY25" fmla="*/ 144297 h 3194003"/>
              <a:gd name="connsiteX26" fmla="*/ 342225 w 2311021"/>
              <a:gd name="connsiteY26" fmla="*/ 87147 h 3194003"/>
              <a:gd name="connsiteX27" fmla="*/ 1494430 w 2311021"/>
              <a:gd name="connsiteY27" fmla="*/ 135767 h 3194003"/>
              <a:gd name="connsiteX28" fmla="*/ 2000534 w 2311021"/>
              <a:gd name="connsiteY28" fmla="*/ 117570 h 3194003"/>
              <a:gd name="connsiteX0" fmla="*/ 2000534 w 2311021"/>
              <a:gd name="connsiteY0" fmla="*/ 117570 h 3194003"/>
              <a:gd name="connsiteX1" fmla="*/ 2007358 w 2311021"/>
              <a:gd name="connsiteY1" fmla="*/ 172161 h 3194003"/>
              <a:gd name="connsiteX2" fmla="*/ 1952767 w 2311021"/>
              <a:gd name="connsiteY2" fmla="*/ 254048 h 3194003"/>
              <a:gd name="connsiteX3" fmla="*/ 1952767 w 2311021"/>
              <a:gd name="connsiteY3" fmla="*/ 424645 h 3194003"/>
              <a:gd name="connsiteX4" fmla="*/ 1945943 w 2311021"/>
              <a:gd name="connsiteY4" fmla="*/ 683952 h 3194003"/>
              <a:gd name="connsiteX5" fmla="*/ 2000534 w 2311021"/>
              <a:gd name="connsiteY5" fmla="*/ 909140 h 3194003"/>
              <a:gd name="connsiteX6" fmla="*/ 2150660 w 2311021"/>
              <a:gd name="connsiteY6" fmla="*/ 1147976 h 3194003"/>
              <a:gd name="connsiteX7" fmla="*/ 2253018 w 2311021"/>
              <a:gd name="connsiteY7" fmla="*/ 1298101 h 3194003"/>
              <a:gd name="connsiteX8" fmla="*/ 2307609 w 2311021"/>
              <a:gd name="connsiteY8" fmla="*/ 1468698 h 3194003"/>
              <a:gd name="connsiteX9" fmla="*/ 2273490 w 2311021"/>
              <a:gd name="connsiteY9" fmla="*/ 1762125 h 3194003"/>
              <a:gd name="connsiteX10" fmla="*/ 2130188 w 2311021"/>
              <a:gd name="connsiteY10" fmla="*/ 2137439 h 3194003"/>
              <a:gd name="connsiteX11" fmla="*/ 1864057 w 2311021"/>
              <a:gd name="connsiteY11" fmla="*/ 2676525 h 3194003"/>
              <a:gd name="connsiteX12" fmla="*/ 1604749 w 2311021"/>
              <a:gd name="connsiteY12" fmla="*/ 3120078 h 3194003"/>
              <a:gd name="connsiteX13" fmla="*/ 1338618 w 2311021"/>
              <a:gd name="connsiteY13" fmla="*/ 3120078 h 3194003"/>
              <a:gd name="connsiteX14" fmla="*/ 963305 w 2311021"/>
              <a:gd name="connsiteY14" fmla="*/ 3120078 h 3194003"/>
              <a:gd name="connsiteX15" fmla="*/ 656230 w 2311021"/>
              <a:gd name="connsiteY15" fmla="*/ 3092782 h 3194003"/>
              <a:gd name="connsiteX16" fmla="*/ 533400 w 2311021"/>
              <a:gd name="connsiteY16" fmla="*/ 2813003 h 3194003"/>
              <a:gd name="connsiteX17" fmla="*/ 315036 w 2311021"/>
              <a:gd name="connsiteY17" fmla="*/ 2396746 h 3194003"/>
              <a:gd name="connsiteX18" fmla="*/ 137615 w 2311021"/>
              <a:gd name="connsiteY18" fmla="*/ 2014609 h 3194003"/>
              <a:gd name="connsiteX19" fmla="*/ 28433 w 2311021"/>
              <a:gd name="connsiteY19" fmla="*/ 1680239 h 3194003"/>
              <a:gd name="connsiteX20" fmla="*/ 14785 w 2311021"/>
              <a:gd name="connsiteY20" fmla="*/ 1400460 h 3194003"/>
              <a:gd name="connsiteX21" fmla="*/ 117143 w 2311021"/>
              <a:gd name="connsiteY21" fmla="*/ 1168448 h 3194003"/>
              <a:gd name="connsiteX22" fmla="*/ 335507 w 2311021"/>
              <a:gd name="connsiteY22" fmla="*/ 854549 h 3194003"/>
              <a:gd name="connsiteX23" fmla="*/ 349155 w 2311021"/>
              <a:gd name="connsiteY23" fmla="*/ 527003 h 3194003"/>
              <a:gd name="connsiteX24" fmla="*/ 361275 w 2311021"/>
              <a:gd name="connsiteY24" fmla="*/ 330035 h 3194003"/>
              <a:gd name="connsiteX25" fmla="*/ 294601 w 2311021"/>
              <a:gd name="connsiteY25" fmla="*/ 144297 h 3194003"/>
              <a:gd name="connsiteX26" fmla="*/ 342225 w 2311021"/>
              <a:gd name="connsiteY26" fmla="*/ 87147 h 3194003"/>
              <a:gd name="connsiteX27" fmla="*/ 1494430 w 2311021"/>
              <a:gd name="connsiteY27" fmla="*/ 135767 h 3194003"/>
              <a:gd name="connsiteX28" fmla="*/ 2000534 w 2311021"/>
              <a:gd name="connsiteY28" fmla="*/ 117570 h 3194003"/>
              <a:gd name="connsiteX0" fmla="*/ 2000534 w 2311021"/>
              <a:gd name="connsiteY0" fmla="*/ 30423 h 3106856"/>
              <a:gd name="connsiteX1" fmla="*/ 2007358 w 2311021"/>
              <a:gd name="connsiteY1" fmla="*/ 85014 h 3106856"/>
              <a:gd name="connsiteX2" fmla="*/ 1952767 w 2311021"/>
              <a:gd name="connsiteY2" fmla="*/ 166901 h 3106856"/>
              <a:gd name="connsiteX3" fmla="*/ 1952767 w 2311021"/>
              <a:gd name="connsiteY3" fmla="*/ 337498 h 3106856"/>
              <a:gd name="connsiteX4" fmla="*/ 1945943 w 2311021"/>
              <a:gd name="connsiteY4" fmla="*/ 596805 h 3106856"/>
              <a:gd name="connsiteX5" fmla="*/ 2000534 w 2311021"/>
              <a:gd name="connsiteY5" fmla="*/ 821993 h 3106856"/>
              <a:gd name="connsiteX6" fmla="*/ 2150660 w 2311021"/>
              <a:gd name="connsiteY6" fmla="*/ 1060829 h 3106856"/>
              <a:gd name="connsiteX7" fmla="*/ 2253018 w 2311021"/>
              <a:gd name="connsiteY7" fmla="*/ 1210954 h 3106856"/>
              <a:gd name="connsiteX8" fmla="*/ 2307609 w 2311021"/>
              <a:gd name="connsiteY8" fmla="*/ 1381551 h 3106856"/>
              <a:gd name="connsiteX9" fmla="*/ 2273490 w 2311021"/>
              <a:gd name="connsiteY9" fmla="*/ 1674978 h 3106856"/>
              <a:gd name="connsiteX10" fmla="*/ 2130188 w 2311021"/>
              <a:gd name="connsiteY10" fmla="*/ 2050292 h 3106856"/>
              <a:gd name="connsiteX11" fmla="*/ 1864057 w 2311021"/>
              <a:gd name="connsiteY11" fmla="*/ 2589378 h 3106856"/>
              <a:gd name="connsiteX12" fmla="*/ 1604749 w 2311021"/>
              <a:gd name="connsiteY12" fmla="*/ 3032931 h 3106856"/>
              <a:gd name="connsiteX13" fmla="*/ 1338618 w 2311021"/>
              <a:gd name="connsiteY13" fmla="*/ 3032931 h 3106856"/>
              <a:gd name="connsiteX14" fmla="*/ 963305 w 2311021"/>
              <a:gd name="connsiteY14" fmla="*/ 3032931 h 3106856"/>
              <a:gd name="connsiteX15" fmla="*/ 656230 w 2311021"/>
              <a:gd name="connsiteY15" fmla="*/ 3005635 h 3106856"/>
              <a:gd name="connsiteX16" fmla="*/ 533400 w 2311021"/>
              <a:gd name="connsiteY16" fmla="*/ 2725856 h 3106856"/>
              <a:gd name="connsiteX17" fmla="*/ 315036 w 2311021"/>
              <a:gd name="connsiteY17" fmla="*/ 2309599 h 3106856"/>
              <a:gd name="connsiteX18" fmla="*/ 137615 w 2311021"/>
              <a:gd name="connsiteY18" fmla="*/ 1927462 h 3106856"/>
              <a:gd name="connsiteX19" fmla="*/ 28433 w 2311021"/>
              <a:gd name="connsiteY19" fmla="*/ 1593092 h 3106856"/>
              <a:gd name="connsiteX20" fmla="*/ 14785 w 2311021"/>
              <a:gd name="connsiteY20" fmla="*/ 1313313 h 3106856"/>
              <a:gd name="connsiteX21" fmla="*/ 117143 w 2311021"/>
              <a:gd name="connsiteY21" fmla="*/ 1081301 h 3106856"/>
              <a:gd name="connsiteX22" fmla="*/ 335507 w 2311021"/>
              <a:gd name="connsiteY22" fmla="*/ 767402 h 3106856"/>
              <a:gd name="connsiteX23" fmla="*/ 349155 w 2311021"/>
              <a:gd name="connsiteY23" fmla="*/ 439856 h 3106856"/>
              <a:gd name="connsiteX24" fmla="*/ 361275 w 2311021"/>
              <a:gd name="connsiteY24" fmla="*/ 242888 h 3106856"/>
              <a:gd name="connsiteX25" fmla="*/ 294601 w 2311021"/>
              <a:gd name="connsiteY25" fmla="*/ 57150 h 3106856"/>
              <a:gd name="connsiteX26" fmla="*/ 342225 w 2311021"/>
              <a:gd name="connsiteY26" fmla="*/ 0 h 3106856"/>
              <a:gd name="connsiteX27" fmla="*/ 1494430 w 2311021"/>
              <a:gd name="connsiteY27" fmla="*/ 48620 h 3106856"/>
              <a:gd name="connsiteX28" fmla="*/ 2000534 w 2311021"/>
              <a:gd name="connsiteY28" fmla="*/ 30423 h 3106856"/>
              <a:gd name="connsiteX0" fmla="*/ 2000534 w 2311021"/>
              <a:gd name="connsiteY0" fmla="*/ 13754 h 3090187"/>
              <a:gd name="connsiteX1" fmla="*/ 2007358 w 2311021"/>
              <a:gd name="connsiteY1" fmla="*/ 68345 h 3090187"/>
              <a:gd name="connsiteX2" fmla="*/ 1952767 w 2311021"/>
              <a:gd name="connsiteY2" fmla="*/ 150232 h 3090187"/>
              <a:gd name="connsiteX3" fmla="*/ 1952767 w 2311021"/>
              <a:gd name="connsiteY3" fmla="*/ 320829 h 3090187"/>
              <a:gd name="connsiteX4" fmla="*/ 1945943 w 2311021"/>
              <a:gd name="connsiteY4" fmla="*/ 580136 h 3090187"/>
              <a:gd name="connsiteX5" fmla="*/ 2000534 w 2311021"/>
              <a:gd name="connsiteY5" fmla="*/ 805324 h 3090187"/>
              <a:gd name="connsiteX6" fmla="*/ 2150660 w 2311021"/>
              <a:gd name="connsiteY6" fmla="*/ 1044160 h 3090187"/>
              <a:gd name="connsiteX7" fmla="*/ 2253018 w 2311021"/>
              <a:gd name="connsiteY7" fmla="*/ 1194285 h 3090187"/>
              <a:gd name="connsiteX8" fmla="*/ 2307609 w 2311021"/>
              <a:gd name="connsiteY8" fmla="*/ 1364882 h 3090187"/>
              <a:gd name="connsiteX9" fmla="*/ 2273490 w 2311021"/>
              <a:gd name="connsiteY9" fmla="*/ 1658309 h 3090187"/>
              <a:gd name="connsiteX10" fmla="*/ 2130188 w 2311021"/>
              <a:gd name="connsiteY10" fmla="*/ 2033623 h 3090187"/>
              <a:gd name="connsiteX11" fmla="*/ 1864057 w 2311021"/>
              <a:gd name="connsiteY11" fmla="*/ 2572709 h 3090187"/>
              <a:gd name="connsiteX12" fmla="*/ 1604749 w 2311021"/>
              <a:gd name="connsiteY12" fmla="*/ 3016262 h 3090187"/>
              <a:gd name="connsiteX13" fmla="*/ 1338618 w 2311021"/>
              <a:gd name="connsiteY13" fmla="*/ 3016262 h 3090187"/>
              <a:gd name="connsiteX14" fmla="*/ 963305 w 2311021"/>
              <a:gd name="connsiteY14" fmla="*/ 3016262 h 3090187"/>
              <a:gd name="connsiteX15" fmla="*/ 656230 w 2311021"/>
              <a:gd name="connsiteY15" fmla="*/ 2988966 h 3090187"/>
              <a:gd name="connsiteX16" fmla="*/ 533400 w 2311021"/>
              <a:gd name="connsiteY16" fmla="*/ 2709187 h 3090187"/>
              <a:gd name="connsiteX17" fmla="*/ 315036 w 2311021"/>
              <a:gd name="connsiteY17" fmla="*/ 2292930 h 3090187"/>
              <a:gd name="connsiteX18" fmla="*/ 137615 w 2311021"/>
              <a:gd name="connsiteY18" fmla="*/ 1910793 h 3090187"/>
              <a:gd name="connsiteX19" fmla="*/ 28433 w 2311021"/>
              <a:gd name="connsiteY19" fmla="*/ 1576423 h 3090187"/>
              <a:gd name="connsiteX20" fmla="*/ 14785 w 2311021"/>
              <a:gd name="connsiteY20" fmla="*/ 1296644 h 3090187"/>
              <a:gd name="connsiteX21" fmla="*/ 117143 w 2311021"/>
              <a:gd name="connsiteY21" fmla="*/ 1064632 h 3090187"/>
              <a:gd name="connsiteX22" fmla="*/ 335507 w 2311021"/>
              <a:gd name="connsiteY22" fmla="*/ 750733 h 3090187"/>
              <a:gd name="connsiteX23" fmla="*/ 349155 w 2311021"/>
              <a:gd name="connsiteY23" fmla="*/ 423187 h 3090187"/>
              <a:gd name="connsiteX24" fmla="*/ 361275 w 2311021"/>
              <a:gd name="connsiteY24" fmla="*/ 226219 h 3090187"/>
              <a:gd name="connsiteX25" fmla="*/ 294601 w 2311021"/>
              <a:gd name="connsiteY25" fmla="*/ 40481 h 3090187"/>
              <a:gd name="connsiteX26" fmla="*/ 401756 w 2311021"/>
              <a:gd name="connsiteY26" fmla="*/ 0 h 3090187"/>
              <a:gd name="connsiteX27" fmla="*/ 1494430 w 2311021"/>
              <a:gd name="connsiteY27" fmla="*/ 31951 h 3090187"/>
              <a:gd name="connsiteX28" fmla="*/ 2000534 w 2311021"/>
              <a:gd name="connsiteY28" fmla="*/ 13754 h 3090187"/>
              <a:gd name="connsiteX0" fmla="*/ 2000534 w 2311021"/>
              <a:gd name="connsiteY0" fmla="*/ 13754 h 3090187"/>
              <a:gd name="connsiteX1" fmla="*/ 2007358 w 2311021"/>
              <a:gd name="connsiteY1" fmla="*/ 68345 h 3090187"/>
              <a:gd name="connsiteX2" fmla="*/ 1952767 w 2311021"/>
              <a:gd name="connsiteY2" fmla="*/ 150232 h 3090187"/>
              <a:gd name="connsiteX3" fmla="*/ 1952767 w 2311021"/>
              <a:gd name="connsiteY3" fmla="*/ 320829 h 3090187"/>
              <a:gd name="connsiteX4" fmla="*/ 1945943 w 2311021"/>
              <a:gd name="connsiteY4" fmla="*/ 580136 h 3090187"/>
              <a:gd name="connsiteX5" fmla="*/ 2000534 w 2311021"/>
              <a:gd name="connsiteY5" fmla="*/ 805324 h 3090187"/>
              <a:gd name="connsiteX6" fmla="*/ 2150660 w 2311021"/>
              <a:gd name="connsiteY6" fmla="*/ 1044160 h 3090187"/>
              <a:gd name="connsiteX7" fmla="*/ 2253018 w 2311021"/>
              <a:gd name="connsiteY7" fmla="*/ 1194285 h 3090187"/>
              <a:gd name="connsiteX8" fmla="*/ 2307609 w 2311021"/>
              <a:gd name="connsiteY8" fmla="*/ 1364882 h 3090187"/>
              <a:gd name="connsiteX9" fmla="*/ 2273490 w 2311021"/>
              <a:gd name="connsiteY9" fmla="*/ 1658309 h 3090187"/>
              <a:gd name="connsiteX10" fmla="*/ 2130188 w 2311021"/>
              <a:gd name="connsiteY10" fmla="*/ 2033623 h 3090187"/>
              <a:gd name="connsiteX11" fmla="*/ 1864057 w 2311021"/>
              <a:gd name="connsiteY11" fmla="*/ 2572709 h 3090187"/>
              <a:gd name="connsiteX12" fmla="*/ 1604749 w 2311021"/>
              <a:gd name="connsiteY12" fmla="*/ 3016262 h 3090187"/>
              <a:gd name="connsiteX13" fmla="*/ 1338618 w 2311021"/>
              <a:gd name="connsiteY13" fmla="*/ 3016262 h 3090187"/>
              <a:gd name="connsiteX14" fmla="*/ 963305 w 2311021"/>
              <a:gd name="connsiteY14" fmla="*/ 3016262 h 3090187"/>
              <a:gd name="connsiteX15" fmla="*/ 656230 w 2311021"/>
              <a:gd name="connsiteY15" fmla="*/ 2988966 h 3090187"/>
              <a:gd name="connsiteX16" fmla="*/ 533400 w 2311021"/>
              <a:gd name="connsiteY16" fmla="*/ 2709187 h 3090187"/>
              <a:gd name="connsiteX17" fmla="*/ 315036 w 2311021"/>
              <a:gd name="connsiteY17" fmla="*/ 2292930 h 3090187"/>
              <a:gd name="connsiteX18" fmla="*/ 137615 w 2311021"/>
              <a:gd name="connsiteY18" fmla="*/ 1910793 h 3090187"/>
              <a:gd name="connsiteX19" fmla="*/ 28433 w 2311021"/>
              <a:gd name="connsiteY19" fmla="*/ 1576423 h 3090187"/>
              <a:gd name="connsiteX20" fmla="*/ 14785 w 2311021"/>
              <a:gd name="connsiteY20" fmla="*/ 1296644 h 3090187"/>
              <a:gd name="connsiteX21" fmla="*/ 117143 w 2311021"/>
              <a:gd name="connsiteY21" fmla="*/ 1064632 h 3090187"/>
              <a:gd name="connsiteX22" fmla="*/ 335507 w 2311021"/>
              <a:gd name="connsiteY22" fmla="*/ 750733 h 3090187"/>
              <a:gd name="connsiteX23" fmla="*/ 349155 w 2311021"/>
              <a:gd name="connsiteY23" fmla="*/ 423187 h 3090187"/>
              <a:gd name="connsiteX24" fmla="*/ 361275 w 2311021"/>
              <a:gd name="connsiteY24" fmla="*/ 226219 h 3090187"/>
              <a:gd name="connsiteX25" fmla="*/ 294601 w 2311021"/>
              <a:gd name="connsiteY25" fmla="*/ 40481 h 3090187"/>
              <a:gd name="connsiteX26" fmla="*/ 401756 w 2311021"/>
              <a:gd name="connsiteY26" fmla="*/ 0 h 3090187"/>
              <a:gd name="connsiteX27" fmla="*/ 1494430 w 2311021"/>
              <a:gd name="connsiteY27" fmla="*/ 31951 h 3090187"/>
              <a:gd name="connsiteX28" fmla="*/ 2000534 w 2311021"/>
              <a:gd name="connsiteY28" fmla="*/ 13754 h 3090187"/>
              <a:gd name="connsiteX0" fmla="*/ 2000534 w 2311021"/>
              <a:gd name="connsiteY0" fmla="*/ 13754 h 3124305"/>
              <a:gd name="connsiteX1" fmla="*/ 2007358 w 2311021"/>
              <a:gd name="connsiteY1" fmla="*/ 68345 h 3124305"/>
              <a:gd name="connsiteX2" fmla="*/ 1952767 w 2311021"/>
              <a:gd name="connsiteY2" fmla="*/ 150232 h 3124305"/>
              <a:gd name="connsiteX3" fmla="*/ 1952767 w 2311021"/>
              <a:gd name="connsiteY3" fmla="*/ 320829 h 3124305"/>
              <a:gd name="connsiteX4" fmla="*/ 1945943 w 2311021"/>
              <a:gd name="connsiteY4" fmla="*/ 580136 h 3124305"/>
              <a:gd name="connsiteX5" fmla="*/ 2000534 w 2311021"/>
              <a:gd name="connsiteY5" fmla="*/ 805324 h 3124305"/>
              <a:gd name="connsiteX6" fmla="*/ 2150660 w 2311021"/>
              <a:gd name="connsiteY6" fmla="*/ 1044160 h 3124305"/>
              <a:gd name="connsiteX7" fmla="*/ 2253018 w 2311021"/>
              <a:gd name="connsiteY7" fmla="*/ 1194285 h 3124305"/>
              <a:gd name="connsiteX8" fmla="*/ 2307609 w 2311021"/>
              <a:gd name="connsiteY8" fmla="*/ 1364882 h 3124305"/>
              <a:gd name="connsiteX9" fmla="*/ 2273490 w 2311021"/>
              <a:gd name="connsiteY9" fmla="*/ 1658309 h 3124305"/>
              <a:gd name="connsiteX10" fmla="*/ 2130188 w 2311021"/>
              <a:gd name="connsiteY10" fmla="*/ 2033623 h 3124305"/>
              <a:gd name="connsiteX11" fmla="*/ 1864057 w 2311021"/>
              <a:gd name="connsiteY11" fmla="*/ 2572709 h 3124305"/>
              <a:gd name="connsiteX12" fmla="*/ 1563806 w 2311021"/>
              <a:gd name="connsiteY12" fmla="*/ 3050380 h 3124305"/>
              <a:gd name="connsiteX13" fmla="*/ 1338618 w 2311021"/>
              <a:gd name="connsiteY13" fmla="*/ 3016262 h 3124305"/>
              <a:gd name="connsiteX14" fmla="*/ 963305 w 2311021"/>
              <a:gd name="connsiteY14" fmla="*/ 3016262 h 3124305"/>
              <a:gd name="connsiteX15" fmla="*/ 656230 w 2311021"/>
              <a:gd name="connsiteY15" fmla="*/ 2988966 h 3124305"/>
              <a:gd name="connsiteX16" fmla="*/ 533400 w 2311021"/>
              <a:gd name="connsiteY16" fmla="*/ 2709187 h 3124305"/>
              <a:gd name="connsiteX17" fmla="*/ 315036 w 2311021"/>
              <a:gd name="connsiteY17" fmla="*/ 2292930 h 3124305"/>
              <a:gd name="connsiteX18" fmla="*/ 137615 w 2311021"/>
              <a:gd name="connsiteY18" fmla="*/ 1910793 h 3124305"/>
              <a:gd name="connsiteX19" fmla="*/ 28433 w 2311021"/>
              <a:gd name="connsiteY19" fmla="*/ 1576423 h 3124305"/>
              <a:gd name="connsiteX20" fmla="*/ 14785 w 2311021"/>
              <a:gd name="connsiteY20" fmla="*/ 1296644 h 3124305"/>
              <a:gd name="connsiteX21" fmla="*/ 117143 w 2311021"/>
              <a:gd name="connsiteY21" fmla="*/ 1064632 h 3124305"/>
              <a:gd name="connsiteX22" fmla="*/ 335507 w 2311021"/>
              <a:gd name="connsiteY22" fmla="*/ 750733 h 3124305"/>
              <a:gd name="connsiteX23" fmla="*/ 349155 w 2311021"/>
              <a:gd name="connsiteY23" fmla="*/ 423187 h 3124305"/>
              <a:gd name="connsiteX24" fmla="*/ 361275 w 2311021"/>
              <a:gd name="connsiteY24" fmla="*/ 226219 h 3124305"/>
              <a:gd name="connsiteX25" fmla="*/ 294601 w 2311021"/>
              <a:gd name="connsiteY25" fmla="*/ 40481 h 3124305"/>
              <a:gd name="connsiteX26" fmla="*/ 401756 w 2311021"/>
              <a:gd name="connsiteY26" fmla="*/ 0 h 3124305"/>
              <a:gd name="connsiteX27" fmla="*/ 1494430 w 2311021"/>
              <a:gd name="connsiteY27" fmla="*/ 31951 h 3124305"/>
              <a:gd name="connsiteX28" fmla="*/ 2000534 w 2311021"/>
              <a:gd name="connsiteY28" fmla="*/ 13754 h 31243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48105"/>
              <a:gd name="connsiteX1" fmla="*/ 2007358 w 2311021"/>
              <a:gd name="connsiteY1" fmla="*/ 68345 h 3048105"/>
              <a:gd name="connsiteX2" fmla="*/ 1952767 w 2311021"/>
              <a:gd name="connsiteY2" fmla="*/ 150232 h 3048105"/>
              <a:gd name="connsiteX3" fmla="*/ 1952767 w 2311021"/>
              <a:gd name="connsiteY3" fmla="*/ 320829 h 3048105"/>
              <a:gd name="connsiteX4" fmla="*/ 1945943 w 2311021"/>
              <a:gd name="connsiteY4" fmla="*/ 580136 h 3048105"/>
              <a:gd name="connsiteX5" fmla="*/ 2000534 w 2311021"/>
              <a:gd name="connsiteY5" fmla="*/ 805324 h 3048105"/>
              <a:gd name="connsiteX6" fmla="*/ 2150660 w 2311021"/>
              <a:gd name="connsiteY6" fmla="*/ 1044160 h 3048105"/>
              <a:gd name="connsiteX7" fmla="*/ 2253018 w 2311021"/>
              <a:gd name="connsiteY7" fmla="*/ 1194285 h 3048105"/>
              <a:gd name="connsiteX8" fmla="*/ 2307609 w 2311021"/>
              <a:gd name="connsiteY8" fmla="*/ 1364882 h 3048105"/>
              <a:gd name="connsiteX9" fmla="*/ 2273490 w 2311021"/>
              <a:gd name="connsiteY9" fmla="*/ 1658309 h 3048105"/>
              <a:gd name="connsiteX10" fmla="*/ 2130188 w 2311021"/>
              <a:gd name="connsiteY10" fmla="*/ 2033623 h 3048105"/>
              <a:gd name="connsiteX11" fmla="*/ 1864057 w 2311021"/>
              <a:gd name="connsiteY11" fmla="*/ 2572709 h 3048105"/>
              <a:gd name="connsiteX12" fmla="*/ 1635243 w 2311021"/>
              <a:gd name="connsiteY12" fmla="*/ 2974180 h 3048105"/>
              <a:gd name="connsiteX13" fmla="*/ 1338618 w 2311021"/>
              <a:gd name="connsiteY13" fmla="*/ 3016262 h 3048105"/>
              <a:gd name="connsiteX14" fmla="*/ 963305 w 2311021"/>
              <a:gd name="connsiteY14" fmla="*/ 3016262 h 3048105"/>
              <a:gd name="connsiteX15" fmla="*/ 656230 w 2311021"/>
              <a:gd name="connsiteY15" fmla="*/ 2988966 h 3048105"/>
              <a:gd name="connsiteX16" fmla="*/ 533400 w 2311021"/>
              <a:gd name="connsiteY16" fmla="*/ 2709187 h 3048105"/>
              <a:gd name="connsiteX17" fmla="*/ 315036 w 2311021"/>
              <a:gd name="connsiteY17" fmla="*/ 2292930 h 3048105"/>
              <a:gd name="connsiteX18" fmla="*/ 137615 w 2311021"/>
              <a:gd name="connsiteY18" fmla="*/ 1910793 h 3048105"/>
              <a:gd name="connsiteX19" fmla="*/ 28433 w 2311021"/>
              <a:gd name="connsiteY19" fmla="*/ 1576423 h 3048105"/>
              <a:gd name="connsiteX20" fmla="*/ 14785 w 2311021"/>
              <a:gd name="connsiteY20" fmla="*/ 1296644 h 3048105"/>
              <a:gd name="connsiteX21" fmla="*/ 117143 w 2311021"/>
              <a:gd name="connsiteY21" fmla="*/ 1064632 h 3048105"/>
              <a:gd name="connsiteX22" fmla="*/ 335507 w 2311021"/>
              <a:gd name="connsiteY22" fmla="*/ 750733 h 3048105"/>
              <a:gd name="connsiteX23" fmla="*/ 349155 w 2311021"/>
              <a:gd name="connsiteY23" fmla="*/ 423187 h 3048105"/>
              <a:gd name="connsiteX24" fmla="*/ 361275 w 2311021"/>
              <a:gd name="connsiteY24" fmla="*/ 226219 h 3048105"/>
              <a:gd name="connsiteX25" fmla="*/ 294601 w 2311021"/>
              <a:gd name="connsiteY25" fmla="*/ 40481 h 3048105"/>
              <a:gd name="connsiteX26" fmla="*/ 401756 w 2311021"/>
              <a:gd name="connsiteY26" fmla="*/ 0 h 3048105"/>
              <a:gd name="connsiteX27" fmla="*/ 1494430 w 2311021"/>
              <a:gd name="connsiteY27" fmla="*/ 31951 h 3048105"/>
              <a:gd name="connsiteX28" fmla="*/ 2000534 w 2311021"/>
              <a:gd name="connsiteY28" fmla="*/ 13754 h 3048105"/>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16262 h 3054432"/>
              <a:gd name="connsiteX14" fmla="*/ 963305 w 2311021"/>
              <a:gd name="connsiteY14" fmla="*/ 301626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25787 h 3054432"/>
              <a:gd name="connsiteX14" fmla="*/ 963305 w 2311021"/>
              <a:gd name="connsiteY14" fmla="*/ 301626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25787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864057 w 2311021"/>
              <a:gd name="connsiteY11" fmla="*/ 257270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792406 w 2311021"/>
              <a:gd name="connsiteY11" fmla="*/ 266937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 name="connsiteX0" fmla="*/ 2000534 w 2311021"/>
              <a:gd name="connsiteY0" fmla="*/ 13754 h 3054432"/>
              <a:gd name="connsiteX1" fmla="*/ 2007358 w 2311021"/>
              <a:gd name="connsiteY1" fmla="*/ 68345 h 3054432"/>
              <a:gd name="connsiteX2" fmla="*/ 1952767 w 2311021"/>
              <a:gd name="connsiteY2" fmla="*/ 150232 h 3054432"/>
              <a:gd name="connsiteX3" fmla="*/ 1952767 w 2311021"/>
              <a:gd name="connsiteY3" fmla="*/ 320829 h 3054432"/>
              <a:gd name="connsiteX4" fmla="*/ 1945943 w 2311021"/>
              <a:gd name="connsiteY4" fmla="*/ 580136 h 3054432"/>
              <a:gd name="connsiteX5" fmla="*/ 2000534 w 2311021"/>
              <a:gd name="connsiteY5" fmla="*/ 805324 h 3054432"/>
              <a:gd name="connsiteX6" fmla="*/ 2150660 w 2311021"/>
              <a:gd name="connsiteY6" fmla="*/ 1044160 h 3054432"/>
              <a:gd name="connsiteX7" fmla="*/ 2253018 w 2311021"/>
              <a:gd name="connsiteY7" fmla="*/ 1194285 h 3054432"/>
              <a:gd name="connsiteX8" fmla="*/ 2307609 w 2311021"/>
              <a:gd name="connsiteY8" fmla="*/ 1364882 h 3054432"/>
              <a:gd name="connsiteX9" fmla="*/ 2273490 w 2311021"/>
              <a:gd name="connsiteY9" fmla="*/ 1658309 h 3054432"/>
              <a:gd name="connsiteX10" fmla="*/ 2130188 w 2311021"/>
              <a:gd name="connsiteY10" fmla="*/ 2033623 h 3054432"/>
              <a:gd name="connsiteX11" fmla="*/ 1792406 w 2311021"/>
              <a:gd name="connsiteY11" fmla="*/ 2669379 h 3054432"/>
              <a:gd name="connsiteX12" fmla="*/ 1635243 w 2311021"/>
              <a:gd name="connsiteY12" fmla="*/ 2974180 h 3054432"/>
              <a:gd name="connsiteX13" fmla="*/ 1338618 w 2311021"/>
              <a:gd name="connsiteY13" fmla="*/ 3040074 h 3054432"/>
              <a:gd name="connsiteX14" fmla="*/ 963305 w 2311021"/>
              <a:gd name="connsiteY14" fmla="*/ 3035312 h 3054432"/>
              <a:gd name="connsiteX15" fmla="*/ 656230 w 2311021"/>
              <a:gd name="connsiteY15" fmla="*/ 2988966 h 3054432"/>
              <a:gd name="connsiteX16" fmla="*/ 533400 w 2311021"/>
              <a:gd name="connsiteY16" fmla="*/ 2709187 h 3054432"/>
              <a:gd name="connsiteX17" fmla="*/ 315036 w 2311021"/>
              <a:gd name="connsiteY17" fmla="*/ 2292930 h 3054432"/>
              <a:gd name="connsiteX18" fmla="*/ 137615 w 2311021"/>
              <a:gd name="connsiteY18" fmla="*/ 1910793 h 3054432"/>
              <a:gd name="connsiteX19" fmla="*/ 28433 w 2311021"/>
              <a:gd name="connsiteY19" fmla="*/ 1576423 h 3054432"/>
              <a:gd name="connsiteX20" fmla="*/ 14785 w 2311021"/>
              <a:gd name="connsiteY20" fmla="*/ 1296644 h 3054432"/>
              <a:gd name="connsiteX21" fmla="*/ 117143 w 2311021"/>
              <a:gd name="connsiteY21" fmla="*/ 1064632 h 3054432"/>
              <a:gd name="connsiteX22" fmla="*/ 335507 w 2311021"/>
              <a:gd name="connsiteY22" fmla="*/ 750733 h 3054432"/>
              <a:gd name="connsiteX23" fmla="*/ 349155 w 2311021"/>
              <a:gd name="connsiteY23" fmla="*/ 423187 h 3054432"/>
              <a:gd name="connsiteX24" fmla="*/ 361275 w 2311021"/>
              <a:gd name="connsiteY24" fmla="*/ 226219 h 3054432"/>
              <a:gd name="connsiteX25" fmla="*/ 294601 w 2311021"/>
              <a:gd name="connsiteY25" fmla="*/ 40481 h 3054432"/>
              <a:gd name="connsiteX26" fmla="*/ 401756 w 2311021"/>
              <a:gd name="connsiteY26" fmla="*/ 0 h 3054432"/>
              <a:gd name="connsiteX27" fmla="*/ 1494430 w 2311021"/>
              <a:gd name="connsiteY27" fmla="*/ 31951 h 3054432"/>
              <a:gd name="connsiteX28" fmla="*/ 2000534 w 2311021"/>
              <a:gd name="connsiteY28" fmla="*/ 13754 h 305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1021" h="3054432">
                <a:moveTo>
                  <a:pt x="2000534" y="13754"/>
                </a:moveTo>
                <a:cubicBezTo>
                  <a:pt x="2007926" y="29676"/>
                  <a:pt x="2015319" y="45599"/>
                  <a:pt x="2007358" y="68345"/>
                </a:cubicBezTo>
                <a:cubicBezTo>
                  <a:pt x="1999397" y="91091"/>
                  <a:pt x="1961866" y="108151"/>
                  <a:pt x="1952767" y="150232"/>
                </a:cubicBezTo>
                <a:cubicBezTo>
                  <a:pt x="1943669" y="192313"/>
                  <a:pt x="1953904" y="249178"/>
                  <a:pt x="1952767" y="320829"/>
                </a:cubicBezTo>
                <a:cubicBezTo>
                  <a:pt x="1951630" y="392480"/>
                  <a:pt x="1937982" y="499387"/>
                  <a:pt x="1945943" y="580136"/>
                </a:cubicBezTo>
                <a:cubicBezTo>
                  <a:pt x="1953904" y="660885"/>
                  <a:pt x="1966415" y="727987"/>
                  <a:pt x="2000534" y="805324"/>
                </a:cubicBezTo>
                <a:cubicBezTo>
                  <a:pt x="2034653" y="882661"/>
                  <a:pt x="2108579" y="979333"/>
                  <a:pt x="2150660" y="1044160"/>
                </a:cubicBezTo>
                <a:cubicBezTo>
                  <a:pt x="2192741" y="1108987"/>
                  <a:pt x="2226860" y="1140831"/>
                  <a:pt x="2253018" y="1194285"/>
                </a:cubicBezTo>
                <a:cubicBezTo>
                  <a:pt x="2279176" y="1247739"/>
                  <a:pt x="2304197" y="1287545"/>
                  <a:pt x="2307609" y="1364882"/>
                </a:cubicBezTo>
                <a:cubicBezTo>
                  <a:pt x="2311021" y="1442219"/>
                  <a:pt x="2303060" y="1546852"/>
                  <a:pt x="2273490" y="1658309"/>
                </a:cubicBezTo>
                <a:cubicBezTo>
                  <a:pt x="2243920" y="1769766"/>
                  <a:pt x="2210369" y="1865111"/>
                  <a:pt x="2130188" y="2033623"/>
                </a:cubicBezTo>
                <a:cubicBezTo>
                  <a:pt x="2050007" y="2202135"/>
                  <a:pt x="1874897" y="2512620"/>
                  <a:pt x="1792406" y="2669379"/>
                </a:cubicBezTo>
                <a:cubicBezTo>
                  <a:pt x="1709915" y="2826138"/>
                  <a:pt x="1713291" y="2885967"/>
                  <a:pt x="1635243" y="2974180"/>
                </a:cubicBezTo>
                <a:cubicBezTo>
                  <a:pt x="1547670" y="3048105"/>
                  <a:pt x="1338618" y="3040074"/>
                  <a:pt x="1338618" y="3040074"/>
                </a:cubicBezTo>
                <a:cubicBezTo>
                  <a:pt x="1231711" y="3040074"/>
                  <a:pt x="1077036" y="3043830"/>
                  <a:pt x="963305" y="3035312"/>
                </a:cubicBezTo>
                <a:cubicBezTo>
                  <a:pt x="849574" y="3026794"/>
                  <a:pt x="751693" y="3054432"/>
                  <a:pt x="656230" y="2988966"/>
                </a:cubicBezTo>
                <a:cubicBezTo>
                  <a:pt x="556004" y="2918737"/>
                  <a:pt x="590266" y="2825193"/>
                  <a:pt x="533400" y="2709187"/>
                </a:cubicBezTo>
                <a:cubicBezTo>
                  <a:pt x="476534" y="2593181"/>
                  <a:pt x="381000" y="2425996"/>
                  <a:pt x="315036" y="2292930"/>
                </a:cubicBezTo>
                <a:cubicBezTo>
                  <a:pt x="249072" y="2159864"/>
                  <a:pt x="185382" y="2030211"/>
                  <a:pt x="137615" y="1910793"/>
                </a:cubicBezTo>
                <a:cubicBezTo>
                  <a:pt x="89848" y="1791375"/>
                  <a:pt x="48905" y="1678781"/>
                  <a:pt x="28433" y="1576423"/>
                </a:cubicBezTo>
                <a:cubicBezTo>
                  <a:pt x="7961" y="1474065"/>
                  <a:pt x="0" y="1381942"/>
                  <a:pt x="14785" y="1296644"/>
                </a:cubicBezTo>
                <a:cubicBezTo>
                  <a:pt x="29570" y="1211346"/>
                  <a:pt x="63689" y="1155617"/>
                  <a:pt x="117143" y="1064632"/>
                </a:cubicBezTo>
                <a:cubicBezTo>
                  <a:pt x="170597" y="973647"/>
                  <a:pt x="296838" y="857640"/>
                  <a:pt x="335507" y="750733"/>
                </a:cubicBezTo>
                <a:cubicBezTo>
                  <a:pt x="374176" y="643826"/>
                  <a:pt x="344860" y="510606"/>
                  <a:pt x="349155" y="423187"/>
                </a:cubicBezTo>
                <a:cubicBezTo>
                  <a:pt x="353450" y="335768"/>
                  <a:pt x="370367" y="290003"/>
                  <a:pt x="361275" y="226219"/>
                </a:cubicBezTo>
                <a:cubicBezTo>
                  <a:pt x="352183" y="162435"/>
                  <a:pt x="323573" y="80169"/>
                  <a:pt x="294601" y="40481"/>
                </a:cubicBezTo>
                <a:cubicBezTo>
                  <a:pt x="291823" y="3175"/>
                  <a:pt x="342278" y="1422"/>
                  <a:pt x="401756" y="0"/>
                </a:cubicBezTo>
                <a:lnTo>
                  <a:pt x="1494430" y="31951"/>
                </a:lnTo>
                <a:cubicBezTo>
                  <a:pt x="1770815" y="37021"/>
                  <a:pt x="1915235" y="8067"/>
                  <a:pt x="2000534" y="13754"/>
                </a:cubicBezTo>
                <a:close/>
              </a:path>
            </a:pathLst>
          </a:custGeom>
          <a:solidFill>
            <a:schemeClr val="bg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6103228" y="3401135"/>
            <a:ext cx="16764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8"/>
          <p:cNvGrpSpPr/>
          <p:nvPr/>
        </p:nvGrpSpPr>
        <p:grpSpPr>
          <a:xfrm>
            <a:off x="3048000" y="3172535"/>
            <a:ext cx="436563" cy="450056"/>
            <a:chOff x="3246439" y="2366963"/>
            <a:chExt cx="436563" cy="450056"/>
          </a:xfrm>
        </p:grpSpPr>
        <p:sp>
          <p:nvSpPr>
            <p:cNvPr id="35" name="Oval 34"/>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49"/>
          <p:cNvGrpSpPr/>
          <p:nvPr/>
        </p:nvGrpSpPr>
        <p:grpSpPr>
          <a:xfrm>
            <a:off x="3657600" y="2189079"/>
            <a:ext cx="436563" cy="450056"/>
            <a:chOff x="3246439" y="2366963"/>
            <a:chExt cx="436563" cy="450056"/>
          </a:xfrm>
        </p:grpSpPr>
        <p:sp>
          <p:nvSpPr>
            <p:cNvPr id="51" name="Oval 50"/>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57"/>
          <p:cNvGrpSpPr/>
          <p:nvPr/>
        </p:nvGrpSpPr>
        <p:grpSpPr>
          <a:xfrm>
            <a:off x="4191000" y="2189079"/>
            <a:ext cx="436563" cy="450056"/>
            <a:chOff x="3246439" y="2366963"/>
            <a:chExt cx="436563" cy="450056"/>
          </a:xfrm>
        </p:grpSpPr>
        <p:sp>
          <p:nvSpPr>
            <p:cNvPr id="59" name="Oval 58"/>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65"/>
          <p:cNvGrpSpPr/>
          <p:nvPr/>
        </p:nvGrpSpPr>
        <p:grpSpPr>
          <a:xfrm>
            <a:off x="4724400" y="2189079"/>
            <a:ext cx="436563" cy="450056"/>
            <a:chOff x="3246439" y="2366963"/>
            <a:chExt cx="436563" cy="450056"/>
          </a:xfrm>
        </p:grpSpPr>
        <p:sp>
          <p:nvSpPr>
            <p:cNvPr id="67" name="Oval 66"/>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 name="Freeform 67"/>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9" name="Freeform 68"/>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0" name="Oval 69"/>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 name="Rectangle 70"/>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2" name="Straight Connector 71"/>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5257800" y="2189079"/>
            <a:ext cx="436563" cy="450056"/>
            <a:chOff x="3246439" y="2366963"/>
            <a:chExt cx="436563" cy="450056"/>
          </a:xfrm>
        </p:grpSpPr>
        <p:sp>
          <p:nvSpPr>
            <p:cNvPr id="75" name="Oval 74"/>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 name="Freeform 75"/>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7" name="Freeform 76"/>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8" name="Oval 77"/>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 name="Rectangle 78"/>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 name="Straight Connector 79"/>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5791200" y="2189079"/>
            <a:ext cx="436563" cy="450056"/>
            <a:chOff x="3246439" y="2366963"/>
            <a:chExt cx="436563" cy="450056"/>
          </a:xfrm>
        </p:grpSpPr>
        <p:sp>
          <p:nvSpPr>
            <p:cNvPr id="83" name="Oval 82"/>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Freeform 83"/>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5" name="Freeform 84"/>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6" name="Oval 85"/>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Rectangle 86"/>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8" name="Straight Connector 87"/>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89"/>
          <p:cNvGrpSpPr/>
          <p:nvPr/>
        </p:nvGrpSpPr>
        <p:grpSpPr>
          <a:xfrm>
            <a:off x="3124200" y="2189079"/>
            <a:ext cx="436563" cy="450056"/>
            <a:chOff x="3246439" y="2366963"/>
            <a:chExt cx="436563" cy="450056"/>
          </a:xfrm>
        </p:grpSpPr>
        <p:sp>
          <p:nvSpPr>
            <p:cNvPr id="91" name="Oval 90"/>
            <p:cNvSpPr/>
            <p:nvPr/>
          </p:nvSpPr>
          <p:spPr>
            <a:xfrm>
              <a:off x="3350420" y="2740819"/>
              <a:ext cx="228600" cy="762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246439" y="2397523"/>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34924" y="46434"/>
                    <a:pt x="46037" y="98027"/>
                  </a:cubicBezTo>
                  <a:cubicBezTo>
                    <a:pt x="60722" y="126602"/>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246439" y="2397919"/>
              <a:ext cx="436563" cy="298052"/>
            </a:xfrm>
            <a:custGeom>
              <a:avLst/>
              <a:gdLst>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11137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12340"/>
                <a:gd name="connsiteX1" fmla="*/ 27781 w 423069"/>
                <a:gd name="connsiteY1" fmla="*/ 105171 h 312340"/>
                <a:gd name="connsiteX2" fmla="*/ 182562 w 423069"/>
                <a:gd name="connsiteY2" fmla="*/ 248046 h 312340"/>
                <a:gd name="connsiteX3" fmla="*/ 201612 w 423069"/>
                <a:gd name="connsiteY3" fmla="*/ 307577 h 312340"/>
                <a:gd name="connsiteX4" fmla="*/ 165893 w 423069"/>
                <a:gd name="connsiteY4" fmla="*/ 276621 h 312340"/>
                <a:gd name="connsiteX5" fmla="*/ 301624 w 423069"/>
                <a:gd name="connsiteY5" fmla="*/ 186134 h 312340"/>
                <a:gd name="connsiteX6" fmla="*/ 373062 w 423069"/>
                <a:gd name="connsiteY6" fmla="*/ 98027 h 312340"/>
                <a:gd name="connsiteX7" fmla="*/ 389731 w 423069"/>
                <a:gd name="connsiteY7" fmla="*/ 14684 h 312340"/>
                <a:gd name="connsiteX8" fmla="*/ 173037 w 423069"/>
                <a:gd name="connsiteY8" fmla="*/ 9921 h 312340"/>
                <a:gd name="connsiteX9" fmla="*/ 173037 w 423069"/>
                <a:gd name="connsiteY9" fmla="*/ 9921 h 312340"/>
                <a:gd name="connsiteX10" fmla="*/ 15874 w 423069"/>
                <a:gd name="connsiteY10" fmla="*/ 9921 h 312340"/>
                <a:gd name="connsiteX0" fmla="*/ 15874 w 423069"/>
                <a:gd name="connsiteY0" fmla="*/ 9921 h 309561"/>
                <a:gd name="connsiteX1" fmla="*/ 27781 w 423069"/>
                <a:gd name="connsiteY1" fmla="*/ 105171 h 309561"/>
                <a:gd name="connsiteX2" fmla="*/ 182562 w 423069"/>
                <a:gd name="connsiteY2" fmla="*/ 248046 h 309561"/>
                <a:gd name="connsiteX3" fmla="*/ 201612 w 423069"/>
                <a:gd name="connsiteY3" fmla="*/ 307577 h 309561"/>
                <a:gd name="connsiteX4" fmla="*/ 232568 w 423069"/>
                <a:gd name="connsiteY4" fmla="*/ 236140 h 309561"/>
                <a:gd name="connsiteX5" fmla="*/ 301624 w 423069"/>
                <a:gd name="connsiteY5" fmla="*/ 186134 h 309561"/>
                <a:gd name="connsiteX6" fmla="*/ 373062 w 423069"/>
                <a:gd name="connsiteY6" fmla="*/ 98027 h 309561"/>
                <a:gd name="connsiteX7" fmla="*/ 389731 w 423069"/>
                <a:gd name="connsiteY7" fmla="*/ 14684 h 309561"/>
                <a:gd name="connsiteX8" fmla="*/ 173037 w 423069"/>
                <a:gd name="connsiteY8" fmla="*/ 9921 h 309561"/>
                <a:gd name="connsiteX9" fmla="*/ 173037 w 423069"/>
                <a:gd name="connsiteY9" fmla="*/ 9921 h 309561"/>
                <a:gd name="connsiteX10" fmla="*/ 15874 w 423069"/>
                <a:gd name="connsiteY10" fmla="*/ 9921 h 309561"/>
                <a:gd name="connsiteX0" fmla="*/ 15874 w 423069"/>
                <a:gd name="connsiteY0" fmla="*/ 9921 h 307577"/>
                <a:gd name="connsiteX1" fmla="*/ 27781 w 423069"/>
                <a:gd name="connsiteY1" fmla="*/ 105171 h 307577"/>
                <a:gd name="connsiteX2" fmla="*/ 182562 w 423069"/>
                <a:gd name="connsiteY2" fmla="*/ 248046 h 307577"/>
                <a:gd name="connsiteX3" fmla="*/ 201612 w 423069"/>
                <a:gd name="connsiteY3" fmla="*/ 307577 h 307577"/>
                <a:gd name="connsiteX4" fmla="*/ 225424 w 423069"/>
                <a:gd name="connsiteY4" fmla="*/ 248046 h 307577"/>
                <a:gd name="connsiteX5" fmla="*/ 301624 w 423069"/>
                <a:gd name="connsiteY5" fmla="*/ 186134 h 307577"/>
                <a:gd name="connsiteX6" fmla="*/ 373062 w 423069"/>
                <a:gd name="connsiteY6" fmla="*/ 98027 h 307577"/>
                <a:gd name="connsiteX7" fmla="*/ 389731 w 423069"/>
                <a:gd name="connsiteY7" fmla="*/ 14684 h 307577"/>
                <a:gd name="connsiteX8" fmla="*/ 173037 w 423069"/>
                <a:gd name="connsiteY8" fmla="*/ 9921 h 307577"/>
                <a:gd name="connsiteX9" fmla="*/ 173037 w 423069"/>
                <a:gd name="connsiteY9" fmla="*/ 9921 h 307577"/>
                <a:gd name="connsiteX10" fmla="*/ 15874 w 423069"/>
                <a:gd name="connsiteY10" fmla="*/ 9921 h 307577"/>
                <a:gd name="connsiteX0" fmla="*/ 15874 w 423069"/>
                <a:gd name="connsiteY0" fmla="*/ 9921 h 305196"/>
                <a:gd name="connsiteX1" fmla="*/ 27781 w 423069"/>
                <a:gd name="connsiteY1" fmla="*/ 105171 h 305196"/>
                <a:gd name="connsiteX2" fmla="*/ 182562 w 423069"/>
                <a:gd name="connsiteY2" fmla="*/ 248046 h 305196"/>
                <a:gd name="connsiteX3" fmla="*/ 208755 w 423069"/>
                <a:gd name="connsiteY3" fmla="*/ 305196 h 305196"/>
                <a:gd name="connsiteX4" fmla="*/ 225424 w 423069"/>
                <a:gd name="connsiteY4" fmla="*/ 248046 h 305196"/>
                <a:gd name="connsiteX5" fmla="*/ 301624 w 423069"/>
                <a:gd name="connsiteY5" fmla="*/ 186134 h 305196"/>
                <a:gd name="connsiteX6" fmla="*/ 373062 w 423069"/>
                <a:gd name="connsiteY6" fmla="*/ 98027 h 305196"/>
                <a:gd name="connsiteX7" fmla="*/ 389731 w 423069"/>
                <a:gd name="connsiteY7" fmla="*/ 14684 h 305196"/>
                <a:gd name="connsiteX8" fmla="*/ 173037 w 423069"/>
                <a:gd name="connsiteY8" fmla="*/ 9921 h 305196"/>
                <a:gd name="connsiteX9" fmla="*/ 173037 w 423069"/>
                <a:gd name="connsiteY9" fmla="*/ 9921 h 305196"/>
                <a:gd name="connsiteX10" fmla="*/ 15874 w 423069"/>
                <a:gd name="connsiteY10" fmla="*/ 9921 h 305196"/>
                <a:gd name="connsiteX0" fmla="*/ 15874 w 423069"/>
                <a:gd name="connsiteY0" fmla="*/ 9921 h 305196"/>
                <a:gd name="connsiteX1" fmla="*/ 27781 w 423069"/>
                <a:gd name="connsiteY1" fmla="*/ 105171 h 305196"/>
                <a:gd name="connsiteX2" fmla="*/ 103981 w 423069"/>
                <a:gd name="connsiteY2" fmla="*/ 181371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1624 w 423069"/>
                <a:gd name="connsiteY6" fmla="*/ 186134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23069"/>
                <a:gd name="connsiteY0" fmla="*/ 9921 h 305196"/>
                <a:gd name="connsiteX1" fmla="*/ 27781 w 423069"/>
                <a:gd name="connsiteY1" fmla="*/ 105171 h 305196"/>
                <a:gd name="connsiteX2" fmla="*/ 115887 w 423069"/>
                <a:gd name="connsiteY2" fmla="*/ 198040 h 305196"/>
                <a:gd name="connsiteX3" fmla="*/ 182562 w 423069"/>
                <a:gd name="connsiteY3" fmla="*/ 248046 h 305196"/>
                <a:gd name="connsiteX4" fmla="*/ 208755 w 423069"/>
                <a:gd name="connsiteY4" fmla="*/ 305196 h 305196"/>
                <a:gd name="connsiteX5" fmla="*/ 225424 w 423069"/>
                <a:gd name="connsiteY5" fmla="*/ 248046 h 305196"/>
                <a:gd name="connsiteX6" fmla="*/ 306386 w 423069"/>
                <a:gd name="connsiteY6" fmla="*/ 178990 h 305196"/>
                <a:gd name="connsiteX7" fmla="*/ 373062 w 423069"/>
                <a:gd name="connsiteY7" fmla="*/ 98027 h 305196"/>
                <a:gd name="connsiteX8" fmla="*/ 389731 w 423069"/>
                <a:gd name="connsiteY8" fmla="*/ 14684 h 305196"/>
                <a:gd name="connsiteX9" fmla="*/ 173037 w 423069"/>
                <a:gd name="connsiteY9" fmla="*/ 9921 h 305196"/>
                <a:gd name="connsiteX10" fmla="*/ 173037 w 423069"/>
                <a:gd name="connsiteY10" fmla="*/ 9921 h 305196"/>
                <a:gd name="connsiteX11" fmla="*/ 15874 w 423069"/>
                <a:gd name="connsiteY11" fmla="*/ 9921 h 305196"/>
                <a:gd name="connsiteX0" fmla="*/ 15874 w 404019"/>
                <a:gd name="connsiteY0" fmla="*/ 9921 h 305196"/>
                <a:gd name="connsiteX1" fmla="*/ 27781 w 404019"/>
                <a:gd name="connsiteY1" fmla="*/ 105171 h 305196"/>
                <a:gd name="connsiteX2" fmla="*/ 115887 w 404019"/>
                <a:gd name="connsiteY2" fmla="*/ 198040 h 305196"/>
                <a:gd name="connsiteX3" fmla="*/ 182562 w 404019"/>
                <a:gd name="connsiteY3" fmla="*/ 248046 h 305196"/>
                <a:gd name="connsiteX4" fmla="*/ 208755 w 404019"/>
                <a:gd name="connsiteY4" fmla="*/ 305196 h 305196"/>
                <a:gd name="connsiteX5" fmla="*/ 225424 w 404019"/>
                <a:gd name="connsiteY5" fmla="*/ 248046 h 305196"/>
                <a:gd name="connsiteX6" fmla="*/ 306386 w 404019"/>
                <a:gd name="connsiteY6" fmla="*/ 178990 h 305196"/>
                <a:gd name="connsiteX7" fmla="*/ 373062 w 404019"/>
                <a:gd name="connsiteY7" fmla="*/ 98027 h 305196"/>
                <a:gd name="connsiteX8" fmla="*/ 389731 w 404019"/>
                <a:gd name="connsiteY8" fmla="*/ 14684 h 305196"/>
                <a:gd name="connsiteX9" fmla="*/ 173037 w 404019"/>
                <a:gd name="connsiteY9" fmla="*/ 9921 h 305196"/>
                <a:gd name="connsiteX10" fmla="*/ 173037 w 404019"/>
                <a:gd name="connsiteY10" fmla="*/ 9921 h 305196"/>
                <a:gd name="connsiteX11" fmla="*/ 15874 w 404019"/>
                <a:gd name="connsiteY11" fmla="*/ 9921 h 305196"/>
                <a:gd name="connsiteX0" fmla="*/ 15874 w 404019"/>
                <a:gd name="connsiteY0" fmla="*/ 2777 h 298052"/>
                <a:gd name="connsiteX1" fmla="*/ 27781 w 404019"/>
                <a:gd name="connsiteY1" fmla="*/ 98027 h 298052"/>
                <a:gd name="connsiteX2" fmla="*/ 115887 w 404019"/>
                <a:gd name="connsiteY2" fmla="*/ 190896 h 298052"/>
                <a:gd name="connsiteX3" fmla="*/ 182562 w 404019"/>
                <a:gd name="connsiteY3" fmla="*/ 240902 h 298052"/>
                <a:gd name="connsiteX4" fmla="*/ 208755 w 404019"/>
                <a:gd name="connsiteY4" fmla="*/ 298052 h 298052"/>
                <a:gd name="connsiteX5" fmla="*/ 225424 w 404019"/>
                <a:gd name="connsiteY5" fmla="*/ 240902 h 298052"/>
                <a:gd name="connsiteX6" fmla="*/ 306386 w 404019"/>
                <a:gd name="connsiteY6" fmla="*/ 171846 h 298052"/>
                <a:gd name="connsiteX7" fmla="*/ 373062 w 404019"/>
                <a:gd name="connsiteY7" fmla="*/ 90883 h 298052"/>
                <a:gd name="connsiteX8" fmla="*/ 389731 w 404019"/>
                <a:gd name="connsiteY8" fmla="*/ 7540 h 298052"/>
                <a:gd name="connsiteX9" fmla="*/ 173037 w 404019"/>
                <a:gd name="connsiteY9" fmla="*/ 2777 h 298052"/>
                <a:gd name="connsiteX10" fmla="*/ 173037 w 404019"/>
                <a:gd name="connsiteY10" fmla="*/ 2777 h 298052"/>
                <a:gd name="connsiteX11" fmla="*/ 15874 w 404019"/>
                <a:gd name="connsiteY11" fmla="*/ 2777 h 298052"/>
                <a:gd name="connsiteX0" fmla="*/ 7937 w 396082"/>
                <a:gd name="connsiteY0" fmla="*/ 2777 h 298052"/>
                <a:gd name="connsiteX1" fmla="*/ 19844 w 396082"/>
                <a:gd name="connsiteY1" fmla="*/ 98027 h 298052"/>
                <a:gd name="connsiteX2" fmla="*/ 107950 w 396082"/>
                <a:gd name="connsiteY2" fmla="*/ 190896 h 298052"/>
                <a:gd name="connsiteX3" fmla="*/ 174625 w 396082"/>
                <a:gd name="connsiteY3" fmla="*/ 240902 h 298052"/>
                <a:gd name="connsiteX4" fmla="*/ 200818 w 396082"/>
                <a:gd name="connsiteY4" fmla="*/ 298052 h 298052"/>
                <a:gd name="connsiteX5" fmla="*/ 217487 w 396082"/>
                <a:gd name="connsiteY5" fmla="*/ 240902 h 298052"/>
                <a:gd name="connsiteX6" fmla="*/ 298449 w 396082"/>
                <a:gd name="connsiteY6" fmla="*/ 171846 h 298052"/>
                <a:gd name="connsiteX7" fmla="*/ 365125 w 396082"/>
                <a:gd name="connsiteY7" fmla="*/ 90883 h 298052"/>
                <a:gd name="connsiteX8" fmla="*/ 381794 w 396082"/>
                <a:gd name="connsiteY8" fmla="*/ 7540 h 298052"/>
                <a:gd name="connsiteX9" fmla="*/ 165100 w 396082"/>
                <a:gd name="connsiteY9" fmla="*/ 2777 h 298052"/>
                <a:gd name="connsiteX10" fmla="*/ 165100 w 396082"/>
                <a:gd name="connsiteY10" fmla="*/ 2777 h 298052"/>
                <a:gd name="connsiteX11" fmla="*/ 7937 w 3960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20637 w 408782"/>
                <a:gd name="connsiteY0" fmla="*/ 2777 h 298052"/>
                <a:gd name="connsiteX1" fmla="*/ 32544 w 408782"/>
                <a:gd name="connsiteY1" fmla="*/ 98027 h 298052"/>
                <a:gd name="connsiteX2" fmla="*/ 120650 w 408782"/>
                <a:gd name="connsiteY2" fmla="*/ 190896 h 298052"/>
                <a:gd name="connsiteX3" fmla="*/ 187325 w 408782"/>
                <a:gd name="connsiteY3" fmla="*/ 240902 h 298052"/>
                <a:gd name="connsiteX4" fmla="*/ 213518 w 408782"/>
                <a:gd name="connsiteY4" fmla="*/ 298052 h 298052"/>
                <a:gd name="connsiteX5" fmla="*/ 230187 w 408782"/>
                <a:gd name="connsiteY5" fmla="*/ 240902 h 298052"/>
                <a:gd name="connsiteX6" fmla="*/ 311149 w 408782"/>
                <a:gd name="connsiteY6" fmla="*/ 171846 h 298052"/>
                <a:gd name="connsiteX7" fmla="*/ 377825 w 408782"/>
                <a:gd name="connsiteY7" fmla="*/ 90883 h 298052"/>
                <a:gd name="connsiteX8" fmla="*/ 394494 w 408782"/>
                <a:gd name="connsiteY8" fmla="*/ 7540 h 298052"/>
                <a:gd name="connsiteX9" fmla="*/ 177800 w 408782"/>
                <a:gd name="connsiteY9" fmla="*/ 2777 h 298052"/>
                <a:gd name="connsiteX10" fmla="*/ 177800 w 408782"/>
                <a:gd name="connsiteY10" fmla="*/ 2777 h 298052"/>
                <a:gd name="connsiteX11" fmla="*/ 20637 w 408782"/>
                <a:gd name="connsiteY11" fmla="*/ 2777 h 298052"/>
                <a:gd name="connsiteX0" fmla="*/ 18256 w 406401"/>
                <a:gd name="connsiteY0" fmla="*/ 25399 h 320674"/>
                <a:gd name="connsiteX1" fmla="*/ 30163 w 406401"/>
                <a:gd name="connsiteY1" fmla="*/ 120649 h 320674"/>
                <a:gd name="connsiteX2" fmla="*/ 118269 w 406401"/>
                <a:gd name="connsiteY2" fmla="*/ 213518 h 320674"/>
                <a:gd name="connsiteX3" fmla="*/ 184944 w 406401"/>
                <a:gd name="connsiteY3" fmla="*/ 263524 h 320674"/>
                <a:gd name="connsiteX4" fmla="*/ 211137 w 406401"/>
                <a:gd name="connsiteY4" fmla="*/ 320674 h 320674"/>
                <a:gd name="connsiteX5" fmla="*/ 227806 w 406401"/>
                <a:gd name="connsiteY5" fmla="*/ 263524 h 320674"/>
                <a:gd name="connsiteX6" fmla="*/ 308768 w 406401"/>
                <a:gd name="connsiteY6" fmla="*/ 194468 h 320674"/>
                <a:gd name="connsiteX7" fmla="*/ 375444 w 406401"/>
                <a:gd name="connsiteY7" fmla="*/ 113505 h 320674"/>
                <a:gd name="connsiteX8" fmla="*/ 392113 w 406401"/>
                <a:gd name="connsiteY8" fmla="*/ 30162 h 320674"/>
                <a:gd name="connsiteX9" fmla="*/ 175419 w 406401"/>
                <a:gd name="connsiteY9" fmla="*/ 25399 h 320674"/>
                <a:gd name="connsiteX10" fmla="*/ 175419 w 406401"/>
                <a:gd name="connsiteY10" fmla="*/ 25399 h 320674"/>
                <a:gd name="connsiteX11" fmla="*/ 18256 w 406401"/>
                <a:gd name="connsiteY11" fmla="*/ 25399 h 320674"/>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0 w 388145"/>
                <a:gd name="connsiteY0" fmla="*/ 2777 h 298052"/>
                <a:gd name="connsiteX1" fmla="*/ 11907 w 388145"/>
                <a:gd name="connsiteY1" fmla="*/ 98027 h 298052"/>
                <a:gd name="connsiteX2" fmla="*/ 100013 w 388145"/>
                <a:gd name="connsiteY2" fmla="*/ 190896 h 298052"/>
                <a:gd name="connsiteX3" fmla="*/ 166688 w 388145"/>
                <a:gd name="connsiteY3" fmla="*/ 240902 h 298052"/>
                <a:gd name="connsiteX4" fmla="*/ 192881 w 388145"/>
                <a:gd name="connsiteY4" fmla="*/ 298052 h 298052"/>
                <a:gd name="connsiteX5" fmla="*/ 209550 w 388145"/>
                <a:gd name="connsiteY5" fmla="*/ 240902 h 298052"/>
                <a:gd name="connsiteX6" fmla="*/ 290512 w 388145"/>
                <a:gd name="connsiteY6" fmla="*/ 171846 h 298052"/>
                <a:gd name="connsiteX7" fmla="*/ 357188 w 388145"/>
                <a:gd name="connsiteY7" fmla="*/ 90883 h 298052"/>
                <a:gd name="connsiteX8" fmla="*/ 373857 w 388145"/>
                <a:gd name="connsiteY8" fmla="*/ 7540 h 298052"/>
                <a:gd name="connsiteX9" fmla="*/ 157163 w 388145"/>
                <a:gd name="connsiteY9" fmla="*/ 2777 h 298052"/>
                <a:gd name="connsiteX10" fmla="*/ 157163 w 388145"/>
                <a:gd name="connsiteY10" fmla="*/ 2777 h 298052"/>
                <a:gd name="connsiteX11" fmla="*/ 0 w 388145"/>
                <a:gd name="connsiteY11" fmla="*/ 2777 h 298052"/>
                <a:gd name="connsiteX0" fmla="*/ 34130 w 422275"/>
                <a:gd name="connsiteY0" fmla="*/ 2777 h 298052"/>
                <a:gd name="connsiteX1" fmla="*/ 46037 w 422275"/>
                <a:gd name="connsiteY1" fmla="*/ 98027 h 298052"/>
                <a:gd name="connsiteX2" fmla="*/ 134143 w 422275"/>
                <a:gd name="connsiteY2" fmla="*/ 190896 h 298052"/>
                <a:gd name="connsiteX3" fmla="*/ 200818 w 422275"/>
                <a:gd name="connsiteY3" fmla="*/ 240902 h 298052"/>
                <a:gd name="connsiteX4" fmla="*/ 227011 w 422275"/>
                <a:gd name="connsiteY4" fmla="*/ 298052 h 298052"/>
                <a:gd name="connsiteX5" fmla="*/ 243680 w 422275"/>
                <a:gd name="connsiteY5" fmla="*/ 240902 h 298052"/>
                <a:gd name="connsiteX6" fmla="*/ 324642 w 422275"/>
                <a:gd name="connsiteY6" fmla="*/ 171846 h 298052"/>
                <a:gd name="connsiteX7" fmla="*/ 391318 w 422275"/>
                <a:gd name="connsiteY7" fmla="*/ 90883 h 298052"/>
                <a:gd name="connsiteX8" fmla="*/ 407987 w 422275"/>
                <a:gd name="connsiteY8" fmla="*/ 7540 h 298052"/>
                <a:gd name="connsiteX9" fmla="*/ 191293 w 422275"/>
                <a:gd name="connsiteY9" fmla="*/ 2777 h 298052"/>
                <a:gd name="connsiteX10" fmla="*/ 191293 w 422275"/>
                <a:gd name="connsiteY10" fmla="*/ 2777 h 298052"/>
                <a:gd name="connsiteX11" fmla="*/ 34130 w 422275"/>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 name="connsiteX0" fmla="*/ 34130 w 436563"/>
                <a:gd name="connsiteY0" fmla="*/ 2777 h 298052"/>
                <a:gd name="connsiteX1" fmla="*/ 46037 w 436563"/>
                <a:gd name="connsiteY1" fmla="*/ 98027 h 298052"/>
                <a:gd name="connsiteX2" fmla="*/ 134143 w 436563"/>
                <a:gd name="connsiteY2" fmla="*/ 190896 h 298052"/>
                <a:gd name="connsiteX3" fmla="*/ 200818 w 436563"/>
                <a:gd name="connsiteY3" fmla="*/ 240902 h 298052"/>
                <a:gd name="connsiteX4" fmla="*/ 227011 w 436563"/>
                <a:gd name="connsiteY4" fmla="*/ 298052 h 298052"/>
                <a:gd name="connsiteX5" fmla="*/ 243680 w 436563"/>
                <a:gd name="connsiteY5" fmla="*/ 240902 h 298052"/>
                <a:gd name="connsiteX6" fmla="*/ 324642 w 436563"/>
                <a:gd name="connsiteY6" fmla="*/ 171846 h 298052"/>
                <a:gd name="connsiteX7" fmla="*/ 391318 w 436563"/>
                <a:gd name="connsiteY7" fmla="*/ 90883 h 298052"/>
                <a:gd name="connsiteX8" fmla="*/ 407987 w 436563"/>
                <a:gd name="connsiteY8" fmla="*/ 7540 h 298052"/>
                <a:gd name="connsiteX9" fmla="*/ 191293 w 436563"/>
                <a:gd name="connsiteY9" fmla="*/ 2777 h 298052"/>
                <a:gd name="connsiteX10" fmla="*/ 191293 w 436563"/>
                <a:gd name="connsiteY10" fmla="*/ 2777 h 298052"/>
                <a:gd name="connsiteX11" fmla="*/ 34130 w 436563"/>
                <a:gd name="connsiteY11" fmla="*/ 2777 h 29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563" h="298052">
                  <a:moveTo>
                    <a:pt x="34130" y="2777"/>
                  </a:moveTo>
                  <a:cubicBezTo>
                    <a:pt x="0" y="9126"/>
                    <a:pt x="18255" y="51197"/>
                    <a:pt x="46037" y="98027"/>
                  </a:cubicBezTo>
                  <a:cubicBezTo>
                    <a:pt x="77391" y="136127"/>
                    <a:pt x="108346" y="167083"/>
                    <a:pt x="134143" y="190896"/>
                  </a:cubicBezTo>
                  <a:cubicBezTo>
                    <a:pt x="159940" y="214709"/>
                    <a:pt x="185340" y="223043"/>
                    <a:pt x="200818" y="240902"/>
                  </a:cubicBezTo>
                  <a:cubicBezTo>
                    <a:pt x="216296" y="258761"/>
                    <a:pt x="219867" y="298052"/>
                    <a:pt x="227011" y="298052"/>
                  </a:cubicBezTo>
                  <a:cubicBezTo>
                    <a:pt x="234155" y="298052"/>
                    <a:pt x="227408" y="261936"/>
                    <a:pt x="243680" y="240902"/>
                  </a:cubicBezTo>
                  <a:cubicBezTo>
                    <a:pt x="259952" y="219868"/>
                    <a:pt x="300036" y="196849"/>
                    <a:pt x="324642" y="171846"/>
                  </a:cubicBezTo>
                  <a:cubicBezTo>
                    <a:pt x="349248" y="146843"/>
                    <a:pt x="377427" y="118267"/>
                    <a:pt x="391318" y="90883"/>
                  </a:cubicBezTo>
                  <a:cubicBezTo>
                    <a:pt x="405209" y="63499"/>
                    <a:pt x="436563" y="15081"/>
                    <a:pt x="407987" y="7540"/>
                  </a:cubicBezTo>
                  <a:cubicBezTo>
                    <a:pt x="319881" y="0"/>
                    <a:pt x="191293" y="2777"/>
                    <a:pt x="191293" y="2777"/>
                  </a:cubicBezTo>
                  <a:lnTo>
                    <a:pt x="191293" y="2777"/>
                  </a:lnTo>
                  <a:lnTo>
                    <a:pt x="34130" y="2777"/>
                  </a:lnTo>
                  <a:close/>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3274220" y="2366963"/>
              <a:ext cx="381000" cy="76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441861" y="2547938"/>
              <a:ext cx="45719"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rot="16200000" flipH="1">
              <a:off x="3421856" y="2705100"/>
              <a:ext cx="145256"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365899" y="2706285"/>
              <a:ext cx="150023" cy="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1597152" y="2906343"/>
            <a:ext cx="1255776" cy="656336"/>
          </a:xfrm>
          <a:custGeom>
            <a:avLst/>
            <a:gdLst>
              <a:gd name="connsiteX0" fmla="*/ 0 w 1255776"/>
              <a:gd name="connsiteY0" fmla="*/ 656336 h 656336"/>
              <a:gd name="connsiteX1" fmla="*/ 109728 w 1255776"/>
              <a:gd name="connsiteY1" fmla="*/ 217424 h 656336"/>
              <a:gd name="connsiteX2" fmla="*/ 512064 w 1255776"/>
              <a:gd name="connsiteY2" fmla="*/ 22352 h 656336"/>
              <a:gd name="connsiteX3" fmla="*/ 1036320 w 1255776"/>
              <a:gd name="connsiteY3" fmla="*/ 83312 h 656336"/>
              <a:gd name="connsiteX4" fmla="*/ 1255776 w 1255776"/>
              <a:gd name="connsiteY4" fmla="*/ 217424 h 65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76" h="656336">
                <a:moveTo>
                  <a:pt x="0" y="656336"/>
                </a:moveTo>
                <a:cubicBezTo>
                  <a:pt x="12192" y="489712"/>
                  <a:pt x="24384" y="323088"/>
                  <a:pt x="109728" y="217424"/>
                </a:cubicBezTo>
                <a:cubicBezTo>
                  <a:pt x="195072" y="111760"/>
                  <a:pt x="357632" y="44704"/>
                  <a:pt x="512064" y="22352"/>
                </a:cubicBezTo>
                <a:cubicBezTo>
                  <a:pt x="666496" y="0"/>
                  <a:pt x="912368" y="50800"/>
                  <a:pt x="1036320" y="83312"/>
                </a:cubicBezTo>
                <a:cubicBezTo>
                  <a:pt x="1160272" y="115824"/>
                  <a:pt x="1208024" y="166624"/>
                  <a:pt x="1255776" y="217424"/>
                </a:cubicBezTo>
              </a:path>
            </a:pathLst>
          </a:custGeom>
          <a:noFill/>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3645408" y="2843351"/>
            <a:ext cx="1280160" cy="1063244"/>
          </a:xfrm>
          <a:custGeom>
            <a:avLst/>
            <a:gdLst>
              <a:gd name="connsiteX0" fmla="*/ 0 w 1280160"/>
              <a:gd name="connsiteY0" fmla="*/ 694944 h 1064768"/>
              <a:gd name="connsiteX1" fmla="*/ 573024 w 1280160"/>
              <a:gd name="connsiteY1" fmla="*/ 1060704 h 1064768"/>
              <a:gd name="connsiteX2" fmla="*/ 1158240 w 1280160"/>
              <a:gd name="connsiteY2" fmla="*/ 670560 h 1064768"/>
              <a:gd name="connsiteX3" fmla="*/ 1280160 w 1280160"/>
              <a:gd name="connsiteY3" fmla="*/ 0 h 1064768"/>
              <a:gd name="connsiteX0" fmla="*/ 0 w 1280160"/>
              <a:gd name="connsiteY0" fmla="*/ 694944 h 1063244"/>
              <a:gd name="connsiteX1" fmla="*/ 573024 w 1280160"/>
              <a:gd name="connsiteY1" fmla="*/ 1060704 h 1063244"/>
              <a:gd name="connsiteX2" fmla="*/ 1155192 w 1280160"/>
              <a:gd name="connsiteY2" fmla="*/ 710184 h 1063244"/>
              <a:gd name="connsiteX3" fmla="*/ 1280160 w 1280160"/>
              <a:gd name="connsiteY3" fmla="*/ 0 h 1063244"/>
            </a:gdLst>
            <a:ahLst/>
            <a:cxnLst>
              <a:cxn ang="0">
                <a:pos x="connsiteX0" y="connsiteY0"/>
              </a:cxn>
              <a:cxn ang="0">
                <a:pos x="connsiteX1" y="connsiteY1"/>
              </a:cxn>
              <a:cxn ang="0">
                <a:pos x="connsiteX2" y="connsiteY2"/>
              </a:cxn>
              <a:cxn ang="0">
                <a:pos x="connsiteX3" y="connsiteY3"/>
              </a:cxn>
            </a:cxnLst>
            <a:rect l="l" t="t" r="r" b="b"/>
            <a:pathLst>
              <a:path w="1280160" h="1063244">
                <a:moveTo>
                  <a:pt x="0" y="694944"/>
                </a:moveTo>
                <a:cubicBezTo>
                  <a:pt x="189992" y="879856"/>
                  <a:pt x="380492" y="1058164"/>
                  <a:pt x="573024" y="1060704"/>
                </a:cubicBezTo>
                <a:cubicBezTo>
                  <a:pt x="765556" y="1063244"/>
                  <a:pt x="1037336" y="886968"/>
                  <a:pt x="1155192" y="710184"/>
                </a:cubicBezTo>
                <a:cubicBezTo>
                  <a:pt x="1273048" y="533400"/>
                  <a:pt x="1278128" y="246888"/>
                  <a:pt x="1280160" y="0"/>
                </a:cubicBezTo>
              </a:path>
            </a:pathLst>
          </a:custGeom>
          <a:noFill/>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4925710">
            <a:off x="6047910" y="2640786"/>
            <a:ext cx="1150980" cy="597384"/>
          </a:xfrm>
          <a:custGeom>
            <a:avLst/>
            <a:gdLst>
              <a:gd name="connsiteX0" fmla="*/ 0 w 1255776"/>
              <a:gd name="connsiteY0" fmla="*/ 656336 h 656336"/>
              <a:gd name="connsiteX1" fmla="*/ 109728 w 1255776"/>
              <a:gd name="connsiteY1" fmla="*/ 217424 h 656336"/>
              <a:gd name="connsiteX2" fmla="*/ 512064 w 1255776"/>
              <a:gd name="connsiteY2" fmla="*/ 22352 h 656336"/>
              <a:gd name="connsiteX3" fmla="*/ 1036320 w 1255776"/>
              <a:gd name="connsiteY3" fmla="*/ 83312 h 656336"/>
              <a:gd name="connsiteX4" fmla="*/ 1255776 w 1255776"/>
              <a:gd name="connsiteY4" fmla="*/ 217424 h 656336"/>
              <a:gd name="connsiteX0" fmla="*/ 0 w 1255776"/>
              <a:gd name="connsiteY0" fmla="*/ 684409 h 684409"/>
              <a:gd name="connsiteX1" fmla="*/ 109728 w 1255776"/>
              <a:gd name="connsiteY1" fmla="*/ 245497 h 684409"/>
              <a:gd name="connsiteX2" fmla="*/ 512064 w 1255776"/>
              <a:gd name="connsiteY2" fmla="*/ 50425 h 684409"/>
              <a:gd name="connsiteX3" fmla="*/ 845624 w 1255776"/>
              <a:gd name="connsiteY3" fmla="*/ 32512 h 684409"/>
              <a:gd name="connsiteX4" fmla="*/ 1255776 w 1255776"/>
              <a:gd name="connsiteY4" fmla="*/ 245497 h 684409"/>
              <a:gd name="connsiteX0" fmla="*/ 0 w 1255776"/>
              <a:gd name="connsiteY0" fmla="*/ 685295 h 685295"/>
              <a:gd name="connsiteX1" fmla="*/ 109728 w 1255776"/>
              <a:gd name="connsiteY1" fmla="*/ 246383 h 685295"/>
              <a:gd name="connsiteX2" fmla="*/ 382289 w 1255776"/>
              <a:gd name="connsiteY2" fmla="*/ 45996 h 685295"/>
              <a:gd name="connsiteX3" fmla="*/ 845624 w 1255776"/>
              <a:gd name="connsiteY3" fmla="*/ 33398 h 685295"/>
              <a:gd name="connsiteX4" fmla="*/ 1255776 w 1255776"/>
              <a:gd name="connsiteY4" fmla="*/ 246383 h 685295"/>
              <a:gd name="connsiteX0" fmla="*/ 0 w 1223004"/>
              <a:gd name="connsiteY0" fmla="*/ 674796 h 674796"/>
              <a:gd name="connsiteX1" fmla="*/ 109728 w 1223004"/>
              <a:gd name="connsiteY1" fmla="*/ 235884 h 674796"/>
              <a:gd name="connsiteX2" fmla="*/ 382289 w 1223004"/>
              <a:gd name="connsiteY2" fmla="*/ 35497 h 674796"/>
              <a:gd name="connsiteX3" fmla="*/ 845624 w 1223004"/>
              <a:gd name="connsiteY3" fmla="*/ 22899 h 674796"/>
              <a:gd name="connsiteX4" fmla="*/ 1223004 w 1223004"/>
              <a:gd name="connsiteY4" fmla="*/ 75297 h 674796"/>
              <a:gd name="connsiteX0" fmla="*/ 0 w 1147527"/>
              <a:gd name="connsiteY0" fmla="*/ 674796 h 674796"/>
              <a:gd name="connsiteX1" fmla="*/ 109728 w 1147527"/>
              <a:gd name="connsiteY1" fmla="*/ 235884 h 674796"/>
              <a:gd name="connsiteX2" fmla="*/ 382289 w 1147527"/>
              <a:gd name="connsiteY2" fmla="*/ 35497 h 674796"/>
              <a:gd name="connsiteX3" fmla="*/ 845624 w 1147527"/>
              <a:gd name="connsiteY3" fmla="*/ 22899 h 674796"/>
              <a:gd name="connsiteX4" fmla="*/ 1147527 w 1147527"/>
              <a:gd name="connsiteY4" fmla="*/ 64816 h 67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527" h="674796">
                <a:moveTo>
                  <a:pt x="0" y="674796"/>
                </a:moveTo>
                <a:cubicBezTo>
                  <a:pt x="12192" y="508172"/>
                  <a:pt x="46013" y="342434"/>
                  <a:pt x="109728" y="235884"/>
                </a:cubicBezTo>
                <a:cubicBezTo>
                  <a:pt x="173443" y="129334"/>
                  <a:pt x="259640" y="70994"/>
                  <a:pt x="382289" y="35497"/>
                </a:cubicBezTo>
                <a:cubicBezTo>
                  <a:pt x="504938" y="0"/>
                  <a:pt x="718084" y="18013"/>
                  <a:pt x="845624" y="22899"/>
                </a:cubicBezTo>
                <a:cubicBezTo>
                  <a:pt x="973164" y="27785"/>
                  <a:pt x="1099775" y="14016"/>
                  <a:pt x="1147527" y="64816"/>
                </a:cubicBezTo>
              </a:path>
            </a:pathLst>
          </a:custGeom>
          <a:noFill/>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TextBox 104"/>
          <p:cNvSpPr txBox="1"/>
          <p:nvPr/>
        </p:nvSpPr>
        <p:spPr>
          <a:xfrm>
            <a:off x="1179576" y="4848935"/>
            <a:ext cx="1219200" cy="646331"/>
          </a:xfrm>
          <a:prstGeom prst="rect">
            <a:avLst/>
          </a:prstGeom>
          <a:noFill/>
        </p:spPr>
        <p:txBody>
          <a:bodyPr wrap="square" rtlCol="0">
            <a:spAutoFit/>
          </a:bodyPr>
          <a:lstStyle/>
          <a:p>
            <a:r>
              <a:rPr lang="en-US" sz="3600" i="1" dirty="0" smtClean="0">
                <a:latin typeface="Times New Roman" pitchFamily="18" charset="0"/>
                <a:cs typeface="Times New Roman" pitchFamily="18" charset="0"/>
              </a:rPr>
              <a:t>p(d)</a:t>
            </a:r>
            <a:endParaRPr lang="en-US" sz="3600" i="1" dirty="0">
              <a:latin typeface="Times New Roman" pitchFamily="18" charset="0"/>
              <a:cs typeface="Times New Roman" pitchFamily="18" charset="0"/>
            </a:endParaRPr>
          </a:p>
        </p:txBody>
      </p:sp>
      <p:sp>
        <p:nvSpPr>
          <p:cNvPr id="106" name="TextBox 105"/>
          <p:cNvSpPr txBox="1"/>
          <p:nvPr/>
        </p:nvSpPr>
        <p:spPr>
          <a:xfrm>
            <a:off x="6400800" y="4848935"/>
            <a:ext cx="1219200" cy="646331"/>
          </a:xfrm>
          <a:prstGeom prst="rect">
            <a:avLst/>
          </a:prstGeom>
          <a:noFill/>
        </p:spPr>
        <p:txBody>
          <a:bodyPr wrap="square" rtlCol="0">
            <a:spAutoFit/>
          </a:bodyPr>
          <a:lstStyle/>
          <a:p>
            <a:r>
              <a:rPr lang="en-US" sz="3600" i="1" dirty="0" smtClean="0">
                <a:latin typeface="Times New Roman" pitchFamily="18" charset="0"/>
                <a:cs typeface="Times New Roman" pitchFamily="18" charset="0"/>
              </a:rPr>
              <a:t>p’(d)</a:t>
            </a:r>
            <a:endParaRPr lang="en-US" sz="3600" i="1" dirty="0">
              <a:latin typeface="Times New Roman" pitchFamily="18" charset="0"/>
              <a:cs typeface="Times New Roman" pitchFamily="18" charset="0"/>
            </a:endParaRPr>
          </a:p>
        </p:txBody>
      </p:sp>
      <p:sp>
        <p:nvSpPr>
          <p:cNvPr id="107" name="TextBox 106"/>
          <p:cNvSpPr txBox="1"/>
          <p:nvPr/>
        </p:nvSpPr>
        <p:spPr>
          <a:xfrm>
            <a:off x="1676400" y="2438400"/>
            <a:ext cx="1524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sampling</a:t>
            </a:r>
            <a:endParaRPr lang="en-US" sz="2400" dirty="0">
              <a:latin typeface="Times New Roman" pitchFamily="18" charset="0"/>
              <a:cs typeface="Times New Roman" pitchFamily="18" charset="0"/>
            </a:endParaRPr>
          </a:p>
        </p:txBody>
      </p:sp>
      <p:sp>
        <p:nvSpPr>
          <p:cNvPr id="108" name="TextBox 107"/>
          <p:cNvSpPr txBox="1"/>
          <p:nvPr/>
        </p:nvSpPr>
        <p:spPr>
          <a:xfrm>
            <a:off x="3810000" y="3886200"/>
            <a:ext cx="1905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duplication</a:t>
            </a:r>
            <a:endParaRPr lang="en-US" sz="2800" dirty="0">
              <a:latin typeface="Times New Roman" pitchFamily="18" charset="0"/>
              <a:cs typeface="Times New Roman" pitchFamily="18" charset="0"/>
            </a:endParaRPr>
          </a:p>
        </p:txBody>
      </p:sp>
      <p:sp>
        <p:nvSpPr>
          <p:cNvPr id="109" name="TextBox 108"/>
          <p:cNvSpPr txBox="1"/>
          <p:nvPr/>
        </p:nvSpPr>
        <p:spPr>
          <a:xfrm>
            <a:off x="6705600" y="2057400"/>
            <a:ext cx="1905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mixing</a:t>
            </a:r>
            <a:endParaRPr lang="en-US" sz="2800" dirty="0">
              <a:latin typeface="Times New Roman" pitchFamily="18" charset="0"/>
              <a:cs typeface="Times New Roman" pitchFamily="18" charset="0"/>
            </a:endParaRPr>
          </a:p>
        </p:txBody>
      </p:sp>
      <p:sp>
        <p:nvSpPr>
          <p:cNvPr id="82" name="Title 1"/>
          <p:cNvSpPr txBox="1">
            <a:spLocks/>
          </p:cNvSpPr>
          <p:nvPr/>
        </p:nvSpPr>
        <p:spPr>
          <a:xfrm>
            <a:off x="0" y="30480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interpretation of </a:t>
            </a:r>
            <a:r>
              <a:rPr kumimoji="0" lang="en-US" sz="4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resampling</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1000" y="1295400"/>
            <a:ext cx="8420100" cy="4385965"/>
            <a:chOff x="266700" y="381000"/>
            <a:chExt cx="8420100" cy="4385965"/>
          </a:xfrm>
        </p:grpSpPr>
        <p:pic>
          <p:nvPicPr>
            <p:cNvPr id="1026" name="Picture 2"/>
            <p:cNvPicPr>
              <a:picLocks noChangeAspect="1" noChangeArrowheads="1"/>
            </p:cNvPicPr>
            <p:nvPr/>
          </p:nvPicPr>
          <p:blipFill>
            <a:blip r:embed="rId3" cstate="print"/>
            <a:srcRect l="8036" t="4524" r="7857" b="6190"/>
            <a:stretch>
              <a:fillRect/>
            </a:stretch>
          </p:blipFill>
          <p:spPr bwMode="auto">
            <a:xfrm>
              <a:off x="685800" y="762000"/>
              <a:ext cx="4486275" cy="35718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410200" y="838200"/>
              <a:ext cx="3276600" cy="3495675"/>
            </a:xfrm>
            <a:prstGeom prst="rect">
              <a:avLst/>
            </a:prstGeom>
            <a:noFill/>
            <a:ln w="9525">
              <a:noFill/>
              <a:miter lim="800000"/>
              <a:headEnd/>
              <a:tailEnd/>
            </a:ln>
            <a:effectLst/>
          </p:spPr>
        </p:pic>
        <p:sp>
          <p:nvSpPr>
            <p:cNvPr id="7" name="TextBox 6"/>
            <p:cNvSpPr txBox="1"/>
            <p:nvPr/>
          </p:nvSpPr>
          <p:spPr>
            <a:xfrm>
              <a:off x="800100" y="381000"/>
              <a:ext cx="609600" cy="461665"/>
            </a:xfrm>
            <a:prstGeom prst="rect">
              <a:avLst/>
            </a:prstGeom>
            <a:noFill/>
          </p:spPr>
          <p:txBody>
            <a:bodyPr wrap="square" rtlCol="0">
              <a:spAutoFit/>
            </a:bodyPr>
            <a:lstStyle/>
            <a:p>
              <a:r>
                <a:rPr lang="en-US" sz="2400" dirty="0" smtClean="0">
                  <a:latin typeface="Times New Roman" pitchFamily="18" charset="0"/>
                  <a:ea typeface="Cambria Math" pitchFamily="18" charset="0"/>
                  <a:cs typeface="Times New Roman" pitchFamily="18" charset="0"/>
                </a:rPr>
                <a:t>(A)</a:t>
              </a:r>
              <a:endParaRPr lang="en-US" sz="2400" dirty="0">
                <a:latin typeface="Times New Roman" pitchFamily="18" charset="0"/>
                <a:ea typeface="Cambria Math" pitchFamily="18" charset="0"/>
                <a:cs typeface="Times New Roman" pitchFamily="18" charset="0"/>
              </a:endParaRPr>
            </a:p>
          </p:txBody>
        </p:sp>
        <p:sp>
          <p:nvSpPr>
            <p:cNvPr id="8" name="TextBox 7"/>
            <p:cNvSpPr txBox="1"/>
            <p:nvPr/>
          </p:nvSpPr>
          <p:spPr>
            <a:xfrm>
              <a:off x="5638800" y="533400"/>
              <a:ext cx="609600" cy="461665"/>
            </a:xfrm>
            <a:prstGeom prst="rect">
              <a:avLst/>
            </a:prstGeom>
            <a:noFill/>
          </p:spPr>
          <p:txBody>
            <a:bodyPr wrap="square" rtlCol="0">
              <a:spAutoFit/>
            </a:bodyPr>
            <a:lstStyle/>
            <a:p>
              <a:r>
                <a:rPr lang="en-US" sz="2400" dirty="0" smtClean="0">
                  <a:latin typeface="Times New Roman" pitchFamily="18" charset="0"/>
                  <a:ea typeface="Cambria Math" pitchFamily="18" charset="0"/>
                  <a:cs typeface="Times New Roman" pitchFamily="18" charset="0"/>
                </a:rPr>
                <a:t>(B)</a:t>
              </a:r>
              <a:endParaRPr lang="en-US" sz="2400" dirty="0">
                <a:latin typeface="Times New Roman" pitchFamily="18" charset="0"/>
                <a:ea typeface="Cambria Math" pitchFamily="18" charset="0"/>
                <a:cs typeface="Times New Roman" pitchFamily="18" charset="0"/>
              </a:endParaRPr>
            </a:p>
          </p:txBody>
        </p:sp>
        <p:sp>
          <p:nvSpPr>
            <p:cNvPr id="9" name="TextBox 8"/>
            <p:cNvSpPr txBox="1"/>
            <p:nvPr/>
          </p:nvSpPr>
          <p:spPr>
            <a:xfrm>
              <a:off x="266700" y="2362200"/>
              <a:ext cx="6096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m</a:t>
              </a:r>
              <a:r>
                <a:rPr lang="en-US" sz="2400" i="1" baseline="-25000" dirty="0" smtClean="0">
                  <a:latin typeface="Cambria Math" pitchFamily="18" charset="0"/>
                  <a:ea typeface="Cambria Math" pitchFamily="18" charset="0"/>
                  <a:cs typeface="Times New Roman" pitchFamily="18" charset="0"/>
                </a:rPr>
                <a:t>1</a:t>
              </a:r>
              <a:endParaRPr lang="en-US" sz="2400" i="1" baseline="-25000" dirty="0">
                <a:latin typeface="Cambria Math" pitchFamily="18" charset="0"/>
                <a:ea typeface="Cambria Math" pitchFamily="18" charset="0"/>
                <a:cs typeface="Times New Roman" pitchFamily="18" charset="0"/>
              </a:endParaRPr>
            </a:p>
          </p:txBody>
        </p:sp>
        <p:sp>
          <p:nvSpPr>
            <p:cNvPr id="10" name="TextBox 9"/>
            <p:cNvSpPr txBox="1"/>
            <p:nvPr/>
          </p:nvSpPr>
          <p:spPr>
            <a:xfrm>
              <a:off x="2543175" y="4305300"/>
              <a:ext cx="6096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m</a:t>
              </a:r>
              <a:r>
                <a:rPr lang="en-US" sz="2400" i="1" baseline="-25000" dirty="0" smtClean="0">
                  <a:latin typeface="Cambria Math" pitchFamily="18" charset="0"/>
                  <a:ea typeface="Cambria Math" pitchFamily="18" charset="0"/>
                  <a:cs typeface="Times New Roman" pitchFamily="18" charset="0"/>
                </a:rPr>
                <a:t>2</a:t>
              </a:r>
              <a:endParaRPr lang="en-US" sz="2400" i="1" baseline="-25000" dirty="0">
                <a:latin typeface="Cambria Math" pitchFamily="18" charset="0"/>
                <a:ea typeface="Cambria Math" pitchFamily="18" charset="0"/>
                <a:cs typeface="Times New Roman" pitchFamily="18" charset="0"/>
              </a:endParaRPr>
            </a:p>
          </p:txBody>
        </p:sp>
        <p:sp>
          <p:nvSpPr>
            <p:cNvPr id="11" name="TextBox 10"/>
            <p:cNvSpPr txBox="1"/>
            <p:nvPr/>
          </p:nvSpPr>
          <p:spPr>
            <a:xfrm>
              <a:off x="6896100" y="2362200"/>
              <a:ext cx="6096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m</a:t>
              </a:r>
              <a:r>
                <a:rPr lang="en-US" sz="2400" i="1" baseline="-25000" dirty="0" smtClean="0">
                  <a:latin typeface="Cambria Math" pitchFamily="18" charset="0"/>
                  <a:ea typeface="Cambria Math" pitchFamily="18" charset="0"/>
                  <a:cs typeface="Times New Roman" pitchFamily="18" charset="0"/>
                </a:rPr>
                <a:t>1</a:t>
              </a:r>
              <a:endParaRPr lang="en-US" sz="2400" i="1" baseline="-25000" dirty="0">
                <a:latin typeface="Cambria Math" pitchFamily="18" charset="0"/>
                <a:ea typeface="Cambria Math" pitchFamily="18" charset="0"/>
                <a:cs typeface="Times New Roman" pitchFamily="18" charset="0"/>
              </a:endParaRPr>
            </a:p>
          </p:txBody>
        </p:sp>
        <p:sp>
          <p:nvSpPr>
            <p:cNvPr id="12" name="TextBox 11"/>
            <p:cNvSpPr txBox="1"/>
            <p:nvPr/>
          </p:nvSpPr>
          <p:spPr>
            <a:xfrm>
              <a:off x="6819900" y="4038600"/>
              <a:ext cx="6096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m</a:t>
              </a:r>
              <a:r>
                <a:rPr lang="en-US" sz="2400" i="1" baseline="-25000" dirty="0" smtClean="0">
                  <a:latin typeface="Cambria Math" pitchFamily="18" charset="0"/>
                  <a:ea typeface="Cambria Math" pitchFamily="18" charset="0"/>
                  <a:cs typeface="Times New Roman" pitchFamily="18" charset="0"/>
                </a:rPr>
                <a:t>2</a:t>
              </a:r>
              <a:endParaRPr lang="en-US" sz="2400" i="1" baseline="-25000" dirty="0">
                <a:latin typeface="Cambria Math" pitchFamily="18" charset="0"/>
                <a:ea typeface="Cambria Math" pitchFamily="18" charset="0"/>
                <a:cs typeface="Times New Roman" pitchFamily="18" charset="0"/>
              </a:endParaRPr>
            </a:p>
          </p:txBody>
        </p:sp>
        <p:sp>
          <p:nvSpPr>
            <p:cNvPr id="13" name="TextBox 12"/>
            <p:cNvSpPr txBox="1"/>
            <p:nvPr/>
          </p:nvSpPr>
          <p:spPr>
            <a:xfrm rot="16200000">
              <a:off x="4917133" y="2969567"/>
              <a:ext cx="10668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p(m</a:t>
              </a:r>
              <a:r>
                <a:rPr lang="en-US" sz="2400" i="1" baseline="-25000" dirty="0" smtClean="0">
                  <a:latin typeface="Cambria Math" pitchFamily="18" charset="0"/>
                  <a:ea typeface="Cambria Math" pitchFamily="18" charset="0"/>
                  <a:cs typeface="Times New Roman" pitchFamily="18" charset="0"/>
                </a:rPr>
                <a:t>2</a:t>
              </a:r>
              <a:r>
                <a:rPr lang="en-US" sz="2400" i="1" dirty="0" smtClean="0">
                  <a:latin typeface="Cambria Math" pitchFamily="18" charset="0"/>
                  <a:ea typeface="Cambria Math"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14" name="TextBox 13"/>
            <p:cNvSpPr txBox="1"/>
            <p:nvPr/>
          </p:nvSpPr>
          <p:spPr>
            <a:xfrm rot="16200000">
              <a:off x="4802833" y="1407467"/>
              <a:ext cx="1143000"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p(m</a:t>
              </a:r>
              <a:r>
                <a:rPr lang="en-US" sz="2400" i="1" baseline="-25000" dirty="0" smtClean="0">
                  <a:latin typeface="Cambria Math" pitchFamily="18" charset="0"/>
                  <a:ea typeface="Cambria Math" pitchFamily="18" charset="0"/>
                  <a:cs typeface="Times New Roman" pitchFamily="18" charset="0"/>
                </a:rPr>
                <a:t>1</a:t>
              </a:r>
              <a:r>
                <a:rPr lang="en-US" sz="2400" i="1" dirty="0" smtClean="0">
                  <a:latin typeface="Cambria Math" pitchFamily="18" charset="0"/>
                  <a:ea typeface="Cambria Math"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15" name="TextBox 14"/>
            <p:cNvSpPr txBox="1"/>
            <p:nvPr/>
          </p:nvSpPr>
          <p:spPr>
            <a:xfrm>
              <a:off x="5600700" y="2362200"/>
              <a:ext cx="609600" cy="461665"/>
            </a:xfrm>
            <a:prstGeom prst="rect">
              <a:avLst/>
            </a:prstGeom>
            <a:noFill/>
          </p:spPr>
          <p:txBody>
            <a:bodyPr wrap="square" rtlCol="0">
              <a:spAutoFit/>
            </a:bodyPr>
            <a:lstStyle/>
            <a:p>
              <a:r>
                <a:rPr lang="en-US" sz="2400" dirty="0" smtClean="0">
                  <a:latin typeface="Times New Roman" pitchFamily="18" charset="0"/>
                  <a:ea typeface="Cambria Math" pitchFamily="18" charset="0"/>
                  <a:cs typeface="Times New Roman" pitchFamily="18" charset="0"/>
                </a:rPr>
                <a:t>(C)</a:t>
              </a:r>
              <a:endParaRPr lang="en-US" sz="2400" dirty="0">
                <a:latin typeface="Times New Roman" pitchFamily="18" charset="0"/>
                <a:ea typeface="Cambria Math" pitchFamily="18" charset="0"/>
                <a:cs typeface="Times New Roman" pitchFamily="18"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5720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Process for computing empirical</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pdf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latin typeface="Times New Roman" pitchFamily="18" charset="0"/>
                <a:ea typeface="+mj-ea"/>
                <a:cs typeface="Times New Roman" pitchFamily="18" charset="0"/>
              </a:rPr>
              <a:t>and confidence</a:t>
            </a:r>
            <a:r>
              <a:rPr lang="en-US" sz="3200" dirty="0" smtClean="0">
                <a:latin typeface="Times New Roman" pitchFamily="18" charset="0"/>
                <a:ea typeface="+mj-ea"/>
                <a:cs typeface="Times New Roman" pitchFamily="18" charset="0"/>
              </a:rPr>
              <a:t> intervals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628851" y="22098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compute</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histogram</a:t>
            </a:r>
          </a:p>
        </p:txBody>
      </p:sp>
      <p:sp>
        <p:nvSpPr>
          <p:cNvPr id="6" name="Title 1"/>
          <p:cNvSpPr txBox="1">
            <a:spLocks/>
          </p:cNvSpPr>
          <p:nvPr/>
        </p:nvSpPr>
        <p:spPr>
          <a:xfrm>
            <a:off x="609600" y="15240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decide upon range</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and number of bins</a:t>
            </a:r>
          </a:p>
        </p:txBody>
      </p:sp>
      <p:sp>
        <p:nvSpPr>
          <p:cNvPr id="7" name="Title 1"/>
          <p:cNvSpPr txBox="1">
            <a:spLocks/>
          </p:cNvSpPr>
          <p:nvPr/>
        </p:nvSpPr>
        <p:spPr>
          <a:xfrm>
            <a:off x="628851" y="2885173"/>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empirical pdf is</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histogram normalized to unit area</a:t>
            </a:r>
          </a:p>
        </p:txBody>
      </p:sp>
      <p:sp>
        <p:nvSpPr>
          <p:cNvPr id="8" name="Title 1"/>
          <p:cNvSpPr txBox="1">
            <a:spLocks/>
          </p:cNvSpPr>
          <p:nvPr/>
        </p:nvSpPr>
        <p:spPr>
          <a:xfrm>
            <a:off x="628851" y="3628724"/>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empirical distribution is</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integral of pdf</a:t>
            </a:r>
          </a:p>
        </p:txBody>
      </p:sp>
      <p:sp>
        <p:nvSpPr>
          <p:cNvPr id="9" name="Title 1"/>
          <p:cNvSpPr txBox="1">
            <a:spLocks/>
          </p:cNvSpPr>
          <p:nvPr/>
        </p:nvSpPr>
        <p:spPr>
          <a:xfrm>
            <a:off x="628851" y="5152724"/>
            <a:ext cx="8434137" cy="762000"/>
          </a:xfrm>
          <a:prstGeom prst="rect">
            <a:avLst/>
          </a:prstGeom>
        </p:spPr>
        <p:txBody>
          <a:bodyPr vert="horz" lIns="91440" tIns="45720" rIns="91440" bIns="45720" rtlCol="0" anchor="ctr">
            <a:normAutofit fontScale="92500"/>
          </a:bodyPr>
          <a:lstStyle/>
          <a:p>
            <a:pPr lvl="0">
              <a:spcBef>
                <a:spcPct val="0"/>
              </a:spcBef>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right</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confidence is where </a:t>
            </a:r>
            <a:r>
              <a:rPr lang="en-US" sz="2800" dirty="0" smtClean="0">
                <a:latin typeface="Times New Roman" pitchFamily="18" charset="0"/>
                <a:cs typeface="Times New Roman" pitchFamily="18" charset="0"/>
              </a:rPr>
              <a:t>distribution </a:t>
            </a:r>
            <a:r>
              <a:rPr lang="en-US" sz="2800" dirty="0">
                <a:latin typeface="Times New Roman" pitchFamily="18" charset="0"/>
                <a:cs typeface="Times New Roman" pitchFamily="18" charset="0"/>
              </a:rPr>
              <a:t>increases above </a:t>
            </a:r>
            <a:r>
              <a:rPr lang="en-US" sz="2800" dirty="0" smtClean="0">
                <a:latin typeface="Times New Roman" pitchFamily="18" charset="0"/>
                <a:cs typeface="Times New Roman" pitchFamily="18" charset="0"/>
              </a:rPr>
              <a:t>0.975</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p>
        </p:txBody>
      </p:sp>
      <p:sp>
        <p:nvSpPr>
          <p:cNvPr id="10" name="Title 1"/>
          <p:cNvSpPr txBox="1">
            <a:spLocks/>
          </p:cNvSpPr>
          <p:nvPr/>
        </p:nvSpPr>
        <p:spPr>
          <a:xfrm>
            <a:off x="628851" y="4390724"/>
            <a:ext cx="8231204" cy="762000"/>
          </a:xfrm>
          <a:prstGeom prst="rect">
            <a:avLst/>
          </a:prstGeom>
        </p:spPr>
        <p:txBody>
          <a:bodyPr vert="horz" lIns="91440" tIns="45720" rIns="91440" bIns="45720" rtlCol="0" anchor="ctr">
            <a:normAutofit fontScale="92500"/>
          </a:bodyPr>
          <a:lstStyle/>
          <a:p>
            <a:pPr lvl="0">
              <a:spcBef>
                <a:spcPct val="0"/>
              </a:spcBef>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left</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confidence is where </a:t>
            </a:r>
            <a:r>
              <a:rPr lang="en-US" sz="2800" dirty="0" smtClean="0">
                <a:latin typeface="Times New Roman" pitchFamily="18" charset="0"/>
                <a:cs typeface="Times New Roman" pitchFamily="18" charset="0"/>
              </a:rPr>
              <a:t>distribution increases above 0.025</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p>
        </p:txBody>
      </p:sp>
    </p:spTree>
    <p:extLst>
      <p:ext uri="{BB962C8B-B14F-4D97-AF65-F5344CB8AC3E}">
        <p14:creationId xmlns:p14="http://schemas.microsoft.com/office/powerpoint/2010/main" val="126588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820" t="26637" r="42705" b="13746"/>
          <a:stretch/>
        </p:blipFill>
        <p:spPr>
          <a:xfrm>
            <a:off x="1752600" y="1066800"/>
            <a:ext cx="5448300" cy="5375656"/>
          </a:xfrm>
          <a:prstGeom prst="rect">
            <a:avLst/>
          </a:prstGeom>
        </p:spPr>
      </p:pic>
      <p:sp>
        <p:nvSpPr>
          <p:cNvPr id="5" name="TextBox 4"/>
          <p:cNvSpPr txBox="1"/>
          <p:nvPr/>
        </p:nvSpPr>
        <p:spPr>
          <a:xfrm>
            <a:off x="304800" y="152400"/>
            <a:ext cx="4813434" cy="830997"/>
          </a:xfrm>
          <a:prstGeom prst="rect">
            <a:avLst/>
          </a:prstGeom>
          <a:noFill/>
        </p:spPr>
        <p:txBody>
          <a:bodyPr wrap="none" rtlCol="0">
            <a:spAutoFit/>
          </a:bodyPr>
          <a:lstStyle/>
          <a:p>
            <a:r>
              <a:rPr lang="en-US" sz="2400" dirty="0" smtClean="0"/>
              <a:t>Estimate and 95% confidence</a:t>
            </a:r>
          </a:p>
          <a:p>
            <a:r>
              <a:rPr lang="en-US" sz="2400" dirty="0" smtClean="0"/>
              <a:t>as the solution of an inverse problem</a:t>
            </a:r>
            <a:endParaRPr lang="en-US" sz="2400" dirty="0"/>
          </a:p>
        </p:txBody>
      </p:sp>
    </p:spTree>
    <p:extLst>
      <p:ext uri="{BB962C8B-B14F-4D97-AF65-F5344CB8AC3E}">
        <p14:creationId xmlns:p14="http://schemas.microsoft.com/office/powerpoint/2010/main" val="2787490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851" y="22098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compute</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histogram</a:t>
            </a:r>
          </a:p>
        </p:txBody>
      </p:sp>
      <p:sp>
        <p:nvSpPr>
          <p:cNvPr id="11" name="Title 1"/>
          <p:cNvSpPr txBox="1">
            <a:spLocks/>
          </p:cNvSpPr>
          <p:nvPr/>
        </p:nvSpPr>
        <p:spPr>
          <a:xfrm>
            <a:off x="1668379" y="29718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h = </a:t>
            </a: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hist</a:t>
            </a: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 )</a:t>
            </a:r>
            <a:endPar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endParaRPr>
          </a:p>
        </p:txBody>
      </p:sp>
      <p:sp>
        <p:nvSpPr>
          <p:cNvPr id="12" name="Title 1"/>
          <p:cNvSpPr txBox="1">
            <a:spLocks/>
          </p:cNvSpPr>
          <p:nvPr/>
        </p:nvSpPr>
        <p:spPr>
          <a:xfrm>
            <a:off x="1676400" y="39624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h,e</a:t>
            </a: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 </a:t>
            </a: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np.histogram</a:t>
            </a: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 )</a:t>
            </a:r>
            <a:endPar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endParaRPr>
          </a:p>
        </p:txBody>
      </p:sp>
    </p:spTree>
    <p:extLst>
      <p:ext uri="{BB962C8B-B14F-4D97-AF65-F5344CB8AC3E}">
        <p14:creationId xmlns:p14="http://schemas.microsoft.com/office/powerpoint/2010/main" val="320577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5720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Process for computing empirical</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pdf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latin typeface="Times New Roman" pitchFamily="18" charset="0"/>
                <a:ea typeface="+mj-ea"/>
                <a:cs typeface="Times New Roman" pitchFamily="18" charset="0"/>
              </a:rPr>
              <a:t>and confidence</a:t>
            </a:r>
            <a:r>
              <a:rPr lang="en-US" sz="3200" dirty="0" smtClean="0">
                <a:latin typeface="Times New Roman" pitchFamily="18" charset="0"/>
                <a:ea typeface="+mj-ea"/>
                <a:cs typeface="Times New Roman" pitchFamily="18" charset="0"/>
              </a:rPr>
              <a:t> intervals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 name="Title 1"/>
          <p:cNvSpPr txBox="1">
            <a:spLocks/>
          </p:cNvSpPr>
          <p:nvPr/>
        </p:nvSpPr>
        <p:spPr>
          <a:xfrm>
            <a:off x="1752600" y="37338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 = h / (</a:t>
            </a: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Dm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*sum(h));</a:t>
            </a:r>
          </a:p>
        </p:txBody>
      </p:sp>
      <p:sp>
        <p:nvSpPr>
          <p:cNvPr id="12" name="Title 1"/>
          <p:cNvSpPr txBox="1">
            <a:spLocks/>
          </p:cNvSpPr>
          <p:nvPr/>
        </p:nvSpPr>
        <p:spPr>
          <a:xfrm>
            <a:off x="1752600" y="4637773"/>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 = h /</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a:t>
            </a:r>
            <a:r>
              <a:rPr kumimoji="0" lang="en-US" sz="3200" b="0" i="0" u="none" strike="noStrike" kern="1200" cap="none" spc="0" normalizeH="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Dm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a:t>
            </a:r>
            <a:r>
              <a:rPr kumimoji="0" lang="en-US" sz="3200" b="0" i="0" u="none" strike="noStrike" kern="1200" cap="none" spc="0" normalizeH="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np.sum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(h));</a:t>
            </a:r>
          </a:p>
        </p:txBody>
      </p:sp>
      <p:sp>
        <p:nvSpPr>
          <p:cNvPr id="14" name="Title 1"/>
          <p:cNvSpPr txBox="1">
            <a:spLocks/>
          </p:cNvSpPr>
          <p:nvPr/>
        </p:nvSpPr>
        <p:spPr>
          <a:xfrm>
            <a:off x="628851" y="2885173"/>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empirical pdf is</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histogram normalized to unit area</a:t>
            </a:r>
          </a:p>
        </p:txBody>
      </p:sp>
    </p:spTree>
    <p:extLst>
      <p:ext uri="{BB962C8B-B14F-4D97-AF65-F5344CB8AC3E}">
        <p14:creationId xmlns:p14="http://schemas.microsoft.com/office/powerpoint/2010/main" val="153988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5720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Process for computing empirical</a:t>
            </a:r>
            <a:r>
              <a:rPr kumimoji="0" lang="en-US" sz="32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pdf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latin typeface="Times New Roman" pitchFamily="18" charset="0"/>
                <a:ea typeface="+mj-ea"/>
                <a:cs typeface="Times New Roman" pitchFamily="18" charset="0"/>
              </a:rPr>
              <a:t>and confidence</a:t>
            </a:r>
            <a:r>
              <a:rPr lang="en-US" sz="3200" dirty="0" smtClean="0">
                <a:latin typeface="Times New Roman" pitchFamily="18" charset="0"/>
                <a:ea typeface="+mj-ea"/>
                <a:cs typeface="Times New Roman" pitchFamily="18" charset="0"/>
              </a:rPr>
              <a:t> intervals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 name="Title 1"/>
          <p:cNvSpPr txBox="1">
            <a:spLocks/>
          </p:cNvSpPr>
          <p:nvPr/>
        </p:nvSpPr>
        <p:spPr>
          <a:xfrm>
            <a:off x="1752600" y="4430027"/>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 = </a:t>
            </a: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Dm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 </a:t>
            </a:r>
            <a:r>
              <a:rPr kumimoji="0" lang="en-US" sz="3200" b="0" i="0" u="none" strike="noStrike" kern="1200" cap="none" spc="0" normalizeH="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cumsum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a:t>
            </a:r>
          </a:p>
        </p:txBody>
      </p:sp>
      <p:sp>
        <p:nvSpPr>
          <p:cNvPr id="12" name="Title 1"/>
          <p:cNvSpPr txBox="1">
            <a:spLocks/>
          </p:cNvSpPr>
          <p:nvPr/>
        </p:nvSpPr>
        <p:spPr>
          <a:xfrm>
            <a:off x="1752600" y="5334000"/>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 = </a:t>
            </a:r>
            <a:r>
              <a:rPr kumimoji="0" lang="en-US" sz="3200" b="0" i="0" u="none" strike="noStrike" kern="1200" cap="none" spc="0" normalizeH="0" baseline="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Dm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 * </a:t>
            </a:r>
            <a:r>
              <a:rPr kumimoji="0" lang="en-US" sz="3200" b="0" i="0" u="none" strike="noStrike" kern="1200" cap="none" spc="0" normalizeH="0" noProof="0" dirty="0" err="1" smtClean="0">
                <a:ln>
                  <a:noFill/>
                </a:ln>
                <a:solidFill>
                  <a:schemeClr val="tx1"/>
                </a:solidFill>
                <a:effectLst/>
                <a:uLnTx/>
                <a:uFillTx/>
                <a:latin typeface="Courier New" panose="02070309020205020404" pitchFamily="49" charset="0"/>
                <a:ea typeface="+mj-ea"/>
                <a:cs typeface="Courier New" panose="02070309020205020404" pitchFamily="49" charset="0"/>
              </a:rPr>
              <a:t>np.cumsum</a:t>
            </a:r>
            <a:r>
              <a:rPr kumimoji="0" lang="en-US" sz="3200" b="0" i="0" u="none" strike="noStrike" kern="1200" cap="none" spc="0" normalizeH="0" noProof="0" dirty="0" smtClean="0">
                <a:ln>
                  <a:noFill/>
                </a:ln>
                <a:solidFill>
                  <a:schemeClr val="tx1"/>
                </a:solidFill>
                <a:effectLst/>
                <a:uLnTx/>
                <a:uFillTx/>
                <a:latin typeface="Courier New" panose="02070309020205020404" pitchFamily="49" charset="0"/>
                <a:ea typeface="+mj-ea"/>
                <a:cs typeface="Courier New" panose="02070309020205020404" pitchFamily="49" charset="0"/>
              </a:rPr>
              <a:t>(p);</a:t>
            </a:r>
          </a:p>
        </p:txBody>
      </p:sp>
      <p:sp>
        <p:nvSpPr>
          <p:cNvPr id="13" name="Title 1"/>
          <p:cNvSpPr txBox="1">
            <a:spLocks/>
          </p:cNvSpPr>
          <p:nvPr/>
        </p:nvSpPr>
        <p:spPr>
          <a:xfrm>
            <a:off x="628851" y="3628724"/>
            <a:ext cx="7467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empirical distribution is</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integral of pdf</a:t>
            </a:r>
          </a:p>
        </p:txBody>
      </p:sp>
    </p:spTree>
    <p:extLst>
      <p:ext uri="{BB962C8B-B14F-4D97-AF65-F5344CB8AC3E}">
        <p14:creationId xmlns:p14="http://schemas.microsoft.com/office/powerpoint/2010/main" val="154686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9540" t="23034" r="28661" b="20037"/>
          <a:stretch/>
        </p:blipFill>
        <p:spPr>
          <a:xfrm>
            <a:off x="990600" y="22412"/>
            <a:ext cx="6705600" cy="6705600"/>
          </a:xfrm>
          <a:prstGeom prst="rect">
            <a:avLst/>
          </a:prstGeom>
        </p:spPr>
      </p:pic>
      <p:sp>
        <p:nvSpPr>
          <p:cNvPr id="8" name="TextBox 7"/>
          <p:cNvSpPr txBox="1"/>
          <p:nvPr/>
        </p:nvSpPr>
        <p:spPr>
          <a:xfrm>
            <a:off x="304800" y="152400"/>
            <a:ext cx="2824491" cy="830997"/>
          </a:xfrm>
          <a:prstGeom prst="rect">
            <a:avLst/>
          </a:prstGeom>
          <a:noFill/>
        </p:spPr>
        <p:txBody>
          <a:bodyPr wrap="none" rtlCol="0">
            <a:spAutoFit/>
          </a:bodyPr>
          <a:lstStyle/>
          <a:p>
            <a:r>
              <a:rPr lang="en-US" sz="2400" dirty="0" smtClean="0"/>
              <a:t>Pdf as the solution of</a:t>
            </a:r>
          </a:p>
          <a:p>
            <a:r>
              <a:rPr lang="en-US" sz="2400" dirty="0" smtClean="0"/>
              <a:t>an inverse problem</a:t>
            </a:r>
            <a:endParaRPr lang="en-US" sz="2400" dirty="0"/>
          </a:p>
        </p:txBody>
      </p:sp>
    </p:spTree>
    <p:extLst>
      <p:ext uri="{BB962C8B-B14F-4D97-AF65-F5344CB8AC3E}">
        <p14:creationId xmlns:p14="http://schemas.microsoft.com/office/powerpoint/2010/main" val="385887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307" t="29860" r="42705" b="12134"/>
          <a:stretch/>
        </p:blipFill>
        <p:spPr>
          <a:xfrm>
            <a:off x="1729566" y="1143000"/>
            <a:ext cx="5740152" cy="5585012"/>
          </a:xfrm>
          <a:prstGeom prst="rect">
            <a:avLst/>
          </a:prstGeom>
        </p:spPr>
      </p:pic>
      <p:sp>
        <p:nvSpPr>
          <p:cNvPr id="7" name="TextBox 6"/>
          <p:cNvSpPr txBox="1"/>
          <p:nvPr/>
        </p:nvSpPr>
        <p:spPr>
          <a:xfrm>
            <a:off x="304800" y="152400"/>
            <a:ext cx="4813434" cy="830997"/>
          </a:xfrm>
          <a:prstGeom prst="rect">
            <a:avLst/>
          </a:prstGeom>
          <a:noFill/>
        </p:spPr>
        <p:txBody>
          <a:bodyPr wrap="none" rtlCol="0">
            <a:spAutoFit/>
          </a:bodyPr>
          <a:lstStyle/>
          <a:p>
            <a:r>
              <a:rPr lang="en-US" sz="2400" dirty="0" smtClean="0"/>
              <a:t>Ensemble sampled from the pdf</a:t>
            </a:r>
          </a:p>
          <a:p>
            <a:r>
              <a:rPr lang="en-US" sz="2400" dirty="0" smtClean="0"/>
              <a:t>as the solution of an inverse problem</a:t>
            </a:r>
            <a:endParaRPr lang="en-US" sz="2400" dirty="0"/>
          </a:p>
        </p:txBody>
      </p:sp>
      <p:sp>
        <p:nvSpPr>
          <p:cNvPr id="8" name="TextBox 7"/>
          <p:cNvSpPr txBox="1"/>
          <p:nvPr/>
        </p:nvSpPr>
        <p:spPr>
          <a:xfrm>
            <a:off x="5118234" y="1371600"/>
            <a:ext cx="2058128" cy="461665"/>
          </a:xfrm>
          <a:prstGeom prst="rect">
            <a:avLst/>
          </a:prstGeom>
          <a:noFill/>
        </p:spPr>
        <p:txBody>
          <a:bodyPr wrap="none" rtlCol="0">
            <a:spAutoFit/>
          </a:bodyPr>
          <a:lstStyle/>
          <a:p>
            <a:r>
              <a:rPr lang="en-US" sz="2400" dirty="0" smtClean="0"/>
              <a:t>1000 members</a:t>
            </a:r>
            <a:endParaRPr lang="en-US" sz="2400" dirty="0"/>
          </a:p>
        </p:txBody>
      </p:sp>
    </p:spTree>
    <p:extLst>
      <p:ext uri="{BB962C8B-B14F-4D97-AF65-F5344CB8AC3E}">
        <p14:creationId xmlns:p14="http://schemas.microsoft.com/office/powerpoint/2010/main" val="427329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3048000" cy="523220"/>
          </a:xfrm>
          <a:prstGeom prst="rect">
            <a:avLst/>
          </a:prstGeom>
          <a:noFill/>
        </p:spPr>
        <p:txBody>
          <a:bodyPr wrap="square" rtlCol="0">
            <a:spAutoFit/>
          </a:bodyPr>
          <a:lstStyle/>
          <a:p>
            <a:pPr algn="ctr"/>
            <a:r>
              <a:rPr lang="en-US" sz="2800" dirty="0" smtClean="0"/>
              <a:t>Advantages</a:t>
            </a:r>
            <a:endParaRPr lang="en-US" sz="2800" dirty="0"/>
          </a:p>
        </p:txBody>
      </p:sp>
      <p:sp>
        <p:nvSpPr>
          <p:cNvPr id="5" name="TextBox 4"/>
          <p:cNvSpPr txBox="1"/>
          <p:nvPr/>
        </p:nvSpPr>
        <p:spPr>
          <a:xfrm>
            <a:off x="5181600" y="688258"/>
            <a:ext cx="3048000" cy="523220"/>
          </a:xfrm>
          <a:prstGeom prst="rect">
            <a:avLst/>
          </a:prstGeom>
          <a:noFill/>
        </p:spPr>
        <p:txBody>
          <a:bodyPr wrap="square" rtlCol="0">
            <a:spAutoFit/>
          </a:bodyPr>
          <a:lstStyle/>
          <a:p>
            <a:pPr algn="ctr"/>
            <a:r>
              <a:rPr lang="en-US" sz="2800" dirty="0" smtClean="0"/>
              <a:t>Disadvantages</a:t>
            </a:r>
            <a:endParaRPr lang="en-US" sz="2800" dirty="0"/>
          </a:p>
        </p:txBody>
      </p:sp>
      <p:sp>
        <p:nvSpPr>
          <p:cNvPr id="6" name="TextBox 5"/>
          <p:cNvSpPr txBox="1"/>
          <p:nvPr/>
        </p:nvSpPr>
        <p:spPr>
          <a:xfrm>
            <a:off x="5181600" y="1447800"/>
            <a:ext cx="3048000" cy="830997"/>
          </a:xfrm>
          <a:prstGeom prst="rect">
            <a:avLst/>
          </a:prstGeom>
          <a:noFill/>
        </p:spPr>
        <p:txBody>
          <a:bodyPr wrap="square" rtlCol="0">
            <a:spAutoFit/>
          </a:bodyPr>
          <a:lstStyle/>
          <a:p>
            <a:pPr algn="ctr"/>
            <a:r>
              <a:rPr lang="en-US" sz="2400" dirty="0" smtClean="0"/>
              <a:t>might need to very large</a:t>
            </a:r>
            <a:endParaRPr lang="en-US" sz="2400" dirty="0"/>
          </a:p>
        </p:txBody>
      </p:sp>
      <p:sp>
        <p:nvSpPr>
          <p:cNvPr id="7" name="TextBox 6"/>
          <p:cNvSpPr txBox="1"/>
          <p:nvPr/>
        </p:nvSpPr>
        <p:spPr>
          <a:xfrm>
            <a:off x="2819400" y="145374"/>
            <a:ext cx="3048000" cy="523220"/>
          </a:xfrm>
          <a:prstGeom prst="rect">
            <a:avLst/>
          </a:prstGeom>
          <a:noFill/>
        </p:spPr>
        <p:txBody>
          <a:bodyPr wrap="square" rtlCol="0">
            <a:spAutoFit/>
          </a:bodyPr>
          <a:lstStyle/>
          <a:p>
            <a:pPr algn="ctr"/>
            <a:r>
              <a:rPr lang="en-US" sz="2800" dirty="0" smtClean="0"/>
              <a:t>Ensemble Solution</a:t>
            </a:r>
            <a:endParaRPr lang="en-US" sz="2800" dirty="0"/>
          </a:p>
        </p:txBody>
      </p:sp>
      <p:sp>
        <p:nvSpPr>
          <p:cNvPr id="8" name="TextBox 7"/>
          <p:cNvSpPr txBox="1"/>
          <p:nvPr/>
        </p:nvSpPr>
        <p:spPr>
          <a:xfrm>
            <a:off x="762000" y="1447800"/>
            <a:ext cx="3048000" cy="1938992"/>
          </a:xfrm>
          <a:prstGeom prst="rect">
            <a:avLst/>
          </a:prstGeom>
          <a:noFill/>
        </p:spPr>
        <p:txBody>
          <a:bodyPr wrap="square" rtlCol="0">
            <a:spAutoFit/>
          </a:bodyPr>
          <a:lstStyle/>
          <a:p>
            <a:pPr algn="ctr"/>
            <a:r>
              <a:rPr lang="en-US" sz="2400" dirty="0" smtClean="0"/>
              <a:t>queries like</a:t>
            </a:r>
          </a:p>
          <a:p>
            <a:pPr algn="ctr"/>
            <a:r>
              <a:rPr lang="en-US" sz="2400" dirty="0" smtClean="0"/>
              <a:t>“What percent of ensemble</a:t>
            </a:r>
          </a:p>
          <a:p>
            <a:pPr algn="ctr"/>
            <a:r>
              <a:rPr lang="en-US" sz="2400" dirty="0" smtClean="0"/>
              <a:t>has a given property?”</a:t>
            </a:r>
          </a:p>
          <a:p>
            <a:pPr algn="ctr"/>
            <a:r>
              <a:rPr lang="en-US" sz="2400" dirty="0" smtClean="0"/>
              <a:t>easy to answer</a:t>
            </a:r>
          </a:p>
        </p:txBody>
      </p:sp>
      <p:sp>
        <p:nvSpPr>
          <p:cNvPr id="9" name="TextBox 8"/>
          <p:cNvSpPr txBox="1"/>
          <p:nvPr/>
        </p:nvSpPr>
        <p:spPr>
          <a:xfrm>
            <a:off x="789039" y="3886200"/>
            <a:ext cx="3048000" cy="461665"/>
          </a:xfrm>
          <a:prstGeom prst="rect">
            <a:avLst/>
          </a:prstGeom>
          <a:noFill/>
        </p:spPr>
        <p:txBody>
          <a:bodyPr wrap="square" rtlCol="0">
            <a:spAutoFit/>
          </a:bodyPr>
          <a:lstStyle/>
          <a:p>
            <a:pPr algn="ctr"/>
            <a:r>
              <a:rPr lang="en-US" sz="2400" dirty="0" smtClean="0">
                <a:solidFill>
                  <a:srgbClr val="FF0000"/>
                </a:solidFill>
              </a:rPr>
              <a:t>any others?</a:t>
            </a:r>
            <a:endParaRPr lang="en-US" sz="2400" dirty="0">
              <a:solidFill>
                <a:srgbClr val="FF0000"/>
              </a:solidFill>
            </a:endParaRPr>
          </a:p>
        </p:txBody>
      </p:sp>
      <p:sp>
        <p:nvSpPr>
          <p:cNvPr id="10" name="TextBox 9"/>
          <p:cNvSpPr txBox="1"/>
          <p:nvPr/>
        </p:nvSpPr>
        <p:spPr>
          <a:xfrm>
            <a:off x="5179142" y="3886199"/>
            <a:ext cx="3048000" cy="461665"/>
          </a:xfrm>
          <a:prstGeom prst="rect">
            <a:avLst/>
          </a:prstGeom>
          <a:noFill/>
        </p:spPr>
        <p:txBody>
          <a:bodyPr wrap="square" rtlCol="0">
            <a:spAutoFit/>
          </a:bodyPr>
          <a:lstStyle/>
          <a:p>
            <a:pPr algn="ctr"/>
            <a:r>
              <a:rPr lang="en-US" sz="2400" dirty="0" smtClean="0">
                <a:solidFill>
                  <a:srgbClr val="FF0000"/>
                </a:solidFill>
              </a:rPr>
              <a:t>any others?</a:t>
            </a:r>
            <a:endParaRPr lang="en-US" sz="2400" dirty="0">
              <a:solidFill>
                <a:srgbClr val="FF0000"/>
              </a:solidFill>
            </a:endParaRPr>
          </a:p>
        </p:txBody>
      </p:sp>
    </p:spTree>
    <p:extLst>
      <p:ext uri="{BB962C8B-B14F-4D97-AF65-F5344CB8AC3E}">
        <p14:creationId xmlns:p14="http://schemas.microsoft.com/office/powerpoint/2010/main" val="328145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3048000" cy="523220"/>
          </a:xfrm>
          <a:prstGeom prst="rect">
            <a:avLst/>
          </a:prstGeom>
          <a:noFill/>
        </p:spPr>
        <p:txBody>
          <a:bodyPr wrap="square" rtlCol="0">
            <a:spAutoFit/>
          </a:bodyPr>
          <a:lstStyle/>
          <a:p>
            <a:pPr algn="ctr"/>
            <a:r>
              <a:rPr lang="en-US" sz="2800" dirty="0" smtClean="0"/>
              <a:t>Advantages</a:t>
            </a:r>
            <a:endParaRPr lang="en-US" sz="2800" dirty="0"/>
          </a:p>
        </p:txBody>
      </p:sp>
      <p:sp>
        <p:nvSpPr>
          <p:cNvPr id="5" name="TextBox 4"/>
          <p:cNvSpPr txBox="1"/>
          <p:nvPr/>
        </p:nvSpPr>
        <p:spPr>
          <a:xfrm>
            <a:off x="5181600" y="688258"/>
            <a:ext cx="3048000" cy="523220"/>
          </a:xfrm>
          <a:prstGeom prst="rect">
            <a:avLst/>
          </a:prstGeom>
          <a:noFill/>
        </p:spPr>
        <p:txBody>
          <a:bodyPr wrap="square" rtlCol="0">
            <a:spAutoFit/>
          </a:bodyPr>
          <a:lstStyle/>
          <a:p>
            <a:pPr algn="ctr"/>
            <a:r>
              <a:rPr lang="en-US" sz="2800" dirty="0" smtClean="0"/>
              <a:t>Disadvantages</a:t>
            </a:r>
            <a:endParaRPr lang="en-US" sz="2800" dirty="0"/>
          </a:p>
        </p:txBody>
      </p:sp>
      <p:sp>
        <p:nvSpPr>
          <p:cNvPr id="6" name="TextBox 5"/>
          <p:cNvSpPr txBox="1"/>
          <p:nvPr/>
        </p:nvSpPr>
        <p:spPr>
          <a:xfrm>
            <a:off x="5181600" y="1447800"/>
            <a:ext cx="3048000" cy="830997"/>
          </a:xfrm>
          <a:prstGeom prst="rect">
            <a:avLst/>
          </a:prstGeom>
          <a:noFill/>
        </p:spPr>
        <p:txBody>
          <a:bodyPr wrap="square" rtlCol="0">
            <a:spAutoFit/>
          </a:bodyPr>
          <a:lstStyle/>
          <a:p>
            <a:pPr algn="ctr"/>
            <a:r>
              <a:rPr lang="en-US" sz="2400" dirty="0" smtClean="0"/>
              <a:t>might need to very large</a:t>
            </a:r>
            <a:endParaRPr lang="en-US" sz="2400" dirty="0"/>
          </a:p>
        </p:txBody>
      </p:sp>
      <p:sp>
        <p:nvSpPr>
          <p:cNvPr id="7" name="TextBox 6"/>
          <p:cNvSpPr txBox="1"/>
          <p:nvPr/>
        </p:nvSpPr>
        <p:spPr>
          <a:xfrm>
            <a:off x="2819400" y="145374"/>
            <a:ext cx="3048000" cy="523220"/>
          </a:xfrm>
          <a:prstGeom prst="rect">
            <a:avLst/>
          </a:prstGeom>
          <a:noFill/>
        </p:spPr>
        <p:txBody>
          <a:bodyPr wrap="square" rtlCol="0">
            <a:spAutoFit/>
          </a:bodyPr>
          <a:lstStyle/>
          <a:p>
            <a:pPr algn="ctr"/>
            <a:r>
              <a:rPr lang="en-US" sz="2800" dirty="0" smtClean="0"/>
              <a:t>Ensemble Solution</a:t>
            </a:r>
            <a:endParaRPr lang="en-US" sz="2800" dirty="0"/>
          </a:p>
        </p:txBody>
      </p:sp>
      <p:sp>
        <p:nvSpPr>
          <p:cNvPr id="8" name="TextBox 7"/>
          <p:cNvSpPr txBox="1"/>
          <p:nvPr/>
        </p:nvSpPr>
        <p:spPr>
          <a:xfrm>
            <a:off x="762000" y="1447800"/>
            <a:ext cx="3048000" cy="1938992"/>
          </a:xfrm>
          <a:prstGeom prst="rect">
            <a:avLst/>
          </a:prstGeom>
          <a:noFill/>
        </p:spPr>
        <p:txBody>
          <a:bodyPr wrap="square" rtlCol="0">
            <a:spAutoFit/>
          </a:bodyPr>
          <a:lstStyle/>
          <a:p>
            <a:pPr algn="ctr"/>
            <a:r>
              <a:rPr lang="en-US" sz="2400" dirty="0" smtClean="0"/>
              <a:t>queries like</a:t>
            </a:r>
          </a:p>
          <a:p>
            <a:pPr algn="ctr"/>
            <a:r>
              <a:rPr lang="en-US" sz="2400" dirty="0" smtClean="0"/>
              <a:t>“What percent of ensemble</a:t>
            </a:r>
          </a:p>
          <a:p>
            <a:pPr algn="ctr"/>
            <a:r>
              <a:rPr lang="en-US" sz="2400" dirty="0" smtClean="0"/>
              <a:t>has a given property?”</a:t>
            </a:r>
          </a:p>
          <a:p>
            <a:pPr algn="ctr"/>
            <a:r>
              <a:rPr lang="en-US" sz="2400" dirty="0" smtClean="0"/>
              <a:t>easy to answer</a:t>
            </a:r>
          </a:p>
        </p:txBody>
      </p:sp>
      <p:sp>
        <p:nvSpPr>
          <p:cNvPr id="2" name="Oval 1"/>
          <p:cNvSpPr/>
          <p:nvPr/>
        </p:nvSpPr>
        <p:spPr>
          <a:xfrm>
            <a:off x="5179142" y="1295400"/>
            <a:ext cx="3279058"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20334" t="38721" r="42705" b="2467"/>
          <a:stretch/>
        </p:blipFill>
        <p:spPr>
          <a:xfrm>
            <a:off x="2133600" y="3632198"/>
            <a:ext cx="2895600" cy="2781300"/>
          </a:xfrm>
          <a:prstGeom prst="rect">
            <a:avLst/>
          </a:prstGeom>
        </p:spPr>
      </p:pic>
      <mc:AlternateContent xmlns:mc="http://schemas.openxmlformats.org/markup-compatibility/2006">
        <mc:Choice xmlns:a14="http://schemas.microsoft.com/office/drawing/2010/main" Requires="a14">
          <p:sp>
            <p:nvSpPr>
              <p:cNvPr id="11" name="TextBox 10"/>
              <p:cNvSpPr txBox="1"/>
              <p:nvPr/>
            </p:nvSpPr>
            <p:spPr>
              <a:xfrm>
                <a:off x="5181600" y="3505200"/>
                <a:ext cx="3733800" cy="3046988"/>
              </a:xfrm>
              <a:prstGeom prst="rect">
                <a:avLst/>
              </a:prstGeom>
              <a:noFill/>
            </p:spPr>
            <p:txBody>
              <a:bodyPr wrap="square" rtlCol="0">
                <a:spAutoFit/>
              </a:bodyPr>
              <a:lstStyle/>
              <a:p>
                <a:pPr algn="ctr"/>
                <a:r>
                  <a:rPr lang="en-US" sz="2400" dirty="0" smtClean="0">
                    <a:solidFill>
                      <a:srgbClr val="FF0000"/>
                    </a:solidFill>
                  </a:rPr>
                  <a:t>in two dimensions (</a:t>
                </a:r>
                <a14:m>
                  <m:oMath xmlns:m="http://schemas.openxmlformats.org/officeDocument/2006/math">
                    <m:r>
                      <a:rPr lang="en-US" sz="2400" b="0" i="1" smtClean="0">
                        <a:solidFill>
                          <a:srgbClr val="FF0000"/>
                        </a:solidFill>
                        <a:latin typeface="Cambria Math" panose="02040503050406030204" pitchFamily="18" charset="0"/>
                      </a:rPr>
                      <m:t>𝑀</m:t>
                    </m:r>
                    <m:r>
                      <a:rPr lang="en-US" sz="2400" b="0" i="1" smtClean="0">
                        <a:solidFill>
                          <a:srgbClr val="FF0000"/>
                        </a:solidFill>
                        <a:latin typeface="Cambria Math" panose="02040503050406030204" pitchFamily="18" charset="0"/>
                      </a:rPr>
                      <m:t>=2</m:t>
                    </m:r>
                  </m:oMath>
                </a14:m>
                <a:r>
                  <a:rPr lang="en-US" sz="2400" dirty="0" smtClean="0">
                    <a:solidFill>
                      <a:srgbClr val="FF0000"/>
                    </a:solidFill>
                  </a:rPr>
                  <a:t>) these </a:t>
                </a:r>
                <a14:m>
                  <m:oMath xmlns:m="http://schemas.openxmlformats.org/officeDocument/2006/math">
                    <m:sSup>
                      <m:sSupPr>
                        <m:ctrlPr>
                          <a:rPr lang="en-US" sz="240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10</m:t>
                        </m:r>
                      </m:e>
                      <m:sup>
                        <m:r>
                          <a:rPr lang="en-US" sz="2400" b="0" i="1" smtClean="0">
                            <a:solidFill>
                              <a:srgbClr val="FF0000"/>
                            </a:solidFill>
                            <a:latin typeface="Cambria Math" panose="02040503050406030204" pitchFamily="18" charset="0"/>
                          </a:rPr>
                          <m:t>2</m:t>
                        </m:r>
                      </m:sup>
                    </m:sSup>
                    <m:r>
                      <a:rPr lang="en-US" sz="2400" b="0" i="1" smtClean="0">
                        <a:solidFill>
                          <a:srgbClr val="FF0000"/>
                        </a:solidFill>
                        <a:latin typeface="Cambria Math" panose="02040503050406030204" pitchFamily="18" charset="0"/>
                      </a:rPr>
                      <m:t>=100</m:t>
                    </m:r>
                  </m:oMath>
                </a14:m>
                <a:r>
                  <a:rPr lang="en-US" sz="2400" dirty="0" smtClean="0">
                    <a:solidFill>
                      <a:srgbClr val="FF0000"/>
                    </a:solidFill>
                  </a:rPr>
                  <a:t> members sample the pdf pretty well</a:t>
                </a:r>
              </a:p>
              <a:p>
                <a:pPr algn="ctr"/>
                <a:endParaRPr lang="en-US" sz="2400" dirty="0">
                  <a:solidFill>
                    <a:srgbClr val="FF0000"/>
                  </a:solidFill>
                </a:endParaRPr>
              </a:p>
              <a:p>
                <a:pPr algn="ctr"/>
                <a:r>
                  <a:rPr lang="en-US" sz="2400" dirty="0" smtClean="0">
                    <a:solidFill>
                      <a:srgbClr val="FF0000"/>
                    </a:solidFill>
                  </a:rPr>
                  <a:t>that would seem to imply that when </a:t>
                </a:r>
                <a:r>
                  <a:rPr lang="en-US" sz="2400" dirty="0">
                    <a:solidFill>
                      <a:srgbClr val="FF0000"/>
                    </a:solidFill>
                  </a:rPr>
                  <a:t>(</a:t>
                </a:r>
                <a14:m>
                  <m:oMath xmlns:m="http://schemas.openxmlformats.org/officeDocument/2006/math">
                    <m:r>
                      <a:rPr lang="en-US" sz="2400" i="1">
                        <a:solidFill>
                          <a:srgbClr val="FF0000"/>
                        </a:solidFill>
                        <a:latin typeface="Cambria Math" panose="02040503050406030204" pitchFamily="18" charset="0"/>
                      </a:rPr>
                      <m:t>𝑀</m:t>
                    </m:r>
                    <m:r>
                      <a:rPr lang="en-US" sz="2400" i="1">
                        <a:solidFill>
                          <a:srgbClr val="FF0000"/>
                        </a:solidFill>
                        <a:latin typeface="Cambria Math" panose="02040503050406030204" pitchFamily="18" charset="0"/>
                      </a:rPr>
                      <m:t>=10</m:t>
                    </m:r>
                  </m:oMath>
                </a14:m>
                <a:r>
                  <a:rPr lang="en-US" sz="2400" dirty="0">
                    <a:solidFill>
                      <a:srgbClr val="FF0000"/>
                    </a:solidFill>
                  </a:rPr>
                  <a:t>) </a:t>
                </a:r>
                <a:r>
                  <a:rPr lang="en-US" sz="2400" dirty="0" smtClean="0">
                    <a:solidFill>
                      <a:srgbClr val="FF0000"/>
                    </a:solidFill>
                  </a:rPr>
                  <a:t>you need </a:t>
                </a:r>
                <a14:m>
                  <m:oMath xmlns:m="http://schemas.openxmlformats.org/officeDocument/2006/math">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10</m:t>
                        </m:r>
                      </m:e>
                      <m:sup>
                        <m:r>
                          <a:rPr lang="en-US" sz="2400" b="0" i="1" smtClean="0">
                            <a:solidFill>
                              <a:srgbClr val="FF0000"/>
                            </a:solidFill>
                            <a:latin typeface="Cambria Math" panose="02040503050406030204" pitchFamily="18" charset="0"/>
                          </a:rPr>
                          <m:t>10</m:t>
                        </m:r>
                      </m:sup>
                    </m:sSup>
                    <m:r>
                      <a:rPr lang="en-US" sz="2400" i="1">
                        <a:solidFill>
                          <a:srgbClr val="FF0000"/>
                        </a:solidFill>
                        <a:latin typeface="Cambria Math" panose="02040503050406030204" pitchFamily="18" charset="0"/>
                      </a:rPr>
                      <m:t>=10</m:t>
                    </m:r>
                  </m:oMath>
                </a14:m>
                <a:r>
                  <a:rPr lang="en-US" sz="2400" dirty="0">
                    <a:solidFill>
                      <a:srgbClr val="FF0000"/>
                    </a:solidFill>
                  </a:rPr>
                  <a:t> </a:t>
                </a:r>
                <a:r>
                  <a:rPr lang="en-US" sz="2400" dirty="0" smtClean="0">
                    <a:solidFill>
                      <a:srgbClr val="FF0000"/>
                    </a:solidFill>
                  </a:rPr>
                  <a:t>billion members</a:t>
                </a:r>
              </a:p>
            </p:txBody>
          </p:sp>
        </mc:Choice>
        <mc:Fallback>
          <p:sp>
            <p:nvSpPr>
              <p:cNvPr id="11" name="TextBox 10"/>
              <p:cNvSpPr txBox="1">
                <a:spLocks noRot="1" noChangeAspect="1" noMove="1" noResize="1" noEditPoints="1" noAdjustHandles="1" noChangeArrowheads="1" noChangeShapeType="1" noTextEdit="1"/>
              </p:cNvSpPr>
              <p:nvPr/>
            </p:nvSpPr>
            <p:spPr>
              <a:xfrm>
                <a:off x="5181600" y="3505200"/>
                <a:ext cx="3733800" cy="3046988"/>
              </a:xfrm>
              <a:prstGeom prst="rect">
                <a:avLst/>
              </a:prstGeom>
              <a:blipFill>
                <a:blip r:embed="rId4"/>
                <a:stretch>
                  <a:fillRect l="-163" t="-1600" r="-1794" b="-3600"/>
                </a:stretch>
              </a:blipFill>
            </p:spPr>
            <p:txBody>
              <a:bodyPr/>
              <a:lstStyle/>
              <a:p>
                <a:r>
                  <a:rPr lang="en-US">
                    <a:noFill/>
                  </a:rPr>
                  <a:t> </a:t>
                </a:r>
              </a:p>
            </p:txBody>
          </p:sp>
        </mc:Fallback>
      </mc:AlternateContent>
    </p:spTree>
    <p:extLst>
      <p:ext uri="{BB962C8B-B14F-4D97-AF65-F5344CB8AC3E}">
        <p14:creationId xmlns:p14="http://schemas.microsoft.com/office/powerpoint/2010/main" val="160479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9855</TotalTime>
  <Words>2793</Words>
  <Application>Microsoft Office PowerPoint</Application>
  <PresentationFormat>On-screen Show (4:3)</PresentationFormat>
  <Paragraphs>589</Paragraphs>
  <Slides>52</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Cambria Math</vt:lpstr>
      <vt:lpstr>Courier New</vt:lpstr>
      <vt:lpstr>Symbol</vt:lpstr>
      <vt:lpstr>Times New Roman</vt:lpstr>
      <vt:lpstr>Office Theme</vt:lpstr>
      <vt:lpstr>Lecture 17   Nonlinear Problems:  Markov Chain – Monte Carlo (MCMC) Methods and Bootstrap Confidence Intervals </vt:lpstr>
      <vt:lpstr>Syllabus</vt:lpstr>
      <vt:lpstr>Purpose of the Lecture</vt:lpstr>
      <vt:lpstr>Part 1  Markov Chain – Monte Carlo Methods  </vt:lpstr>
      <vt:lpstr>PowerPoint Presentation</vt:lpstr>
      <vt:lpstr>PowerPoint Presentation</vt:lpstr>
      <vt:lpstr>PowerPoint Presentation</vt:lpstr>
      <vt:lpstr>PowerPoint Presentation</vt:lpstr>
      <vt:lpstr>PowerPoint Presentation</vt:lpstr>
      <vt:lpstr>The Markov Chain Monte Carlo method samples a pdf  to produce a ensemble</vt:lpstr>
      <vt:lpstr>PowerPoint Presentation</vt:lpstr>
      <vt:lpstr>PowerPoint Presentation</vt:lpstr>
      <vt:lpstr>Metropolis-Hastings Algorithm hopping algorithm that samples a 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Bootstrap Method   </vt:lpstr>
      <vt:lpstr>theory of confidence intervals</vt:lpstr>
      <vt:lpstr>theory of confidence intervals</vt:lpstr>
      <vt:lpstr>Gaussian linear theory d = Gm m = G-gd  standard error propagation [cov m]=G-g [cov d] G-gT   univariate Gaussian distribution has 95% of error within two σ of its mean</vt:lpstr>
      <vt:lpstr>What to do with Gaussian nonlinear theory?  One possibility linearize theory and use standard error propagation  d = g(m)  m-m(p) ≈ G(p) –g [d- g(m(p)) ] [cov m]≈G(p)-g [cov d] G(p)-g</vt:lpstr>
      <vt:lpstr>  disadvantages unknown accuracy and need to compute gradient of theory G(p)    G(p) not computed when using some solution methods   </vt:lpstr>
      <vt:lpstr>alternative confidence intervals with repeat datasets</vt:lpstr>
      <vt:lpstr>Bootstrap Method</vt:lpstr>
      <vt:lpstr>example of resampling</vt:lpstr>
      <vt:lpstr>example of resampling</vt:lpstr>
      <vt:lpstr>example of resampling</vt:lpstr>
      <vt:lpstr>MATLAB®</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Describing Inverse Problems</dc:title>
  <dc:creator>Bill Menke</dc:creator>
  <cp:lastModifiedBy>William Menke</cp:lastModifiedBy>
  <cp:revision>730</cp:revision>
  <dcterms:created xsi:type="dcterms:W3CDTF">2011-08-18T12:44:59Z</dcterms:created>
  <dcterms:modified xsi:type="dcterms:W3CDTF">2023-05-18T14:36:45Z</dcterms:modified>
</cp:coreProperties>
</file>