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395" r:id="rId3"/>
    <p:sldId id="266" r:id="rId4"/>
    <p:sldId id="321" r:id="rId5"/>
    <p:sldId id="358" r:id="rId6"/>
    <p:sldId id="373" r:id="rId7"/>
    <p:sldId id="396" r:id="rId8"/>
    <p:sldId id="374" r:id="rId9"/>
    <p:sldId id="375" r:id="rId10"/>
    <p:sldId id="376" r:id="rId11"/>
    <p:sldId id="377" r:id="rId12"/>
    <p:sldId id="378" r:id="rId13"/>
    <p:sldId id="379" r:id="rId14"/>
    <p:sldId id="380" r:id="rId15"/>
    <p:sldId id="381" r:id="rId16"/>
    <p:sldId id="382" r:id="rId17"/>
    <p:sldId id="383" r:id="rId18"/>
    <p:sldId id="384" r:id="rId19"/>
    <p:sldId id="359" r:id="rId20"/>
    <p:sldId id="385" r:id="rId21"/>
    <p:sldId id="360" r:id="rId22"/>
    <p:sldId id="386" r:id="rId23"/>
    <p:sldId id="391" r:id="rId24"/>
    <p:sldId id="392" r:id="rId25"/>
    <p:sldId id="361" r:id="rId26"/>
    <p:sldId id="387" r:id="rId27"/>
    <p:sldId id="393" r:id="rId28"/>
    <p:sldId id="397" r:id="rId29"/>
    <p:sldId id="389" r:id="rId30"/>
    <p:sldId id="394" r:id="rId31"/>
    <p:sldId id="362" r:id="rId32"/>
    <p:sldId id="390" r:id="rId33"/>
    <p:sldId id="363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1849" autoAdjust="0"/>
  </p:normalViewPr>
  <p:slideViewPr>
    <p:cSldViewPr>
      <p:cViewPr varScale="1">
        <p:scale>
          <a:sx n="60" d="100"/>
          <a:sy n="60" d="100"/>
        </p:scale>
        <p:origin x="1444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153586-B8EA-4C3A-8DAE-D42D42A93AB4}" type="datetimeFigureOut">
              <a:rPr lang="en-US" smtClean="0"/>
              <a:pPr/>
              <a:t>5/20/2023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9C30AA-43CA-42E7-B15D-4F2AC4A1EFA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</a:t>
            </a:r>
            <a:r>
              <a:rPr lang="en-US" baseline="0" dirty="0" smtClean="0"/>
              <a:t>s lecture is teaches the basics of Factor Analysis.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The loadings matrix is </a:t>
            </a:r>
            <a:r>
              <a:rPr lang="en-US" dirty="0" err="1" smtClean="0"/>
              <a:t>pxN</a:t>
            </a:r>
            <a:r>
              <a:rPr lang="en-US" baseline="0" dirty="0" smtClean="0"/>
              <a:t>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0737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Here is the factor</a:t>
            </a:r>
            <a:r>
              <a:rPr lang="en-US" baseline="0" dirty="0" smtClean="0"/>
              <a:t> analysis problem.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912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However,</a:t>
            </a:r>
            <a:r>
              <a:rPr lang="en-US" baseline="0" dirty="0" smtClean="0"/>
              <a:t> it’s easy to show that the inverse problem is very non-unique.</a:t>
            </a:r>
          </a:p>
          <a:p>
            <a:r>
              <a:rPr lang="en-US" baseline="0" dirty="0" smtClean="0"/>
              <a:t>Given a solution (C,F) that yields an S</a:t>
            </a:r>
          </a:p>
          <a:p>
            <a:r>
              <a:rPr lang="en-US" baseline="0" dirty="0" smtClean="0"/>
              <a:t>any invertible matrix T can be  used to create a different solution (C’,F’) that yields the same 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80016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That’s not a problem,</a:t>
            </a:r>
            <a:r>
              <a:rPr lang="en-US" baseline="0" dirty="0" smtClean="0"/>
              <a:t> but it does mean that prior information will be important.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32095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Part</a:t>
            </a:r>
            <a:r>
              <a:rPr lang="en-US" baseline="0" dirty="0" smtClean="0"/>
              <a:t> of the factor analysis problem is determining the minimum number of endmembers (or factors) needed to</a:t>
            </a:r>
          </a:p>
          <a:p>
            <a:r>
              <a:rPr lang="en-US" baseline="0" dirty="0" smtClean="0"/>
              <a:t>satisfy the data.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06678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</a:t>
            </a:r>
            <a:r>
              <a:rPr lang="en-US" baseline="0" dirty="0" smtClean="0"/>
              <a:t> problem can be thought of in terms of spaces and sub-spaces.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66713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composition of the samples, </a:t>
            </a:r>
            <a:r>
              <a:rPr lang="en-US" sz="1200" b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s</a:t>
            </a:r>
            <a:r>
              <a:rPr lang="en-US" sz="12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, (black arrows) lies on a triangular sector of a plate bounded by the composition of the sources A and B (red arrows).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FC1C0C-0EF4-43E0-AD18-5BAFD4101E82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Eigenvectors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v</a:t>
            </a:r>
            <a:r>
              <a:rPr lang="en-US" sz="12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1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v</a:t>
            </a:r>
            <a:r>
              <a:rPr lang="en-US" sz="12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lie in the plane of the samples (</a:t>
            </a:r>
            <a:r>
              <a:rPr lang="en-US" sz="1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v</a:t>
            </a:r>
            <a:r>
              <a:rPr lang="en-US" sz="12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 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is closest to the mean sample). Eigenvector, </a:t>
            </a:r>
            <a:r>
              <a:rPr lang="en-US" sz="1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v</a:t>
            </a:r>
            <a:r>
              <a:rPr lang="en-US" sz="12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3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, is normal to the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plane.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</a:t>
            </a:r>
            <a:r>
              <a:rPr lang="en-US" baseline="0" dirty="0" smtClean="0"/>
              <a:t> word “best” here is in the sense of not embodying prior information.</a:t>
            </a:r>
          </a:p>
          <a:p>
            <a:r>
              <a:rPr lang="en-US" baseline="0" dirty="0" smtClean="0"/>
              <a:t>They are as good as any other set of factors in the sense of reproducing the sample matrix.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81647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As</a:t>
            </a:r>
            <a:r>
              <a:rPr lang="en-US" baseline="0" dirty="0" smtClean="0"/>
              <a:t> long as the sample vectors are reasonably close to one another (say in the same quadrant), the</a:t>
            </a:r>
          </a:p>
          <a:p>
            <a:r>
              <a:rPr lang="en-US" baseline="0" dirty="0" smtClean="0"/>
              <a:t>first factor is close to the sample mean.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3350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first</a:t>
            </a:r>
            <a:r>
              <a:rPr lang="en-US" baseline="0" dirty="0" smtClean="0"/>
              <a:t> section introduces a new method for solving nonlinear problems is developed and applied.</a:t>
            </a:r>
          </a:p>
          <a:p>
            <a:r>
              <a:rPr lang="en-US" baseline="0" dirty="0" smtClean="0"/>
              <a:t>The second introduces a new way to compute confidence intervals.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Any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two factors </a:t>
            </a:r>
            <a:r>
              <a:rPr lang="en-US" sz="1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f</a:t>
            </a:r>
            <a:r>
              <a:rPr lang="en-US" sz="1200" b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</a:t>
            </a:r>
            <a:r>
              <a:rPr lang="en-US" sz="12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1)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1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f</a:t>
            </a:r>
            <a:r>
              <a:rPr lang="en-US" sz="1200" b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</a:t>
            </a:r>
            <a:r>
              <a:rPr lang="en-US" sz="12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1)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(red arrows) that lie in the plane of the samples and that bound the range of sample compositions  (black arrows) are acceptable, such as those shown in (A) and (B).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Here’s</a:t>
            </a:r>
            <a:r>
              <a:rPr lang="en-US" baseline="0" dirty="0" smtClean="0"/>
              <a:t> the code for calculating the loading and factor matrices.</a:t>
            </a:r>
          </a:p>
          <a:p>
            <a:r>
              <a:rPr lang="en-US" baseline="0" dirty="0" smtClean="0"/>
              <a:t>Note that we’re using the “economy” versions of </a:t>
            </a:r>
            <a:r>
              <a:rPr lang="en-US" baseline="0" dirty="0" err="1" smtClean="0"/>
              <a:t>svd</a:t>
            </a:r>
            <a:r>
              <a:rPr lang="en-US" baseline="0" dirty="0" smtClean="0"/>
              <a:t>();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46165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Here</a:t>
            </a:r>
            <a:r>
              <a:rPr lang="en-US" baseline="0" dirty="0" smtClean="0"/>
              <a:t> we create reduced versions of the loadings and the factors.</a:t>
            </a:r>
          </a:p>
          <a:p>
            <a:r>
              <a:rPr lang="en-US" baseline="0" dirty="0" smtClean="0"/>
              <a:t>The matrix SP=CP*FP is now an approximation for 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97356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Note that the overall</a:t>
            </a:r>
            <a:r>
              <a:rPr lang="en-US" baseline="0" dirty="0" smtClean="0"/>
              <a:t> size and the </a:t>
            </a:r>
            <a:r>
              <a:rPr lang="en-US" dirty="0" smtClean="0"/>
              <a:t>range variation of</a:t>
            </a:r>
            <a:r>
              <a:rPr lang="en-US" baseline="0" dirty="0" smtClean="0"/>
              <a:t> the elements vary significantly.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81805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Scatter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plot of four combinations of chemical  components of the Atlantic Ocean rock sample dataset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They show some systematics,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but look pretty different, too.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Fig. 10.5.. Singular values </a:t>
            </a:r>
            <a:r>
              <a:rPr lang="el-GR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λ</a:t>
            </a:r>
            <a:r>
              <a:rPr lang="en-US" sz="12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12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of the Atlantic Ocean rock dataset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.  Where would you pick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p?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Factors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1200" i="1" baseline="30000" dirty="0" smtClean="0">
                <a:latin typeface="Times New Roman" pitchFamily="18" charset="0"/>
                <a:cs typeface="Times New Roman" pitchFamily="18" charset="0"/>
              </a:rPr>
              <a:t>(2)</a:t>
            </a:r>
            <a:r>
              <a:rPr lang="en-US" sz="1200" baseline="30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through 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1200" i="1" baseline="30000" dirty="0" smtClean="0">
                <a:latin typeface="Times New Roman" pitchFamily="18" charset="0"/>
                <a:cs typeface="Times New Roman" pitchFamily="18" charset="0"/>
              </a:rPr>
              <a:t>(5)</a:t>
            </a:r>
            <a:r>
              <a:rPr lang="en-US" sz="1200" i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, of the Atlantic Rock data set, as calculated by singular value decomposition. 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We ignore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1200" i="1" baseline="30000" dirty="0" smtClean="0">
                <a:latin typeface="Times New Roman" pitchFamily="18" charset="0"/>
                <a:cs typeface="Times New Roman" pitchFamily="18" charset="0"/>
              </a:rPr>
              <a:t>(1</a:t>
            </a:r>
            <a:r>
              <a:rPr lang="en-US" sz="1200" i="0" baseline="0" dirty="0" smtClean="0">
                <a:latin typeface="Times New Roman" pitchFamily="18" charset="0"/>
                <a:cs typeface="Times New Roman" pitchFamily="18" charset="0"/>
              </a:rPr>
              <a:t>, as it is just the mean.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40D33F-FFCB-4FC7-87EF-795DADAF3005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Three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dimensional perspective view of the coefficients,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C</a:t>
            </a:r>
            <a:r>
              <a:rPr lang="en-US" sz="12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, of factors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3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4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in each of the rock samples (dots) of the Atlantic Ocean Rock dataset. </a:t>
            </a:r>
          </a:p>
          <a:p>
            <a:r>
              <a:rPr lang="en-US" dirty="0" smtClean="0"/>
              <a:t>It is a fairly simple “L” shaped pattern.</a:t>
            </a:r>
          </a:p>
          <a:p>
            <a:r>
              <a:rPr lang="en-US" dirty="0" smtClean="0"/>
              <a:t>Returning</a:t>
            </a:r>
            <a:r>
              <a:rPr lang="en-US" baseline="0" dirty="0" smtClean="0"/>
              <a:t> to the “undirected” issue, we have used factor analysis to identify a pattern in the data,</a:t>
            </a:r>
          </a:p>
          <a:p>
            <a:r>
              <a:rPr lang="en-US" baseline="0" dirty="0" smtClean="0"/>
              <a:t>but the factor analysis does not explain the pattern.  The next step (which requires detailed geochemical knowledge)</a:t>
            </a:r>
          </a:p>
          <a:p>
            <a:r>
              <a:rPr lang="en-US" baseline="0" dirty="0" smtClean="0"/>
              <a:t>is to develop a theory than can explain it.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Factor</a:t>
            </a:r>
            <a:r>
              <a:rPr lang="en-US" baseline="0" dirty="0" smtClean="0"/>
              <a:t> analysis is very closely related to the idea of mixing of </a:t>
            </a:r>
            <a:r>
              <a:rPr lang="en-US" baseline="0" dirty="0" err="1" smtClean="0"/>
              <a:t>endmembers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Material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from sources A and B is eroded into the ocean and fix to form sediment.  Samples, 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s</a:t>
            </a:r>
            <a:r>
              <a:rPr lang="en-US" sz="12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, of the sediment are collected and their chemical composition is determined.  The data are used to infer the composition of the sources.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3C374B-419C-4AF7-9E39-AC327B280661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</a:t>
            </a:r>
            <a:r>
              <a:rPr lang="en-US" baseline="0" dirty="0" smtClean="0"/>
              <a:t> factor analysis, the data is organized as a “sample matrix”, with rows being “samples” or “observations”</a:t>
            </a:r>
          </a:p>
          <a:p>
            <a:r>
              <a:rPr lang="en-US" baseline="0" dirty="0" smtClean="0"/>
              <a:t>and columns being the “elements” or “parameters” measured for each sample.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3503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Some data analysis methods,</a:t>
            </a:r>
            <a:r>
              <a:rPr lang="en-US" baseline="0" dirty="0" smtClean="0"/>
              <a:t> including factor analysis, is said to be “undirected”,</a:t>
            </a:r>
          </a:p>
          <a:p>
            <a:r>
              <a:rPr lang="en-US" baseline="0" dirty="0" smtClean="0"/>
              <a:t>meaning that they are not tied to a specific theory.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3116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However,</a:t>
            </a:r>
            <a:r>
              <a:rPr lang="en-US" baseline="0" dirty="0" smtClean="0"/>
              <a:t> Factor Analysis does make a specific assumption about the structure of the data,</a:t>
            </a:r>
          </a:p>
          <a:p>
            <a:r>
              <a:rPr lang="en-US" baseline="0" dirty="0" smtClean="0"/>
              <a:t>namely that the data are a mixture of endmembers, F, with the coefficients of the mixture</a:t>
            </a:r>
          </a:p>
          <a:p>
            <a:r>
              <a:rPr lang="en-US" baseline="0" dirty="0" smtClean="0"/>
              <a:t>(called the “loadings”).  It is undirected in the sense that there is no specific notion of what</a:t>
            </a:r>
          </a:p>
          <a:p>
            <a:r>
              <a:rPr lang="en-US" baseline="0" dirty="0" smtClean="0"/>
              <a:t>the endmembers look like.  The data themselves define them.  Well, sort of.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1761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factor matrix,</a:t>
            </a:r>
            <a:r>
              <a:rPr lang="en-US" baseline="0" dirty="0" smtClean="0"/>
              <a:t> F, has a structure similar to the sample matrix, with the columns being the elements.</a:t>
            </a:r>
          </a:p>
          <a:p>
            <a:r>
              <a:rPr lang="en-US" baseline="0" dirty="0" smtClean="0"/>
              <a:t>Note that there are p factors, where the number p is initially unknown.</a:t>
            </a:r>
          </a:p>
          <a:p>
            <a:r>
              <a:rPr lang="en-US" baseline="0" dirty="0" smtClean="0"/>
              <a:t>There is a bit of awkwardness associated with the way in which individual factors are indicated.</a:t>
            </a:r>
          </a:p>
          <a:p>
            <a:r>
              <a:rPr lang="en-US" baseline="0" dirty="0" smtClean="0"/>
              <a:t>They are rows, of the sample matrix, but when dealing with just one of them, it makes more sense</a:t>
            </a:r>
          </a:p>
          <a:p>
            <a:r>
              <a:rPr lang="en-US" baseline="0" dirty="0" smtClean="0"/>
              <a:t>to consider it a column-vector.</a:t>
            </a:r>
          </a:p>
          <a:p>
            <a:r>
              <a:rPr lang="en-US" baseline="0" dirty="0" smtClean="0"/>
              <a:t>Hence the need to take a lot of transforms.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2514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loadings are the coefficients; </a:t>
            </a:r>
            <a:r>
              <a:rPr lang="en-US" baseline="0" dirty="0" smtClean="0"/>
              <a:t>how much of each factor is in a given sample.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0924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5/20/2023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B1B0D4-162B-4AAA-AA48-226D81917658}" type="datetimeFigureOut">
              <a:rPr lang="en-US" smtClean="0"/>
              <a:pPr/>
              <a:t>5/20/2023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emf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143000"/>
            <a:ext cx="9144000" cy="42672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Lecture 18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Factor Analysis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theory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762000"/>
          </a:xfrm>
        </p:spPr>
        <p:txBody>
          <a:bodyPr/>
          <a:lstStyle/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samples are a linear mixture of sources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3733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8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S </a:t>
            </a:r>
            <a:r>
              <a:rPr lang="en-US" sz="48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r>
              <a:rPr lang="en-US" sz="48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C F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5" name="Freeform 4"/>
          <p:cNvSpPr/>
          <p:nvPr/>
        </p:nvSpPr>
        <p:spPr>
          <a:xfrm flipH="1">
            <a:off x="5334000" y="4724400"/>
            <a:ext cx="792480" cy="914400"/>
          </a:xfrm>
          <a:custGeom>
            <a:avLst/>
            <a:gdLst>
              <a:gd name="connsiteX0" fmla="*/ 0 w 1798320"/>
              <a:gd name="connsiteY0" fmla="*/ 716280 h 716280"/>
              <a:gd name="connsiteX1" fmla="*/ 838200 w 1798320"/>
              <a:gd name="connsiteY1" fmla="*/ 182880 h 716280"/>
              <a:gd name="connsiteX2" fmla="*/ 960120 w 1798320"/>
              <a:gd name="connsiteY2" fmla="*/ 457200 h 716280"/>
              <a:gd name="connsiteX3" fmla="*/ 1798320 w 1798320"/>
              <a:gd name="connsiteY3" fmla="*/ 0 h 716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98320" h="716280">
                <a:moveTo>
                  <a:pt x="0" y="716280"/>
                </a:moveTo>
                <a:cubicBezTo>
                  <a:pt x="339090" y="471170"/>
                  <a:pt x="678180" y="226060"/>
                  <a:pt x="838200" y="182880"/>
                </a:cubicBezTo>
                <a:cubicBezTo>
                  <a:pt x="998220" y="139700"/>
                  <a:pt x="800100" y="487680"/>
                  <a:pt x="960120" y="457200"/>
                </a:cubicBezTo>
                <a:cubicBezTo>
                  <a:pt x="1120140" y="426720"/>
                  <a:pt x="1459230" y="213360"/>
                  <a:pt x="1798320" y="0"/>
                </a:cubicBez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343400" y="5562600"/>
            <a:ext cx="4419600" cy="11430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sources called “factors” factors contain “elements”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2590800"/>
            <a:ext cx="8708571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factor matrix </a:t>
            </a:r>
            <a:r>
              <a:rPr lang="en-US" sz="53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F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533400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F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arranged row-wise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but we’ll use a column vector 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f</a:t>
            </a:r>
            <a:r>
              <a:rPr kumimoji="0" lang="en-US" sz="44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(</a:t>
            </a:r>
            <a:r>
              <a:rPr kumimoji="0" lang="en-US" sz="4400" b="0" i="0" u="none" strike="noStrike" kern="1200" cap="none" spc="0" normalizeH="0" baseline="30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i</a:t>
            </a:r>
            <a:r>
              <a:rPr kumimoji="0" lang="en-US" sz="44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) 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for individual factors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1524000"/>
            <a:ext cx="510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theory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762000"/>
          </a:xfrm>
        </p:spPr>
        <p:txBody>
          <a:bodyPr/>
          <a:lstStyle/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samples are a linear mixture of sources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3733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8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S </a:t>
            </a:r>
            <a:r>
              <a:rPr lang="en-US" sz="48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r>
              <a:rPr lang="en-US" sz="48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C F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4343400" y="4648200"/>
            <a:ext cx="533400" cy="838200"/>
          </a:xfrm>
          <a:custGeom>
            <a:avLst/>
            <a:gdLst>
              <a:gd name="connsiteX0" fmla="*/ 0 w 1798320"/>
              <a:gd name="connsiteY0" fmla="*/ 716280 h 716280"/>
              <a:gd name="connsiteX1" fmla="*/ 838200 w 1798320"/>
              <a:gd name="connsiteY1" fmla="*/ 182880 h 716280"/>
              <a:gd name="connsiteX2" fmla="*/ 960120 w 1798320"/>
              <a:gd name="connsiteY2" fmla="*/ 457200 h 716280"/>
              <a:gd name="connsiteX3" fmla="*/ 1798320 w 1798320"/>
              <a:gd name="connsiteY3" fmla="*/ 0 h 716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98320" h="716280">
                <a:moveTo>
                  <a:pt x="0" y="716280"/>
                </a:moveTo>
                <a:cubicBezTo>
                  <a:pt x="339090" y="471170"/>
                  <a:pt x="678180" y="226060"/>
                  <a:pt x="838200" y="182880"/>
                </a:cubicBezTo>
                <a:cubicBezTo>
                  <a:pt x="998220" y="139700"/>
                  <a:pt x="800100" y="487680"/>
                  <a:pt x="960120" y="457200"/>
                </a:cubicBezTo>
                <a:cubicBezTo>
                  <a:pt x="1120140" y="426720"/>
                  <a:pt x="1459230" y="213360"/>
                  <a:pt x="1798320" y="0"/>
                </a:cubicBez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514600" y="5638800"/>
            <a:ext cx="4419600" cy="9144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coefficients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called “loadings”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loading matrix </a:t>
            </a:r>
            <a:r>
              <a:rPr lang="en-US" sz="53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C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2133600"/>
            <a:ext cx="5029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" y="3429000"/>
            <a:ext cx="72390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inverse problem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25146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given </a:t>
            </a:r>
            <a:r>
              <a:rPr lang="en-US" sz="48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S</a:t>
            </a:r>
          </a:p>
          <a:p>
            <a:pPr algn="ctr">
              <a:buNone/>
            </a:pP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find </a:t>
            </a:r>
            <a:r>
              <a:rPr lang="en-US" sz="48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C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48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F</a:t>
            </a:r>
          </a:p>
          <a:p>
            <a:pPr algn="ctr">
              <a:buNone/>
            </a:pPr>
            <a:r>
              <a:rPr lang="en-US" sz="48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so that </a:t>
            </a:r>
            <a:r>
              <a:rPr lang="en-US" sz="48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S</a:t>
            </a:r>
            <a:r>
              <a:rPr lang="en-US" sz="48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r>
              <a:rPr lang="en-US" sz="48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CF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very non-unique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25146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given </a:t>
            </a:r>
            <a:r>
              <a:rPr lang="en-US" sz="48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 </a:t>
            </a:r>
            <a:r>
              <a:rPr lang="en-US" sz="48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with inverse </a:t>
            </a:r>
            <a:r>
              <a:rPr lang="en-US" sz="48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</a:t>
            </a:r>
            <a:r>
              <a:rPr lang="en-US" sz="48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-1</a:t>
            </a:r>
            <a:endParaRPr lang="en-US" sz="4800" baseline="300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sz="48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48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if </a:t>
            </a:r>
            <a:r>
              <a:rPr lang="en-US" sz="48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S</a:t>
            </a:r>
            <a:r>
              <a:rPr lang="en-US" sz="48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r>
              <a:rPr lang="en-US" sz="48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CF</a:t>
            </a:r>
          </a:p>
          <a:p>
            <a:pPr algn="ctr">
              <a:buNone/>
            </a:pPr>
            <a:r>
              <a:rPr lang="en-US" sz="48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then </a:t>
            </a:r>
            <a:r>
              <a:rPr lang="en-US" sz="48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S</a:t>
            </a:r>
            <a:r>
              <a:rPr lang="en-US" sz="48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=[</a:t>
            </a:r>
            <a:r>
              <a:rPr lang="en-US" sz="48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C T</a:t>
            </a:r>
            <a:r>
              <a:rPr lang="en-US" sz="48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-1</a:t>
            </a:r>
            <a:r>
              <a:rPr lang="en-US" sz="48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][</a:t>
            </a:r>
            <a:r>
              <a:rPr lang="en-US" sz="48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TF</a:t>
            </a:r>
            <a:r>
              <a:rPr lang="en-US" sz="48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] =</a:t>
            </a:r>
            <a:r>
              <a:rPr lang="en-US" sz="48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C</a:t>
            </a:r>
            <a:r>
              <a:rPr lang="en-US" sz="48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’</a:t>
            </a:r>
            <a:r>
              <a:rPr lang="en-US" sz="48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F</a:t>
            </a:r>
            <a:r>
              <a:rPr lang="en-US" sz="48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’</a:t>
            </a:r>
            <a:endParaRPr lang="en-US" sz="48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very non-unique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25146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so a priori information needed to select a solution</a:t>
            </a:r>
            <a:endParaRPr lang="en-US" sz="48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simplicity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057400"/>
            <a:ext cx="9144000" cy="37338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what is the minimum number of factors</a:t>
            </a:r>
            <a:r>
              <a:rPr lang="en-US" sz="48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needed</a:t>
            </a:r>
          </a:p>
          <a:p>
            <a:pPr algn="ctr">
              <a:buNone/>
            </a:pPr>
            <a:endParaRPr lang="en-US" sz="48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48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call that number </a:t>
            </a:r>
            <a:r>
              <a:rPr lang="en-US" sz="48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057400"/>
            <a:ext cx="9144000" cy="37338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does </a:t>
            </a:r>
            <a:r>
              <a:rPr lang="en-US" sz="48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S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span the full space of </a:t>
            </a:r>
            <a:r>
              <a:rPr lang="en-US" sz="48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elements?</a:t>
            </a:r>
            <a:endParaRPr lang="en-US" sz="48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en-US" sz="48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48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or just a </a:t>
            </a:r>
            <a:r>
              <a:rPr lang="en-US" sz="48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 </a:t>
            </a:r>
            <a:r>
              <a:rPr lang="en-US" sz="48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–dimensional subspace?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>
            <a:grpSpLocks noChangeAspect="1"/>
          </p:cNvGrpSpPr>
          <p:nvPr/>
        </p:nvGrpSpPr>
        <p:grpSpPr>
          <a:xfrm>
            <a:off x="1676400" y="609600"/>
            <a:ext cx="5943599" cy="5387971"/>
            <a:chOff x="2452689" y="609600"/>
            <a:chExt cx="3962399" cy="3591980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 l="11658" t="5458" r="7706" b="8301"/>
            <a:stretch>
              <a:fillRect/>
            </a:stretch>
          </p:blipFill>
          <p:spPr bwMode="auto">
            <a:xfrm>
              <a:off x="2819400" y="609600"/>
              <a:ext cx="3448594" cy="34747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6" name="Rectangle 5"/>
            <p:cNvSpPr/>
            <p:nvPr/>
          </p:nvSpPr>
          <p:spPr>
            <a:xfrm rot="1657713">
              <a:off x="6018612" y="3230776"/>
              <a:ext cx="381860" cy="84357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452689" y="2390778"/>
              <a:ext cx="507526" cy="348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E</a:t>
              </a:r>
              <a:r>
                <a:rPr lang="en-US" sz="2800" i="1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3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957888" y="3352799"/>
              <a:ext cx="457200" cy="348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E</a:t>
              </a:r>
              <a:r>
                <a:rPr lang="en-US" sz="2800" i="1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2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123507" y="1574074"/>
              <a:ext cx="457200" cy="348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s</a:t>
              </a:r>
              <a:r>
                <a:rPr lang="en-US" sz="2800" i="1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1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312918" y="1804852"/>
              <a:ext cx="457200" cy="348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s</a:t>
              </a:r>
              <a:r>
                <a:rPr lang="en-US" sz="2800" i="1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3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cxnSp>
          <p:nvCxnSpPr>
            <p:cNvPr id="21" name="Straight Connector 20"/>
            <p:cNvCxnSpPr/>
            <p:nvPr/>
          </p:nvCxnSpPr>
          <p:spPr>
            <a:xfrm rot="16200000" flipV="1">
              <a:off x="4988719" y="1974057"/>
              <a:ext cx="2362200" cy="476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Rectangle 4"/>
            <p:cNvSpPr/>
            <p:nvPr/>
          </p:nvSpPr>
          <p:spPr>
            <a:xfrm rot="120000">
              <a:off x="2669878" y="3877762"/>
              <a:ext cx="3127615" cy="21955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657600" y="939800"/>
              <a:ext cx="457200" cy="348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A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800600" y="2362200"/>
              <a:ext cx="457200" cy="348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B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947159" y="1345474"/>
              <a:ext cx="457200" cy="348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s</a:t>
              </a:r>
              <a:r>
                <a:rPr lang="en-US" sz="2800" i="1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1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521926" y="2081348"/>
              <a:ext cx="457200" cy="348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s</a:t>
              </a:r>
              <a:r>
                <a:rPr lang="en-US" sz="2800" i="1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4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 rot="120000">
              <a:off x="2809876" y="3852767"/>
              <a:ext cx="2971800" cy="348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E</a:t>
              </a:r>
              <a:r>
                <a:rPr lang="en-US" sz="2800" i="1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1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cxnSp>
          <p:nvCxnSpPr>
            <p:cNvPr id="24" name="Straight Connector 23"/>
            <p:cNvCxnSpPr/>
            <p:nvPr/>
          </p:nvCxnSpPr>
          <p:spPr>
            <a:xfrm rot="16200000" flipV="1">
              <a:off x="4593432" y="2640807"/>
              <a:ext cx="2362200" cy="476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V="1">
              <a:off x="2126457" y="1893095"/>
              <a:ext cx="2362200" cy="476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V="1">
              <a:off x="1726407" y="2550320"/>
              <a:ext cx="2362200" cy="476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0800000">
              <a:off x="2890839" y="3748089"/>
              <a:ext cx="2886075" cy="10953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0800000">
              <a:off x="3314701" y="3071813"/>
              <a:ext cx="2881315" cy="10001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5634039" y="3305174"/>
              <a:ext cx="681038" cy="40481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2776539" y="3200400"/>
              <a:ext cx="681038" cy="40481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5400000">
              <a:off x="5629277" y="933452"/>
              <a:ext cx="681038" cy="40481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2771777" y="823916"/>
              <a:ext cx="681038" cy="40481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0800000">
              <a:off x="2900363" y="1371600"/>
              <a:ext cx="2890840" cy="9049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0800000">
              <a:off x="3300413" y="704851"/>
              <a:ext cx="2871790" cy="9525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572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Syllabus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66700" y="379674"/>
            <a:ext cx="8534400" cy="65453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00"/>
              </a:spcBef>
              <a:buFontTx/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01		Describing Inverse Problems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02		Probability and Measurement Error, Part 1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03		Probability and Measurement Error, Part 2 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04		The L</a:t>
            </a:r>
            <a:r>
              <a:rPr lang="en-US" sz="16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Norm and Simple Least Squares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05		A Priori Information and Weighted Least Squared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06		Resolution and Generalized Inverses</a:t>
            </a:r>
          </a:p>
          <a:p>
            <a:pPr>
              <a:spcBef>
                <a:spcPts val="100"/>
              </a:spcBef>
              <a:buFontTx/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07		Backus-Gilbert Inverse and the Trade Off of Resolution and Variance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08		The Principle of Maximum Likelihood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09		Inexact Theories</a:t>
            </a:r>
          </a:p>
          <a:p>
            <a:pPr>
              <a:spcBef>
                <a:spcPts val="100"/>
              </a:spcBef>
              <a:buFontTx/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10		Prior Covariance and Gaussian Process Regression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11		Non-uniqueness and Localized Averages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12		Vector Spaces and Singular Value Decomposition</a:t>
            </a:r>
          </a:p>
          <a:p>
            <a:pPr>
              <a:spcBef>
                <a:spcPts val="100"/>
              </a:spcBef>
              <a:buFontTx/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13		Equality and Inequality Constraints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14		L</a:t>
            </a:r>
            <a:r>
              <a:rPr lang="en-US" sz="16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, L</a:t>
            </a:r>
            <a:r>
              <a:rPr lang="en-US" sz="1600" baseline="-25000" dirty="0" smtClean="0">
                <a:latin typeface="Cambria Math"/>
                <a:ea typeface="Cambria Math"/>
                <a:cs typeface="Times New Roman" pitchFamily="18" charset="0"/>
              </a:rPr>
              <a:t>∞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Norm Problems and Linear Programming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15		Nonlinear Problems: Grid and Monte Carlo Searches 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16		Nonlinear Problems: Newton’s Method 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17		Nonlinear Problems</a:t>
            </a:r>
            <a:r>
              <a:rPr lang="en-US" sz="1600" smtClean="0">
                <a:latin typeface="Times New Roman" pitchFamily="18" charset="0"/>
                <a:cs typeface="Times New Roman" pitchFamily="18" charset="0"/>
              </a:rPr>
              <a:t>:  MCMC and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Bootstrap Confidence Intervals 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Lecture 18	Factor Analysis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19		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Varimax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Factors, Empirical Orthogonal Functions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20		Backus-Gilbert Theory for Continuous Problems; Radon’s Problem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21		Linear Operators and Their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Adjoints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22		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Fr</a:t>
            </a:r>
            <a:r>
              <a:rPr lang="en-US" sz="1600" dirty="0" err="1" smtClean="0">
                <a:latin typeface="Times New Roman"/>
                <a:cs typeface="Times New Roman"/>
              </a:rPr>
              <a:t>é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chet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Derivatives</a:t>
            </a:r>
          </a:p>
          <a:p>
            <a:pPr>
              <a:spcBef>
                <a:spcPts val="100"/>
              </a:spcBef>
              <a:buFontTx/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23		Estimating a Parameter in a Differential Equation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24 	Exemplary Inverse Problems, incl. Filter Design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25 	Exemplary Inverse Problems, incl. Earthquake Location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26 	Exemplary Inverse Problems, incl.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Vibrational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Problems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8087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27038"/>
            <a:ext cx="9144000" cy="1249362"/>
          </a:xfrm>
        </p:spPr>
        <p:txBody>
          <a:bodyPr>
            <a:normAutofit fontScale="90000"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we know how to answer this question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2590800"/>
            <a:ext cx="768096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0" y="4694238"/>
            <a:ext cx="9144000" cy="1249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</a:t>
            </a: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is the number of non-zero singular values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838200" y="533400"/>
            <a:ext cx="6409317" cy="5712159"/>
            <a:chOff x="838200" y="533400"/>
            <a:chExt cx="6409317" cy="5712159"/>
          </a:xfrm>
        </p:grpSpPr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 l="27004" t="14505" r="27005" b="36348"/>
            <a:stretch>
              <a:fillRect/>
            </a:stretch>
          </p:blipFill>
          <p:spPr bwMode="auto">
            <a:xfrm>
              <a:off x="1219200" y="533400"/>
              <a:ext cx="6028317" cy="57121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7" name="TextBox 6"/>
            <p:cNvSpPr txBox="1"/>
            <p:nvPr/>
          </p:nvSpPr>
          <p:spPr>
            <a:xfrm>
              <a:off x="1828800" y="1828800"/>
              <a:ext cx="84006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E</a:t>
              </a:r>
              <a:r>
                <a:rPr lang="en-US" sz="2800" i="1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3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133600" y="3505200"/>
              <a:ext cx="762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E</a:t>
              </a:r>
              <a:r>
                <a:rPr lang="en-US" sz="2800" i="1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2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 rot="21302492">
              <a:off x="3598451" y="4699453"/>
              <a:ext cx="29718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E</a:t>
              </a:r>
              <a:r>
                <a:rPr lang="en-US" sz="2800" i="1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1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810000" y="1950720"/>
              <a:ext cx="609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s</a:t>
              </a:r>
              <a:r>
                <a:rPr lang="en-US" sz="2800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2</a:t>
              </a:r>
              <a:endParaRPr lang="en-US" sz="2800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389120" y="2560320"/>
              <a:ext cx="80118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s</a:t>
              </a:r>
              <a:r>
                <a:rPr lang="en-US" sz="2800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3</a:t>
              </a:r>
              <a:endParaRPr lang="en-US" sz="2800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200400" y="1143000"/>
              <a:ext cx="4572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A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410200" y="3352800"/>
              <a:ext cx="4572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B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581400" y="1600200"/>
              <a:ext cx="762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s</a:t>
              </a:r>
              <a:r>
                <a:rPr lang="en-US" sz="2800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1</a:t>
              </a:r>
              <a:endParaRPr lang="en-US" sz="2800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770120" y="3063240"/>
              <a:ext cx="68797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s</a:t>
              </a:r>
              <a:r>
                <a:rPr lang="en-US" sz="2800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4</a:t>
              </a:r>
              <a:endParaRPr lang="en-US" sz="2800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096000" y="5562600"/>
              <a:ext cx="9144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v</a:t>
              </a:r>
              <a:r>
                <a:rPr lang="en-US" sz="2800" i="1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2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886200" y="1996440"/>
              <a:ext cx="11430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v</a:t>
              </a:r>
              <a:r>
                <a:rPr lang="en-US" sz="2800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1</a:t>
              </a:r>
              <a:endParaRPr lang="en-US" sz="2800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838200" y="4572000"/>
              <a:ext cx="12192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v</a:t>
              </a:r>
              <a:r>
                <a:rPr lang="en-US" sz="2800" i="1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3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27038"/>
            <a:ext cx="9144000" cy="1249362"/>
          </a:xfrm>
        </p:spPr>
        <p:txBody>
          <a:bodyPr>
            <a:norm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SVD identifies a subspace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2057400"/>
            <a:ext cx="9144000" cy="381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but the SVD factors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0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f</a:t>
            </a:r>
            <a:r>
              <a:rPr kumimoji="0" lang="en-US" sz="4000" b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</a:t>
            </a:r>
            <a:r>
              <a:rPr kumimoji="0" lang="en-US" sz="4000" b="0" u="none" strike="noStrike" kern="1200" cap="none" spc="0" normalizeH="0" baseline="30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kumimoji="0" lang="en-US" sz="4000" b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 </a:t>
            </a:r>
            <a:r>
              <a:rPr kumimoji="0" lang="en-US" sz="40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 </a:t>
            </a:r>
            <a:r>
              <a:rPr kumimoji="0" lang="en-US" sz="4000" b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v</a:t>
            </a:r>
            <a:r>
              <a:rPr kumimoji="0" lang="en-US" sz="4000" b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</a:t>
            </a:r>
            <a:r>
              <a:rPr kumimoji="0" lang="en-US" sz="4000" b="0" u="none" strike="noStrike" kern="1200" cap="none" spc="0" normalizeH="0" baseline="3000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kumimoji="0" lang="en-US" sz="4000" b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      </a:t>
            </a:r>
            <a:r>
              <a:rPr kumimoji="0" lang="en-US" sz="4000" b="0" i="1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kumimoji="0" lang="en-US" sz="40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=1, p</a:t>
            </a:r>
            <a:endParaRPr kumimoji="0" lang="en-US" sz="4000" b="0" i="1" u="none" strike="noStrike" kern="1200" cap="none" spc="0" normalizeH="0" baseline="3000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0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noProof="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not unique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000" noProof="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usually not the “best”</a:t>
            </a:r>
            <a:endParaRPr kumimoji="0" lang="en-US" sz="4000" b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27038"/>
            <a:ext cx="9144000" cy="1249362"/>
          </a:xfrm>
        </p:spPr>
        <p:txBody>
          <a:bodyPr>
            <a:normAutofit fontScale="90000"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factor 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4800" baseline="30000" dirty="0" smtClean="0">
                <a:latin typeface="Times New Roman" pitchFamily="18" charset="0"/>
                <a:cs typeface="Times New Roman" pitchFamily="18" charset="0"/>
              </a:rPr>
              <a:t>(1)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8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v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with the largest singular value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2514600"/>
            <a:ext cx="91440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usually near the mean sample</a:t>
            </a:r>
            <a:endParaRPr kumimoji="0" lang="en-US" sz="4000" b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5334000"/>
            <a:ext cx="2362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86400" y="5181600"/>
            <a:ext cx="2438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152400" y="3810000"/>
            <a:ext cx="4114800" cy="1752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sample mean</a:t>
            </a:r>
            <a:r>
              <a:rPr kumimoji="0" lang="en-US" sz="2800" b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&lt;</a:t>
            </a:r>
            <a:r>
              <a:rPr kumimoji="0" lang="en-US" sz="2800" b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</a:t>
            </a:r>
            <a:r>
              <a:rPr kumimoji="0" lang="en-US" sz="2800" b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&gt;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aseline="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minimize</a:t>
            </a:r>
            <a:endParaRPr kumimoji="0" lang="en-US" sz="2800" b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495800" y="3810000"/>
            <a:ext cx="4114800" cy="1752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eigenvector </a:t>
            </a:r>
            <a:r>
              <a:rPr kumimoji="0" lang="en-US" sz="2800" b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&lt;</a:t>
            </a:r>
            <a:r>
              <a:rPr kumimoji="0" lang="en-US" sz="2800" b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v</a:t>
            </a:r>
            <a:r>
              <a:rPr kumimoji="0" lang="en-US" sz="2800" b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&gt;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aseline="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minimize</a:t>
            </a:r>
            <a:endParaRPr kumimoji="0" lang="en-US" sz="2800" b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27038"/>
            <a:ext cx="9144000" cy="1249362"/>
          </a:xfrm>
        </p:spPr>
        <p:txBody>
          <a:bodyPr>
            <a:normAutofit fontScale="90000"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factor 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4800" baseline="30000" dirty="0" smtClean="0">
                <a:latin typeface="Times New Roman" pitchFamily="18" charset="0"/>
                <a:cs typeface="Times New Roman" pitchFamily="18" charset="0"/>
              </a:rPr>
              <a:t>(1)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8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v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with the largest singular value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2514600"/>
            <a:ext cx="91440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usually near the mean sample</a:t>
            </a:r>
            <a:endParaRPr kumimoji="0" lang="en-US" sz="4000" b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5334000"/>
            <a:ext cx="2362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6400" y="5181600"/>
            <a:ext cx="2438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152400" y="3810000"/>
            <a:ext cx="4114800" cy="1752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sample mean</a:t>
            </a:r>
            <a:r>
              <a:rPr kumimoji="0" lang="en-US" sz="2800" b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&lt;</a:t>
            </a:r>
            <a:r>
              <a:rPr kumimoji="0" lang="en-US" sz="2800" b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</a:t>
            </a:r>
            <a:r>
              <a:rPr kumimoji="0" lang="en-US" sz="2800" b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&gt;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aseline="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minimize</a:t>
            </a:r>
            <a:endParaRPr kumimoji="0" lang="en-US" sz="2800" b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495800" y="3810000"/>
            <a:ext cx="4114800" cy="1752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eigenvector </a:t>
            </a:r>
            <a:r>
              <a:rPr kumimoji="0" lang="en-US" sz="2800" b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&lt;</a:t>
            </a:r>
            <a:r>
              <a:rPr kumimoji="0" lang="en-US" sz="2800" b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v</a:t>
            </a:r>
            <a:r>
              <a:rPr kumimoji="0" lang="en-US" sz="2800" b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&gt;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aseline="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minimize</a:t>
            </a:r>
            <a:endParaRPr kumimoji="0" lang="en-US" sz="2800" b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2545080" y="6029960"/>
            <a:ext cx="3413760" cy="370840"/>
          </a:xfrm>
          <a:custGeom>
            <a:avLst/>
            <a:gdLst>
              <a:gd name="connsiteX0" fmla="*/ 0 w 3413760"/>
              <a:gd name="connsiteY0" fmla="*/ 30480 h 370840"/>
              <a:gd name="connsiteX1" fmla="*/ 1508760 w 3413760"/>
              <a:gd name="connsiteY1" fmla="*/ 365760 h 370840"/>
              <a:gd name="connsiteX2" fmla="*/ 3413760 w 3413760"/>
              <a:gd name="connsiteY2" fmla="*/ 0 h 370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13760" h="370840">
                <a:moveTo>
                  <a:pt x="0" y="30480"/>
                </a:moveTo>
                <a:cubicBezTo>
                  <a:pt x="469900" y="200660"/>
                  <a:pt x="939800" y="370840"/>
                  <a:pt x="1508760" y="365760"/>
                </a:cubicBezTo>
                <a:cubicBezTo>
                  <a:pt x="2077720" y="360680"/>
                  <a:pt x="2745740" y="180340"/>
                  <a:pt x="3413760" y="0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2057400" y="5715000"/>
            <a:ext cx="6553200" cy="1752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about the same if samples are clustered</a:t>
            </a:r>
            <a:endParaRPr kumimoji="0" lang="en-US" sz="2800" b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" name="Group 52"/>
          <p:cNvGrpSpPr>
            <a:grpSpLocks noChangeAspect="1"/>
          </p:cNvGrpSpPr>
          <p:nvPr/>
        </p:nvGrpSpPr>
        <p:grpSpPr>
          <a:xfrm>
            <a:off x="228600" y="762000"/>
            <a:ext cx="8675983" cy="4224063"/>
            <a:chOff x="341811" y="544848"/>
            <a:chExt cx="7887257" cy="3840057"/>
          </a:xfrm>
        </p:grpSpPr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 l="12009" t="5263" r="8734" b="9774"/>
            <a:stretch>
              <a:fillRect/>
            </a:stretch>
          </p:blipFill>
          <p:spPr bwMode="auto">
            <a:xfrm>
              <a:off x="4750786" y="809625"/>
              <a:ext cx="3457575" cy="3228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3075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 l="11522" t="6091" r="8696" b="9898"/>
            <a:stretch>
              <a:fillRect/>
            </a:stretch>
          </p:blipFill>
          <p:spPr bwMode="auto">
            <a:xfrm>
              <a:off x="721711" y="914400"/>
              <a:ext cx="3495675" cy="3152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cxnSp>
          <p:nvCxnSpPr>
            <p:cNvPr id="7" name="Straight Connector 6"/>
            <p:cNvCxnSpPr/>
            <p:nvPr/>
          </p:nvCxnSpPr>
          <p:spPr>
            <a:xfrm rot="16200000" flipH="1">
              <a:off x="3198212" y="2833685"/>
              <a:ext cx="1933575" cy="952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16200000" flipH="1">
              <a:off x="2569562" y="1933573"/>
              <a:ext cx="1933575" cy="952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452590" y="3052786"/>
              <a:ext cx="1924050" cy="947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16200000" flipH="1">
              <a:off x="-187925" y="2138362"/>
              <a:ext cx="1933575" cy="952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5400000">
              <a:off x="4400743" y="3002756"/>
              <a:ext cx="1966913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>
              <a:off x="3805431" y="2059782"/>
              <a:ext cx="1966913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5400000">
              <a:off x="7182043" y="2817019"/>
              <a:ext cx="1966913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6586731" y="1876423"/>
              <a:ext cx="1966913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0800000" flipV="1">
              <a:off x="778862" y="969169"/>
              <a:ext cx="2759869" cy="21431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10800000" flipV="1">
              <a:off x="1405132" y="1881188"/>
              <a:ext cx="2750342" cy="21669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10800000" flipV="1">
              <a:off x="1407511" y="3793330"/>
              <a:ext cx="2762252" cy="21907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0800000" flipV="1">
              <a:off x="786007" y="2874168"/>
              <a:ext cx="2750342" cy="21907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646704" y="1320405"/>
              <a:ext cx="912017" cy="63340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3389901" y="1106092"/>
              <a:ext cx="912017" cy="63340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3392282" y="3015854"/>
              <a:ext cx="912017" cy="63340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16200000" flipH="1">
              <a:off x="641938" y="3234929"/>
              <a:ext cx="912017" cy="63340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16200000" flipH="1">
              <a:off x="646701" y="1320404"/>
              <a:ext cx="912017" cy="63340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16200000" flipH="1">
              <a:off x="4625773" y="1263256"/>
              <a:ext cx="940591" cy="59054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4616245" y="3211118"/>
              <a:ext cx="940591" cy="59054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7392784" y="3015855"/>
              <a:ext cx="940591" cy="59054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7404690" y="1072755"/>
              <a:ext cx="940591" cy="59054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flipV="1">
              <a:off x="4784124" y="895351"/>
              <a:ext cx="2793206" cy="18335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flipV="1">
              <a:off x="5379436" y="1831181"/>
              <a:ext cx="2790825" cy="18812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flipV="1">
              <a:off x="4788886" y="2847975"/>
              <a:ext cx="2774156" cy="20002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flipV="1">
              <a:off x="5393724" y="3790950"/>
              <a:ext cx="2774155" cy="195263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TextBox 63"/>
            <p:cNvSpPr txBox="1"/>
            <p:nvPr/>
          </p:nvSpPr>
          <p:spPr>
            <a:xfrm>
              <a:off x="2350825" y="2113724"/>
              <a:ext cx="457200" cy="4756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s</a:t>
              </a:r>
              <a:r>
                <a:rPr lang="en-US" sz="2800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3</a:t>
              </a:r>
              <a:endParaRPr lang="en-US" sz="2800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1152407" y="1186166"/>
              <a:ext cx="644131" cy="4756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f</a:t>
              </a:r>
              <a:r>
                <a:rPr lang="en-US" sz="2800" b="1" baseline="30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(</a:t>
              </a:r>
              <a:r>
                <a:rPr lang="en-US" sz="2800" baseline="30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1)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1685702" y="1514666"/>
              <a:ext cx="457200" cy="4756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s</a:t>
              </a:r>
              <a:r>
                <a:rPr lang="en-US" sz="2800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1</a:t>
              </a:r>
              <a:endParaRPr lang="en-US" sz="2800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2631004" y="2420710"/>
              <a:ext cx="457200" cy="4756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s</a:t>
              </a:r>
              <a:r>
                <a:rPr lang="en-US" sz="2800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4</a:t>
              </a:r>
              <a:endParaRPr lang="en-US" sz="2800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5606538" y="1099030"/>
              <a:ext cx="623455" cy="4756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f</a:t>
              </a:r>
              <a:r>
                <a:rPr lang="en-US" sz="2800" b="1" baseline="30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(</a:t>
              </a:r>
              <a:r>
                <a:rPr lang="en-US" sz="2800" baseline="30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1)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3020701" y="2514913"/>
              <a:ext cx="589918" cy="4756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f</a:t>
              </a:r>
              <a:r>
                <a:rPr lang="en-US" sz="2800" b="1" baseline="30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(</a:t>
              </a:r>
              <a:r>
                <a:rPr lang="en-US" sz="2800" baseline="30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2)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72" name="TextBox 71"/>
            <p:cNvSpPr txBox="1">
              <a:spLocks noChangeAspect="1"/>
            </p:cNvSpPr>
            <p:nvPr/>
          </p:nvSpPr>
          <p:spPr>
            <a:xfrm>
              <a:off x="6775102" y="2440174"/>
              <a:ext cx="580581" cy="4756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f</a:t>
              </a:r>
              <a:r>
                <a:rPr lang="en-US" sz="2800" b="1" baseline="30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(</a:t>
              </a:r>
              <a:r>
                <a:rPr lang="en-US" sz="2800" baseline="30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2)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6644881" y="2115588"/>
              <a:ext cx="457200" cy="4756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s</a:t>
              </a:r>
              <a:r>
                <a:rPr lang="en-US" sz="2800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4</a:t>
              </a:r>
              <a:endParaRPr lang="en-US" sz="2800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6349261" y="1971062"/>
              <a:ext cx="457200" cy="4756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s</a:t>
              </a:r>
              <a:r>
                <a:rPr lang="en-US" sz="2800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3</a:t>
              </a:r>
              <a:endParaRPr lang="en-US" sz="2800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1980113" y="1930302"/>
              <a:ext cx="457200" cy="4756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s</a:t>
              </a:r>
              <a:r>
                <a:rPr lang="en-US" sz="2800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2</a:t>
              </a:r>
              <a:endParaRPr lang="en-US" sz="2800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5971049" y="1841747"/>
              <a:ext cx="457200" cy="4756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s</a:t>
              </a:r>
              <a:r>
                <a:rPr lang="en-US" sz="2800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2</a:t>
              </a:r>
              <a:endParaRPr lang="en-US" sz="2800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5652013" y="1486374"/>
              <a:ext cx="457200" cy="4756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s</a:t>
              </a:r>
              <a:r>
                <a:rPr lang="en-US" sz="2800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1</a:t>
              </a:r>
              <a:endParaRPr lang="en-US" sz="2800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78" name="Freeform 77"/>
            <p:cNvSpPr/>
            <p:nvPr/>
          </p:nvSpPr>
          <p:spPr>
            <a:xfrm>
              <a:off x="662076" y="3167270"/>
              <a:ext cx="3617844" cy="993913"/>
            </a:xfrm>
            <a:custGeom>
              <a:avLst/>
              <a:gdLst>
                <a:gd name="connsiteX0" fmla="*/ 702365 w 3617844"/>
                <a:gd name="connsiteY0" fmla="*/ 874643 h 993913"/>
                <a:gd name="connsiteX1" fmla="*/ 79513 w 3617844"/>
                <a:gd name="connsiteY1" fmla="*/ 0 h 993913"/>
                <a:gd name="connsiteX2" fmla="*/ 0 w 3617844"/>
                <a:gd name="connsiteY2" fmla="*/ 993913 h 993913"/>
                <a:gd name="connsiteX3" fmla="*/ 3617844 w 3617844"/>
                <a:gd name="connsiteY3" fmla="*/ 940904 h 993913"/>
                <a:gd name="connsiteX4" fmla="*/ 3591339 w 3617844"/>
                <a:gd name="connsiteY4" fmla="*/ 715617 h 993913"/>
                <a:gd name="connsiteX5" fmla="*/ 702365 w 3617844"/>
                <a:gd name="connsiteY5" fmla="*/ 874643 h 9939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617844" h="993913">
                  <a:moveTo>
                    <a:pt x="702365" y="874643"/>
                  </a:moveTo>
                  <a:lnTo>
                    <a:pt x="79513" y="0"/>
                  </a:lnTo>
                  <a:lnTo>
                    <a:pt x="0" y="993913"/>
                  </a:lnTo>
                  <a:lnTo>
                    <a:pt x="3617844" y="940904"/>
                  </a:lnTo>
                  <a:lnTo>
                    <a:pt x="3591339" y="715617"/>
                  </a:lnTo>
                  <a:lnTo>
                    <a:pt x="702365" y="87464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79" name="Freeform 78"/>
            <p:cNvSpPr/>
            <p:nvPr/>
          </p:nvSpPr>
          <p:spPr>
            <a:xfrm>
              <a:off x="4717241" y="3154017"/>
              <a:ext cx="3511827" cy="1073426"/>
            </a:xfrm>
            <a:custGeom>
              <a:avLst/>
              <a:gdLst>
                <a:gd name="connsiteX0" fmla="*/ 649357 w 3511827"/>
                <a:gd name="connsiteY0" fmla="*/ 914400 h 1073426"/>
                <a:gd name="connsiteX1" fmla="*/ 13253 w 3511827"/>
                <a:gd name="connsiteY1" fmla="*/ 0 h 1073426"/>
                <a:gd name="connsiteX2" fmla="*/ 0 w 3511827"/>
                <a:gd name="connsiteY2" fmla="*/ 490331 h 1073426"/>
                <a:gd name="connsiteX3" fmla="*/ 490331 w 3511827"/>
                <a:gd name="connsiteY3" fmla="*/ 1073426 h 1073426"/>
                <a:gd name="connsiteX4" fmla="*/ 3511827 w 3511827"/>
                <a:gd name="connsiteY4" fmla="*/ 914400 h 1073426"/>
                <a:gd name="connsiteX5" fmla="*/ 3392557 w 3511827"/>
                <a:gd name="connsiteY5" fmla="*/ 662609 h 1073426"/>
                <a:gd name="connsiteX6" fmla="*/ 3299792 w 3511827"/>
                <a:gd name="connsiteY6" fmla="*/ 728870 h 1073426"/>
                <a:gd name="connsiteX7" fmla="*/ 649357 w 3511827"/>
                <a:gd name="connsiteY7" fmla="*/ 914400 h 1073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511827" h="1073426">
                  <a:moveTo>
                    <a:pt x="649357" y="914400"/>
                  </a:moveTo>
                  <a:lnTo>
                    <a:pt x="13253" y="0"/>
                  </a:lnTo>
                  <a:lnTo>
                    <a:pt x="0" y="490331"/>
                  </a:lnTo>
                  <a:lnTo>
                    <a:pt x="490331" y="1073426"/>
                  </a:lnTo>
                  <a:lnTo>
                    <a:pt x="3511827" y="914400"/>
                  </a:lnTo>
                  <a:lnTo>
                    <a:pt x="3392557" y="662609"/>
                  </a:lnTo>
                  <a:lnTo>
                    <a:pt x="3299792" y="728870"/>
                  </a:lnTo>
                  <a:lnTo>
                    <a:pt x="649357" y="91440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341811" y="2133600"/>
              <a:ext cx="507526" cy="4756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E</a:t>
              </a:r>
              <a:r>
                <a:rPr lang="en-US" sz="2800" i="1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3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480357" y="3456801"/>
              <a:ext cx="622355" cy="4756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E</a:t>
              </a:r>
              <a:r>
                <a:rPr lang="en-US" sz="2800" i="1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2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85" name="TextBox 84"/>
            <p:cNvSpPr txBox="1"/>
            <p:nvPr/>
          </p:nvSpPr>
          <p:spPr>
            <a:xfrm rot="21302492">
              <a:off x="1119492" y="3909250"/>
              <a:ext cx="2971800" cy="4756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E</a:t>
              </a:r>
              <a:r>
                <a:rPr lang="en-US" sz="2800" i="1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1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4290356" y="2068848"/>
              <a:ext cx="507526" cy="4756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E</a:t>
              </a:r>
              <a:r>
                <a:rPr lang="en-US" sz="2800" i="1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3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4428902" y="3380601"/>
              <a:ext cx="662714" cy="4756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E</a:t>
              </a:r>
              <a:r>
                <a:rPr lang="en-US" sz="2800" i="1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2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88" name="TextBox 87"/>
            <p:cNvSpPr txBox="1"/>
            <p:nvPr/>
          </p:nvSpPr>
          <p:spPr>
            <a:xfrm rot="21302492">
              <a:off x="5108396" y="3833050"/>
              <a:ext cx="2971800" cy="4756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E</a:t>
              </a:r>
              <a:r>
                <a:rPr lang="en-US" sz="2800" i="1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1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618902" y="614122"/>
              <a:ext cx="1090523" cy="4756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(A)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4636720" y="544848"/>
              <a:ext cx="1564289" cy="4756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(B)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19100" y="921841"/>
            <a:ext cx="8229600" cy="2667000"/>
          </a:xfrm>
        </p:spPr>
        <p:txBody>
          <a:bodyPr/>
          <a:lstStyle/>
          <a:p>
            <a:pPr>
              <a:spcBef>
                <a:spcPts val="0"/>
              </a:spcBef>
              <a:buNone/>
            </a:pP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[U, LAMBDA, V] = 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svd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(S,0);</a:t>
            </a:r>
            <a:endParaRPr lang="en-US" sz="2800" dirty="0" smtClean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lambda = 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diag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(LAMBDA);</a:t>
            </a:r>
            <a:endParaRPr lang="en-US" sz="2800" dirty="0" smtClean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F = V';</a:t>
            </a:r>
            <a:endParaRPr lang="en-US" sz="2800" dirty="0" smtClean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C = U*LAMBDA;</a:t>
            </a:r>
            <a:endParaRPr lang="en-US" sz="28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28800" y="152400"/>
            <a:ext cx="5410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smtClean="0">
                <a:latin typeface="Times New Roman" pitchFamily="18" charset="0"/>
                <a:cs typeface="Times New Roman" pitchFamily="18" charset="0"/>
              </a:rPr>
              <a:t>in MATLAB</a:t>
            </a:r>
            <a:r>
              <a:rPr lang="en-US" sz="4400" baseline="30000" smtClean="0">
                <a:latin typeface="Times New Roman" pitchFamily="18" charset="0"/>
                <a:cs typeface="Times New Roman" pitchFamily="18" charset="0"/>
              </a:rPr>
              <a:t>®</a:t>
            </a:r>
            <a:endParaRPr lang="en-US" sz="4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00200" y="3204120"/>
            <a:ext cx="5410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in Python</a:t>
            </a:r>
            <a:endParaRPr lang="en-US" sz="4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Content Placeholder 4"/>
          <p:cNvSpPr txBox="1">
            <a:spLocks/>
          </p:cNvSpPr>
          <p:nvPr/>
        </p:nvSpPr>
        <p:spPr>
          <a:xfrm>
            <a:off x="404923" y="4191000"/>
            <a:ext cx="8724900" cy="2667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buNone/>
            </a:pP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U,lam,VT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la.svd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S,full_matrices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=False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spcBef>
                <a:spcPts val="0"/>
              </a:spcBef>
              <a:buNone/>
            </a:pP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F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= VT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spcBef>
                <a:spcPts val="0"/>
              </a:spcBef>
              <a:buNone/>
            </a:pP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C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np.matmul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800" b="1" dirty="0" err="1" smtClean="0">
                <a:latin typeface="Courier New" pitchFamily="49" charset="0"/>
                <a:cs typeface="Courier New" pitchFamily="49" charset="0"/>
              </a:rPr>
              <a:t>U,np.diag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(lam)); </a:t>
            </a:r>
            <a:endParaRPr lang="en-US" sz="2800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since samples have measurement noise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probably no exactly singular values</a:t>
            </a: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just very small ones</a:t>
            </a:r>
          </a:p>
          <a:p>
            <a:pPr algn="ctr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 pick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</a:t>
            </a: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for which</a:t>
            </a:r>
          </a:p>
          <a:p>
            <a:pPr algn="ctr">
              <a:buNone/>
            </a:pP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S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≈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CF</a:t>
            </a: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an adequate approximation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19100" y="1912441"/>
            <a:ext cx="8229600" cy="1287959"/>
          </a:xfrm>
        </p:spPr>
        <p:txBody>
          <a:bodyPr/>
          <a:lstStyle/>
          <a:p>
            <a:pPr>
              <a:spcBef>
                <a:spcPts val="0"/>
              </a:spcBef>
              <a:buNone/>
            </a:pP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FP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F(1:P,:);</a:t>
            </a:r>
            <a:endParaRPr lang="en-US" sz="2800" b="1" dirty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0"/>
              </a:spcBef>
              <a:buNone/>
            </a:pP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CP 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C(:,1:P);</a:t>
            </a:r>
            <a:endParaRPr lang="en-US" sz="28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05000" y="1114823"/>
            <a:ext cx="5410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in MATLAB</a:t>
            </a:r>
            <a:r>
              <a:rPr lang="en-US" sz="4400" baseline="30000" dirty="0" smtClean="0">
                <a:latin typeface="Times New Roman" pitchFamily="18" charset="0"/>
                <a:cs typeface="Times New Roman" pitchFamily="18" charset="0"/>
              </a:rPr>
              <a:t>®</a:t>
            </a:r>
            <a:endParaRPr lang="en-US" sz="4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00200" y="3204120"/>
            <a:ext cx="5410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in Python</a:t>
            </a:r>
            <a:endParaRPr lang="en-US" sz="4400" baseline="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Content Placeholder 4"/>
          <p:cNvSpPr txBox="1">
            <a:spLocks/>
          </p:cNvSpPr>
          <p:nvPr/>
        </p:nvSpPr>
        <p:spPr>
          <a:xfrm>
            <a:off x="404923" y="4191000"/>
            <a:ext cx="8724900" cy="2667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P=5;  </a:t>
            </a:r>
          </a:p>
          <a:p>
            <a:pPr>
              <a:spcBef>
                <a:spcPts val="0"/>
              </a:spcBef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FP =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np.copy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(F[0:P,0:M]);</a:t>
            </a:r>
          </a:p>
          <a:p>
            <a:pPr>
              <a:spcBef>
                <a:spcPts val="0"/>
              </a:spcBef>
              <a:buNone/>
            </a:pPr>
            <a:r>
              <a:rPr lang="en-US" sz="2800" b="1" dirty="0">
                <a:latin typeface="Courier New" pitchFamily="49" charset="0"/>
                <a:cs typeface="Courier New" pitchFamily="49" charset="0"/>
              </a:rPr>
              <a:t>CP = </a:t>
            </a:r>
            <a:r>
              <a:rPr lang="en-US" sz="2800" b="1" dirty="0" err="1">
                <a:latin typeface="Courier New" pitchFamily="49" charset="0"/>
                <a:cs typeface="Courier New" pitchFamily="49" charset="0"/>
              </a:rPr>
              <a:t>np.copy</a:t>
            </a:r>
            <a:r>
              <a:rPr lang="en-US" sz="2800" b="1" dirty="0">
                <a:latin typeface="Courier New" pitchFamily="49" charset="0"/>
                <a:cs typeface="Courier New" pitchFamily="49" charset="0"/>
              </a:rPr>
              <a:t>(C[0:N,0:P]);</a:t>
            </a:r>
            <a:endParaRPr lang="en-US" sz="28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150276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Reducing the number of factors</a:t>
            </a:r>
            <a:endParaRPr lang="en-US" sz="4400" baseline="30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2463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Atlantic Rock Dataset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33600"/>
            <a:ext cx="76962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51.97	1.25	14.28	11.57	7.02	11.67	2.12	0.07</a:t>
            </a:r>
          </a:p>
          <a:p>
            <a:pPr>
              <a:buNone/>
            </a:pPr>
            <a:r>
              <a:rPr lang="en-US" sz="2400" dirty="0" smtClean="0"/>
              <a:t>50.21	1.46	16.41	10.39	7.46	11.27	2.94	0.07</a:t>
            </a:r>
          </a:p>
          <a:p>
            <a:pPr>
              <a:buNone/>
            </a:pPr>
            <a:r>
              <a:rPr lang="en-US" sz="2400" dirty="0" smtClean="0"/>
              <a:t>50.08	1.93	15.6	11.62	7.66	10.69	2.92	0.34</a:t>
            </a:r>
          </a:p>
          <a:p>
            <a:pPr>
              <a:buNone/>
            </a:pPr>
            <a:r>
              <a:rPr lang="en-US" sz="2400" dirty="0" smtClean="0"/>
              <a:t>51.04	1.35	16.4	9.69	7.29	10.82	2.65	0.13</a:t>
            </a:r>
          </a:p>
          <a:p>
            <a:pPr>
              <a:buNone/>
            </a:pPr>
            <a:r>
              <a:rPr lang="en-US" sz="2400" dirty="0" smtClean="0"/>
              <a:t>52.29	0.74	15.06	8.97	8.14	13.19	1.81	0.04</a:t>
            </a:r>
          </a:p>
          <a:p>
            <a:pPr>
              <a:buNone/>
            </a:pPr>
            <a:r>
              <a:rPr lang="en-US" sz="2400" dirty="0" smtClean="0"/>
              <a:t>49.18	1.69	13.95	12.11	7.26	12.33	2	0.15</a:t>
            </a:r>
          </a:p>
          <a:p>
            <a:pPr>
              <a:buNone/>
            </a:pPr>
            <a:r>
              <a:rPr lang="en-US" sz="2400" dirty="0" smtClean="0"/>
              <a:t>50.82	1.59	14.21	12.85	6.61	11.25	2.16	0.16</a:t>
            </a:r>
          </a:p>
          <a:p>
            <a:pPr>
              <a:buNone/>
            </a:pPr>
            <a:r>
              <a:rPr lang="en-US" sz="2400" dirty="0" smtClean="0"/>
              <a:t>49.85	1.54	14.07	12.24	6.95	11.31	2.17	0.15</a:t>
            </a:r>
          </a:p>
          <a:p>
            <a:pPr>
              <a:buNone/>
            </a:pPr>
            <a:r>
              <a:rPr lang="en-US" sz="2400" dirty="0" smtClean="0"/>
              <a:t>50.87	1.52	14.38	12.38	6.69	11.28	2.11	0.17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(several thousand more rows)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38200" y="1447800"/>
            <a:ext cx="7772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SiO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TiO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Al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FeO</a:t>
            </a:r>
            <a:r>
              <a:rPr lang="en-US" sz="2800" baseline="-25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MgO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Na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   K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Purpose of the Lecture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1524000"/>
            <a:ext cx="9144000" cy="472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4000" dirty="0" smtClean="0">
                <a:latin typeface="Times New Roman" pitchFamily="18" charset="0"/>
                <a:ea typeface="+mj-ea"/>
                <a:cs typeface="Times New Roman" pitchFamily="18" charset="0"/>
              </a:rPr>
              <a:t>Introduce Factor Analysis</a:t>
            </a:r>
          </a:p>
          <a:p>
            <a:pPr lvl="0" algn="ctr">
              <a:spcBef>
                <a:spcPct val="0"/>
              </a:spcBef>
              <a:defRPr/>
            </a:pPr>
            <a:endParaRPr lang="en-US" sz="40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en-US" sz="4000" dirty="0" smtClean="0">
                <a:latin typeface="Times New Roman" pitchFamily="18" charset="0"/>
                <a:ea typeface="+mj-ea"/>
                <a:cs typeface="Times New Roman" pitchFamily="18" charset="0"/>
              </a:rPr>
              <a:t>Work through an example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oup 29"/>
          <p:cNvGrpSpPr/>
          <p:nvPr/>
        </p:nvGrpSpPr>
        <p:grpSpPr>
          <a:xfrm>
            <a:off x="276952" y="49999"/>
            <a:ext cx="8409848" cy="6808001"/>
            <a:chOff x="0" y="49999"/>
            <a:chExt cx="8409848" cy="6808001"/>
          </a:xfrm>
        </p:grpSpPr>
        <p:pic>
          <p:nvPicPr>
            <p:cNvPr id="1035" name="Picture 1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295048" y="3364699"/>
              <a:ext cx="4114800" cy="3086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32" name="Picture 8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286256" y="49999"/>
              <a:ext cx="4114800" cy="3086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2" name="Group 35"/>
            <p:cNvGrpSpPr/>
            <p:nvPr/>
          </p:nvGrpSpPr>
          <p:grpSpPr>
            <a:xfrm>
              <a:off x="514356" y="49999"/>
              <a:ext cx="4114800" cy="6400800"/>
              <a:chOff x="533400" y="762000"/>
              <a:chExt cx="2743200" cy="4267200"/>
            </a:xfrm>
          </p:grpSpPr>
          <p:pic>
            <p:nvPicPr>
              <p:cNvPr id="1031" name="Picture 7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533400" y="762000"/>
                <a:ext cx="2743200" cy="20574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033" name="Picture 9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533400" y="2971800"/>
                <a:ext cx="2743200" cy="20574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39" name="Rectangle 38"/>
            <p:cNvSpPr/>
            <p:nvPr/>
          </p:nvSpPr>
          <p:spPr>
            <a:xfrm>
              <a:off x="5922203" y="2971800"/>
              <a:ext cx="914400" cy="5715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800600" y="2983836"/>
              <a:ext cx="320039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Al</a:t>
              </a:r>
              <a:r>
                <a:rPr lang="en-US" sz="2800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0</a:t>
              </a:r>
              <a:r>
                <a:rPr lang="en-US" sz="2800" baseline="-25000" dirty="0" smtClean="0">
                  <a:latin typeface="Times New Roman" pitchFamily="18" charset="0"/>
                  <a:cs typeface="Times New Roman" pitchFamily="18" charset="0"/>
                </a:rPr>
                <a:t>3</a:t>
              </a:r>
              <a:endParaRPr lang="en-US" sz="2800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5886456" y="6286500"/>
              <a:ext cx="914400" cy="5715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4800600" y="6262440"/>
              <a:ext cx="32004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Ti0</a:t>
              </a:r>
              <a:r>
                <a:rPr lang="en-US" sz="2800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sz="2800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2114556" y="6265066"/>
              <a:ext cx="914400" cy="5715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1028700" y="6262441"/>
              <a:ext cx="32004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Al</a:t>
              </a:r>
              <a:r>
                <a:rPr lang="en-US" sz="2800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0</a:t>
              </a:r>
              <a:r>
                <a:rPr lang="en-US" sz="2800" baseline="-25000" dirty="0" smtClean="0">
                  <a:latin typeface="Times New Roman" pitchFamily="18" charset="0"/>
                  <a:cs typeface="Times New Roman" pitchFamily="18" charset="0"/>
                </a:rPr>
                <a:t>3</a:t>
              </a:r>
              <a:endParaRPr lang="en-US" sz="2800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2000256" y="2978932"/>
              <a:ext cx="914400" cy="5715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1028700" y="2933800"/>
              <a:ext cx="32004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Si0</a:t>
              </a:r>
              <a:r>
                <a:rPr lang="en-US" sz="2800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 sz="2800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0" name="Rectangle 59"/>
            <p:cNvSpPr/>
            <p:nvPr/>
          </p:nvSpPr>
          <p:spPr>
            <a:xfrm>
              <a:off x="0" y="1192999"/>
              <a:ext cx="800100" cy="5715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147396" y="1350552"/>
              <a:ext cx="120015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K</a:t>
              </a:r>
              <a:r>
                <a:rPr lang="en-US" sz="2800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0</a:t>
              </a:r>
              <a:endParaRPr lang="en-US" sz="2800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2" name="Rectangle 61"/>
            <p:cNvSpPr/>
            <p:nvPr/>
          </p:nvSpPr>
          <p:spPr>
            <a:xfrm>
              <a:off x="12" y="4621999"/>
              <a:ext cx="800100" cy="5715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147408" y="4544928"/>
              <a:ext cx="120015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Fe0</a:t>
              </a:r>
              <a:endParaRPr lang="en-US" sz="2800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3829056" y="4614855"/>
              <a:ext cx="800100" cy="5715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3934332" y="1350552"/>
              <a:ext cx="1371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Mg0</a:t>
              </a:r>
              <a:endParaRPr lang="en-US" sz="2800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3690696" y="4544928"/>
              <a:ext cx="1371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Al</a:t>
              </a:r>
              <a:r>
                <a:rPr lang="en-US" sz="2800" baseline="-25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0</a:t>
              </a:r>
              <a:r>
                <a:rPr lang="en-US" sz="2800" baseline="-25000" dirty="0" smtClean="0">
                  <a:latin typeface="Times New Roman" pitchFamily="18" charset="0"/>
                  <a:cs typeface="Times New Roman" pitchFamily="18" charset="0"/>
                </a:rPr>
                <a:t>3</a:t>
              </a:r>
              <a:endParaRPr lang="en-US" sz="2800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1143006" y="129129"/>
              <a:ext cx="120015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A)</a:t>
              </a:r>
              <a:endParaRPr lang="en-US" sz="2800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5143506" y="129129"/>
              <a:ext cx="120015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B)</a:t>
              </a:r>
              <a:endParaRPr lang="en-US" sz="2800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1143006" y="3382201"/>
              <a:ext cx="120015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C)</a:t>
              </a:r>
              <a:endParaRPr lang="en-US" sz="2800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5143506" y="3382201"/>
              <a:ext cx="120015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D)</a:t>
              </a:r>
              <a:endParaRPr lang="en-US" sz="2800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>
            <a:grpSpLocks noChangeAspect="1"/>
          </p:cNvGrpSpPr>
          <p:nvPr/>
        </p:nvGrpSpPr>
        <p:grpSpPr>
          <a:xfrm>
            <a:off x="685800" y="1447800"/>
            <a:ext cx="8077200" cy="3810000"/>
            <a:chOff x="1397000" y="1879600"/>
            <a:chExt cx="5384800" cy="254000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447800" y="2181225"/>
              <a:ext cx="5334000" cy="2085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9" name="Rectangle 8"/>
            <p:cNvSpPr/>
            <p:nvPr/>
          </p:nvSpPr>
          <p:spPr>
            <a:xfrm rot="16200000">
              <a:off x="1028700" y="2781300"/>
              <a:ext cx="1371600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962400" y="4191000"/>
              <a:ext cx="457200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1" name="TextBox 20"/>
            <p:cNvSpPr txBox="1"/>
            <p:nvPr/>
          </p:nvSpPr>
          <p:spPr>
            <a:xfrm rot="16200000">
              <a:off x="491907" y="2784693"/>
              <a:ext cx="2159000" cy="348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singular values, </a:t>
              </a:r>
              <a:r>
                <a:rPr lang="el-GR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λ</a:t>
              </a:r>
              <a:r>
                <a:rPr lang="en-US" sz="2800" i="1" baseline="-25000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i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3886200" y="4072467"/>
              <a:ext cx="685800" cy="304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835400" y="4013200"/>
              <a:ext cx="990600" cy="348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index, </a:t>
              </a:r>
              <a:r>
                <a:rPr lang="en-US" sz="2800" i="1" dirty="0" err="1" smtClean="0">
                  <a:latin typeface="Times New Roman" pitchFamily="18" charset="0"/>
                  <a:cs typeface="Times New Roman" pitchFamily="18" charset="0"/>
                </a:rPr>
                <a:t>i</a:t>
              </a:r>
              <a:endParaRPr lang="en-US" sz="2800" i="1" baseline="-25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352800" y="2133600"/>
              <a:ext cx="1524000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1" name="Freeform 10"/>
            <p:cNvSpPr/>
            <p:nvPr/>
          </p:nvSpPr>
          <p:spPr>
            <a:xfrm>
              <a:off x="2133592" y="2271712"/>
              <a:ext cx="4410075" cy="1628775"/>
            </a:xfrm>
            <a:custGeom>
              <a:avLst/>
              <a:gdLst>
                <a:gd name="connsiteX0" fmla="*/ 0 w 4262437"/>
                <a:gd name="connsiteY0" fmla="*/ 0 h 1628775"/>
                <a:gd name="connsiteX1" fmla="*/ 9525 w 4262437"/>
                <a:gd name="connsiteY1" fmla="*/ 1628775 h 1628775"/>
                <a:gd name="connsiteX2" fmla="*/ 4262437 w 4262437"/>
                <a:gd name="connsiteY2" fmla="*/ 1614488 h 1628775"/>
                <a:gd name="connsiteX0" fmla="*/ 0 w 4252912"/>
                <a:gd name="connsiteY0" fmla="*/ 0 h 1638301"/>
                <a:gd name="connsiteX1" fmla="*/ 9525 w 4252912"/>
                <a:gd name="connsiteY1" fmla="*/ 1628775 h 1638301"/>
                <a:gd name="connsiteX2" fmla="*/ 4252912 w 4252912"/>
                <a:gd name="connsiteY2" fmla="*/ 1638301 h 1638301"/>
                <a:gd name="connsiteX0" fmla="*/ 0 w 4252912"/>
                <a:gd name="connsiteY0" fmla="*/ 0 h 1628775"/>
                <a:gd name="connsiteX1" fmla="*/ 9525 w 4252912"/>
                <a:gd name="connsiteY1" fmla="*/ 1628775 h 1628775"/>
                <a:gd name="connsiteX2" fmla="*/ 4252912 w 4252912"/>
                <a:gd name="connsiteY2" fmla="*/ 1614489 h 1628775"/>
                <a:gd name="connsiteX0" fmla="*/ 0 w 4219575"/>
                <a:gd name="connsiteY0" fmla="*/ 0 h 1628775"/>
                <a:gd name="connsiteX1" fmla="*/ 9525 w 4219575"/>
                <a:gd name="connsiteY1" fmla="*/ 1628775 h 1628775"/>
                <a:gd name="connsiteX2" fmla="*/ 4219575 w 4219575"/>
                <a:gd name="connsiteY2" fmla="*/ 1624014 h 1628775"/>
                <a:gd name="connsiteX0" fmla="*/ 0 w 4348162"/>
                <a:gd name="connsiteY0" fmla="*/ 0 h 1628775"/>
                <a:gd name="connsiteX1" fmla="*/ 9525 w 4348162"/>
                <a:gd name="connsiteY1" fmla="*/ 1628775 h 1628775"/>
                <a:gd name="connsiteX2" fmla="*/ 4348162 w 4348162"/>
                <a:gd name="connsiteY2" fmla="*/ 1624014 h 1628775"/>
                <a:gd name="connsiteX0" fmla="*/ 0 w 4410075"/>
                <a:gd name="connsiteY0" fmla="*/ 0 h 1628776"/>
                <a:gd name="connsiteX1" fmla="*/ 9525 w 4410075"/>
                <a:gd name="connsiteY1" fmla="*/ 1628775 h 1628776"/>
                <a:gd name="connsiteX2" fmla="*/ 4410075 w 4410075"/>
                <a:gd name="connsiteY2" fmla="*/ 1628776 h 1628776"/>
                <a:gd name="connsiteX0" fmla="*/ 0 w 4410075"/>
                <a:gd name="connsiteY0" fmla="*/ 0 h 1628775"/>
                <a:gd name="connsiteX1" fmla="*/ 9525 w 4410075"/>
                <a:gd name="connsiteY1" fmla="*/ 1628775 h 1628775"/>
                <a:gd name="connsiteX2" fmla="*/ 4410075 w 4410075"/>
                <a:gd name="connsiteY2" fmla="*/ 1619251 h 1628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410075" h="1628775">
                  <a:moveTo>
                    <a:pt x="0" y="0"/>
                  </a:moveTo>
                  <a:lnTo>
                    <a:pt x="9525" y="1628775"/>
                  </a:lnTo>
                  <a:lnTo>
                    <a:pt x="4410075" y="1619251"/>
                  </a:lnTo>
                </a:path>
              </a:pathLst>
            </a:custGeom>
            <a:ln w="38100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2" name="Freeform 11"/>
            <p:cNvSpPr/>
            <p:nvPr/>
          </p:nvSpPr>
          <p:spPr>
            <a:xfrm>
              <a:off x="2133600" y="2562225"/>
              <a:ext cx="2957513" cy="1328738"/>
            </a:xfrm>
            <a:custGeom>
              <a:avLst/>
              <a:gdLst>
                <a:gd name="connsiteX0" fmla="*/ 0 w 2957513"/>
                <a:gd name="connsiteY0" fmla="*/ 0 h 1328738"/>
                <a:gd name="connsiteX1" fmla="*/ 595313 w 2957513"/>
                <a:gd name="connsiteY1" fmla="*/ 1252538 h 1328738"/>
                <a:gd name="connsiteX2" fmla="*/ 1185863 w 2957513"/>
                <a:gd name="connsiteY2" fmla="*/ 1285875 h 1328738"/>
                <a:gd name="connsiteX3" fmla="*/ 1776413 w 2957513"/>
                <a:gd name="connsiteY3" fmla="*/ 1309688 h 1328738"/>
                <a:gd name="connsiteX4" fmla="*/ 2371725 w 2957513"/>
                <a:gd name="connsiteY4" fmla="*/ 1319213 h 1328738"/>
                <a:gd name="connsiteX5" fmla="*/ 2957513 w 2957513"/>
                <a:gd name="connsiteY5" fmla="*/ 1328738 h 13287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957513" h="1328738">
                  <a:moveTo>
                    <a:pt x="0" y="0"/>
                  </a:moveTo>
                  <a:lnTo>
                    <a:pt x="595313" y="1252538"/>
                  </a:lnTo>
                  <a:lnTo>
                    <a:pt x="1185863" y="1285875"/>
                  </a:lnTo>
                  <a:lnTo>
                    <a:pt x="1776413" y="1309688"/>
                  </a:lnTo>
                  <a:lnTo>
                    <a:pt x="2371725" y="1319213"/>
                  </a:lnTo>
                  <a:lnTo>
                    <a:pt x="2957513" y="1328738"/>
                  </a:lnTo>
                </a:path>
              </a:pathLst>
            </a:cu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/>
          <a:srcRect l="16354" t="23680" r="57674" b="28812"/>
          <a:stretch>
            <a:fillRect/>
          </a:stretch>
        </p:blipFill>
        <p:spPr bwMode="auto">
          <a:xfrm>
            <a:off x="3344514" y="0"/>
            <a:ext cx="3435401" cy="5952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4" name="TextBox 33"/>
          <p:cNvSpPr txBox="1"/>
          <p:nvPr/>
        </p:nvSpPr>
        <p:spPr>
          <a:xfrm>
            <a:off x="5903275" y="6144722"/>
            <a:ext cx="14145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f</a:t>
            </a:r>
            <a:r>
              <a:rPr lang="en-US" sz="28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(5)</a:t>
            </a:r>
            <a:endParaRPr lang="en-US" sz="2800" b="1" baseline="30000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478286" y="6144722"/>
            <a:ext cx="14145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f</a:t>
            </a:r>
            <a:r>
              <a:rPr lang="en-US" sz="28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(2)</a:t>
            </a:r>
            <a:endParaRPr lang="en-US" sz="2800" b="1" baseline="30000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286616" y="6144722"/>
            <a:ext cx="14145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f</a:t>
            </a:r>
            <a:r>
              <a:rPr lang="en-US" sz="28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(3)</a:t>
            </a:r>
            <a:endParaRPr lang="en-US" sz="2800" b="1" baseline="30000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160407" y="6144722"/>
            <a:ext cx="14145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f</a:t>
            </a:r>
            <a:r>
              <a:rPr lang="en-US" sz="28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(4)</a:t>
            </a:r>
            <a:endParaRPr lang="en-US" sz="2800" b="1" baseline="30000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402107" y="478183"/>
            <a:ext cx="26270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SiO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402107" y="1147572"/>
            <a:ext cx="26270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TiO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402107" y="1844421"/>
            <a:ext cx="26270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Al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sz="2800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02107" y="2566973"/>
            <a:ext cx="26270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FeO</a:t>
            </a:r>
            <a:r>
              <a:rPr lang="en-US" sz="2800" baseline="-25000" dirty="0" err="1" smtClean="0">
                <a:latin typeface="Times New Roman" pitchFamily="18" charset="0"/>
                <a:cs typeface="Times New Roman" pitchFamily="18" charset="0"/>
              </a:rPr>
              <a:t>total</a:t>
            </a:r>
            <a:endParaRPr lang="en-US" sz="2800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402107" y="3310069"/>
            <a:ext cx="26270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MgO</a:t>
            </a:r>
            <a:endParaRPr lang="en-US" sz="2800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402107" y="3999514"/>
            <a:ext cx="26270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CaO</a:t>
            </a:r>
            <a:endParaRPr lang="en-US" sz="2800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402107" y="4698835"/>
            <a:ext cx="26270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</a:t>
            </a:r>
            <a:endParaRPr lang="en-US" sz="2800" b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402107" y="5370977"/>
            <a:ext cx="26270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</a:t>
            </a:r>
            <a:endParaRPr lang="en-US" sz="2800" b="1" baseline="-25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>
            <a:grpSpLocks noChangeAspect="1"/>
          </p:cNvGrpSpPr>
          <p:nvPr/>
        </p:nvGrpSpPr>
        <p:grpSpPr>
          <a:xfrm>
            <a:off x="655320" y="152400"/>
            <a:ext cx="7999095" cy="6515100"/>
            <a:chOff x="1600200" y="1752600"/>
            <a:chExt cx="4210050" cy="342900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600200" y="1752600"/>
              <a:ext cx="4210050" cy="34004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" name="Rectangle 8"/>
            <p:cNvSpPr/>
            <p:nvPr/>
          </p:nvSpPr>
          <p:spPr>
            <a:xfrm rot="16200000">
              <a:off x="1028700" y="2857500"/>
              <a:ext cx="1371600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419600" y="4724400"/>
              <a:ext cx="990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C</a:t>
              </a:r>
              <a:r>
                <a:rPr lang="en-US" sz="2800" i="1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2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3962400" y="4953000"/>
              <a:ext cx="457200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514600" y="4800600"/>
              <a:ext cx="457200" cy="228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517423" y="4594578"/>
              <a:ext cx="990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C</a:t>
              </a:r>
              <a:r>
                <a:rPr lang="en-US" sz="2800" i="1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3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676400" y="3124200"/>
              <a:ext cx="9906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C</a:t>
              </a:r>
              <a:r>
                <a:rPr lang="en-US" sz="2800" i="1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4</a:t>
              </a:r>
              <a:endParaRPr lang="en-US" sz="28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5562600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 1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Factor Analysis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reeform 20"/>
          <p:cNvSpPr/>
          <p:nvPr/>
        </p:nvSpPr>
        <p:spPr>
          <a:xfrm>
            <a:off x="1928813" y="2838450"/>
            <a:ext cx="5405438" cy="1928813"/>
          </a:xfrm>
          <a:custGeom>
            <a:avLst/>
            <a:gdLst>
              <a:gd name="connsiteX0" fmla="*/ 611187 w 4772024"/>
              <a:gd name="connsiteY0" fmla="*/ 168275 h 1555750"/>
              <a:gd name="connsiteX1" fmla="*/ 715962 w 4772024"/>
              <a:gd name="connsiteY1" fmla="*/ 320675 h 1555750"/>
              <a:gd name="connsiteX2" fmla="*/ 858837 w 4772024"/>
              <a:gd name="connsiteY2" fmla="*/ 196850 h 1555750"/>
              <a:gd name="connsiteX3" fmla="*/ 1030287 w 4772024"/>
              <a:gd name="connsiteY3" fmla="*/ 311150 h 1555750"/>
              <a:gd name="connsiteX4" fmla="*/ 1192212 w 4772024"/>
              <a:gd name="connsiteY4" fmla="*/ 225425 h 1555750"/>
              <a:gd name="connsiteX5" fmla="*/ 1325562 w 4772024"/>
              <a:gd name="connsiteY5" fmla="*/ 311150 h 1555750"/>
              <a:gd name="connsiteX6" fmla="*/ 1497012 w 4772024"/>
              <a:gd name="connsiteY6" fmla="*/ 244475 h 1555750"/>
              <a:gd name="connsiteX7" fmla="*/ 1630362 w 4772024"/>
              <a:gd name="connsiteY7" fmla="*/ 301625 h 1555750"/>
              <a:gd name="connsiteX8" fmla="*/ 1801812 w 4772024"/>
              <a:gd name="connsiteY8" fmla="*/ 234950 h 1555750"/>
              <a:gd name="connsiteX9" fmla="*/ 1935162 w 4772024"/>
              <a:gd name="connsiteY9" fmla="*/ 282575 h 1555750"/>
              <a:gd name="connsiteX10" fmla="*/ 2144712 w 4772024"/>
              <a:gd name="connsiteY10" fmla="*/ 225425 h 1555750"/>
              <a:gd name="connsiteX11" fmla="*/ 2306637 w 4772024"/>
              <a:gd name="connsiteY11" fmla="*/ 301625 h 1555750"/>
              <a:gd name="connsiteX12" fmla="*/ 2544762 w 4772024"/>
              <a:gd name="connsiteY12" fmla="*/ 215900 h 1555750"/>
              <a:gd name="connsiteX13" fmla="*/ 2716212 w 4772024"/>
              <a:gd name="connsiteY13" fmla="*/ 292100 h 1555750"/>
              <a:gd name="connsiteX14" fmla="*/ 2897187 w 4772024"/>
              <a:gd name="connsiteY14" fmla="*/ 206375 h 1555750"/>
              <a:gd name="connsiteX15" fmla="*/ 3040062 w 4772024"/>
              <a:gd name="connsiteY15" fmla="*/ 273050 h 1555750"/>
              <a:gd name="connsiteX16" fmla="*/ 3240087 w 4772024"/>
              <a:gd name="connsiteY16" fmla="*/ 263525 h 1555750"/>
              <a:gd name="connsiteX17" fmla="*/ 3373437 w 4772024"/>
              <a:gd name="connsiteY17" fmla="*/ 187325 h 1555750"/>
              <a:gd name="connsiteX18" fmla="*/ 3506787 w 4772024"/>
              <a:gd name="connsiteY18" fmla="*/ 263525 h 1555750"/>
              <a:gd name="connsiteX19" fmla="*/ 3697287 w 4772024"/>
              <a:gd name="connsiteY19" fmla="*/ 273050 h 1555750"/>
              <a:gd name="connsiteX20" fmla="*/ 3792537 w 4772024"/>
              <a:gd name="connsiteY20" fmla="*/ 187325 h 1555750"/>
              <a:gd name="connsiteX21" fmla="*/ 3963987 w 4772024"/>
              <a:gd name="connsiteY21" fmla="*/ 234950 h 1555750"/>
              <a:gd name="connsiteX22" fmla="*/ 4040187 w 4772024"/>
              <a:gd name="connsiteY22" fmla="*/ 292100 h 1555750"/>
              <a:gd name="connsiteX23" fmla="*/ 4183062 w 4772024"/>
              <a:gd name="connsiteY23" fmla="*/ 177800 h 1555750"/>
              <a:gd name="connsiteX24" fmla="*/ 4173537 w 4772024"/>
              <a:gd name="connsiteY24" fmla="*/ 1358900 h 1555750"/>
              <a:gd name="connsiteX25" fmla="*/ 592137 w 4772024"/>
              <a:gd name="connsiteY25" fmla="*/ 1358900 h 1555750"/>
              <a:gd name="connsiteX26" fmla="*/ 620712 w 4772024"/>
              <a:gd name="connsiteY26" fmla="*/ 225425 h 1555750"/>
              <a:gd name="connsiteX0" fmla="*/ 611187 w 4772024"/>
              <a:gd name="connsiteY0" fmla="*/ 63500 h 1450975"/>
              <a:gd name="connsiteX1" fmla="*/ 715962 w 4772024"/>
              <a:gd name="connsiteY1" fmla="*/ 215900 h 1450975"/>
              <a:gd name="connsiteX2" fmla="*/ 858837 w 4772024"/>
              <a:gd name="connsiteY2" fmla="*/ 92075 h 1450975"/>
              <a:gd name="connsiteX3" fmla="*/ 1030287 w 4772024"/>
              <a:gd name="connsiteY3" fmla="*/ 206375 h 1450975"/>
              <a:gd name="connsiteX4" fmla="*/ 1192212 w 4772024"/>
              <a:gd name="connsiteY4" fmla="*/ 120650 h 1450975"/>
              <a:gd name="connsiteX5" fmla="*/ 1325562 w 4772024"/>
              <a:gd name="connsiteY5" fmla="*/ 206375 h 1450975"/>
              <a:gd name="connsiteX6" fmla="*/ 1497012 w 4772024"/>
              <a:gd name="connsiteY6" fmla="*/ 139700 h 1450975"/>
              <a:gd name="connsiteX7" fmla="*/ 1630362 w 4772024"/>
              <a:gd name="connsiteY7" fmla="*/ 196850 h 1450975"/>
              <a:gd name="connsiteX8" fmla="*/ 1801812 w 4772024"/>
              <a:gd name="connsiteY8" fmla="*/ 130175 h 1450975"/>
              <a:gd name="connsiteX9" fmla="*/ 1935162 w 4772024"/>
              <a:gd name="connsiteY9" fmla="*/ 177800 h 1450975"/>
              <a:gd name="connsiteX10" fmla="*/ 2144712 w 4772024"/>
              <a:gd name="connsiteY10" fmla="*/ 120650 h 1450975"/>
              <a:gd name="connsiteX11" fmla="*/ 2306637 w 4772024"/>
              <a:gd name="connsiteY11" fmla="*/ 196850 h 1450975"/>
              <a:gd name="connsiteX12" fmla="*/ 2544762 w 4772024"/>
              <a:gd name="connsiteY12" fmla="*/ 111125 h 1450975"/>
              <a:gd name="connsiteX13" fmla="*/ 2716212 w 4772024"/>
              <a:gd name="connsiteY13" fmla="*/ 187325 h 1450975"/>
              <a:gd name="connsiteX14" fmla="*/ 2897187 w 4772024"/>
              <a:gd name="connsiteY14" fmla="*/ 101600 h 1450975"/>
              <a:gd name="connsiteX15" fmla="*/ 3040062 w 4772024"/>
              <a:gd name="connsiteY15" fmla="*/ 168275 h 1450975"/>
              <a:gd name="connsiteX16" fmla="*/ 3240087 w 4772024"/>
              <a:gd name="connsiteY16" fmla="*/ 158750 h 1450975"/>
              <a:gd name="connsiteX17" fmla="*/ 3373437 w 4772024"/>
              <a:gd name="connsiteY17" fmla="*/ 82550 h 1450975"/>
              <a:gd name="connsiteX18" fmla="*/ 3506787 w 4772024"/>
              <a:gd name="connsiteY18" fmla="*/ 158750 h 1450975"/>
              <a:gd name="connsiteX19" fmla="*/ 3697287 w 4772024"/>
              <a:gd name="connsiteY19" fmla="*/ 168275 h 1450975"/>
              <a:gd name="connsiteX20" fmla="*/ 3792537 w 4772024"/>
              <a:gd name="connsiteY20" fmla="*/ 82550 h 1450975"/>
              <a:gd name="connsiteX21" fmla="*/ 3963987 w 4772024"/>
              <a:gd name="connsiteY21" fmla="*/ 130175 h 1450975"/>
              <a:gd name="connsiteX22" fmla="*/ 4040187 w 4772024"/>
              <a:gd name="connsiteY22" fmla="*/ 187325 h 1450975"/>
              <a:gd name="connsiteX23" fmla="*/ 4183062 w 4772024"/>
              <a:gd name="connsiteY23" fmla="*/ 73025 h 1450975"/>
              <a:gd name="connsiteX24" fmla="*/ 4173537 w 4772024"/>
              <a:gd name="connsiteY24" fmla="*/ 1254125 h 1450975"/>
              <a:gd name="connsiteX25" fmla="*/ 592137 w 4772024"/>
              <a:gd name="connsiteY25" fmla="*/ 1254125 h 1450975"/>
              <a:gd name="connsiteX26" fmla="*/ 620712 w 4772024"/>
              <a:gd name="connsiteY26" fmla="*/ 120650 h 1450975"/>
              <a:gd name="connsiteX0" fmla="*/ 611187 w 4772024"/>
              <a:gd name="connsiteY0" fmla="*/ 63500 h 1450975"/>
              <a:gd name="connsiteX1" fmla="*/ 715962 w 4772024"/>
              <a:gd name="connsiteY1" fmla="*/ 215900 h 1450975"/>
              <a:gd name="connsiteX2" fmla="*/ 858837 w 4772024"/>
              <a:gd name="connsiteY2" fmla="*/ 92075 h 1450975"/>
              <a:gd name="connsiteX3" fmla="*/ 1030287 w 4772024"/>
              <a:gd name="connsiteY3" fmla="*/ 206375 h 1450975"/>
              <a:gd name="connsiteX4" fmla="*/ 1192212 w 4772024"/>
              <a:gd name="connsiteY4" fmla="*/ 120650 h 1450975"/>
              <a:gd name="connsiteX5" fmla="*/ 1325562 w 4772024"/>
              <a:gd name="connsiteY5" fmla="*/ 206375 h 1450975"/>
              <a:gd name="connsiteX6" fmla="*/ 1497012 w 4772024"/>
              <a:gd name="connsiteY6" fmla="*/ 139700 h 1450975"/>
              <a:gd name="connsiteX7" fmla="*/ 1630362 w 4772024"/>
              <a:gd name="connsiteY7" fmla="*/ 196850 h 1450975"/>
              <a:gd name="connsiteX8" fmla="*/ 1801812 w 4772024"/>
              <a:gd name="connsiteY8" fmla="*/ 130175 h 1450975"/>
              <a:gd name="connsiteX9" fmla="*/ 1935162 w 4772024"/>
              <a:gd name="connsiteY9" fmla="*/ 177800 h 1450975"/>
              <a:gd name="connsiteX10" fmla="*/ 2144712 w 4772024"/>
              <a:gd name="connsiteY10" fmla="*/ 120650 h 1450975"/>
              <a:gd name="connsiteX11" fmla="*/ 2306637 w 4772024"/>
              <a:gd name="connsiteY11" fmla="*/ 196850 h 1450975"/>
              <a:gd name="connsiteX12" fmla="*/ 2544762 w 4772024"/>
              <a:gd name="connsiteY12" fmla="*/ 111125 h 1450975"/>
              <a:gd name="connsiteX13" fmla="*/ 2716212 w 4772024"/>
              <a:gd name="connsiteY13" fmla="*/ 187325 h 1450975"/>
              <a:gd name="connsiteX14" fmla="*/ 2897187 w 4772024"/>
              <a:gd name="connsiteY14" fmla="*/ 101600 h 1450975"/>
              <a:gd name="connsiteX15" fmla="*/ 3040062 w 4772024"/>
              <a:gd name="connsiteY15" fmla="*/ 168275 h 1450975"/>
              <a:gd name="connsiteX16" fmla="*/ 3240087 w 4772024"/>
              <a:gd name="connsiteY16" fmla="*/ 158750 h 1450975"/>
              <a:gd name="connsiteX17" fmla="*/ 3373437 w 4772024"/>
              <a:gd name="connsiteY17" fmla="*/ 82550 h 1450975"/>
              <a:gd name="connsiteX18" fmla="*/ 3506787 w 4772024"/>
              <a:gd name="connsiteY18" fmla="*/ 158750 h 1450975"/>
              <a:gd name="connsiteX19" fmla="*/ 3697287 w 4772024"/>
              <a:gd name="connsiteY19" fmla="*/ 168275 h 1450975"/>
              <a:gd name="connsiteX20" fmla="*/ 3792537 w 4772024"/>
              <a:gd name="connsiteY20" fmla="*/ 82550 h 1450975"/>
              <a:gd name="connsiteX21" fmla="*/ 3963987 w 4772024"/>
              <a:gd name="connsiteY21" fmla="*/ 130175 h 1450975"/>
              <a:gd name="connsiteX22" fmla="*/ 4040187 w 4772024"/>
              <a:gd name="connsiteY22" fmla="*/ 187325 h 1450975"/>
              <a:gd name="connsiteX23" fmla="*/ 4183062 w 4772024"/>
              <a:gd name="connsiteY23" fmla="*/ 73025 h 1450975"/>
              <a:gd name="connsiteX24" fmla="*/ 4173537 w 4772024"/>
              <a:gd name="connsiteY24" fmla="*/ 1254125 h 1450975"/>
              <a:gd name="connsiteX25" fmla="*/ 592137 w 4772024"/>
              <a:gd name="connsiteY25" fmla="*/ 1254125 h 1450975"/>
              <a:gd name="connsiteX26" fmla="*/ 620712 w 4772024"/>
              <a:gd name="connsiteY26" fmla="*/ 120650 h 1450975"/>
              <a:gd name="connsiteX0" fmla="*/ 611187 w 4772024"/>
              <a:gd name="connsiteY0" fmla="*/ 63500 h 1450975"/>
              <a:gd name="connsiteX1" fmla="*/ 715962 w 4772024"/>
              <a:gd name="connsiteY1" fmla="*/ 215900 h 1450975"/>
              <a:gd name="connsiteX2" fmla="*/ 858837 w 4772024"/>
              <a:gd name="connsiteY2" fmla="*/ 92075 h 1450975"/>
              <a:gd name="connsiteX3" fmla="*/ 1030287 w 4772024"/>
              <a:gd name="connsiteY3" fmla="*/ 206375 h 1450975"/>
              <a:gd name="connsiteX4" fmla="*/ 1192212 w 4772024"/>
              <a:gd name="connsiteY4" fmla="*/ 120650 h 1450975"/>
              <a:gd name="connsiteX5" fmla="*/ 1325562 w 4772024"/>
              <a:gd name="connsiteY5" fmla="*/ 206375 h 1450975"/>
              <a:gd name="connsiteX6" fmla="*/ 1497012 w 4772024"/>
              <a:gd name="connsiteY6" fmla="*/ 139700 h 1450975"/>
              <a:gd name="connsiteX7" fmla="*/ 1630362 w 4772024"/>
              <a:gd name="connsiteY7" fmla="*/ 196850 h 1450975"/>
              <a:gd name="connsiteX8" fmla="*/ 1801812 w 4772024"/>
              <a:gd name="connsiteY8" fmla="*/ 130175 h 1450975"/>
              <a:gd name="connsiteX9" fmla="*/ 1935162 w 4772024"/>
              <a:gd name="connsiteY9" fmla="*/ 177800 h 1450975"/>
              <a:gd name="connsiteX10" fmla="*/ 2144712 w 4772024"/>
              <a:gd name="connsiteY10" fmla="*/ 120650 h 1450975"/>
              <a:gd name="connsiteX11" fmla="*/ 2306637 w 4772024"/>
              <a:gd name="connsiteY11" fmla="*/ 196850 h 1450975"/>
              <a:gd name="connsiteX12" fmla="*/ 2544762 w 4772024"/>
              <a:gd name="connsiteY12" fmla="*/ 111125 h 1450975"/>
              <a:gd name="connsiteX13" fmla="*/ 2716212 w 4772024"/>
              <a:gd name="connsiteY13" fmla="*/ 187325 h 1450975"/>
              <a:gd name="connsiteX14" fmla="*/ 2897187 w 4772024"/>
              <a:gd name="connsiteY14" fmla="*/ 101600 h 1450975"/>
              <a:gd name="connsiteX15" fmla="*/ 3040062 w 4772024"/>
              <a:gd name="connsiteY15" fmla="*/ 168275 h 1450975"/>
              <a:gd name="connsiteX16" fmla="*/ 3240087 w 4772024"/>
              <a:gd name="connsiteY16" fmla="*/ 158750 h 1450975"/>
              <a:gd name="connsiteX17" fmla="*/ 3373437 w 4772024"/>
              <a:gd name="connsiteY17" fmla="*/ 82550 h 1450975"/>
              <a:gd name="connsiteX18" fmla="*/ 3506787 w 4772024"/>
              <a:gd name="connsiteY18" fmla="*/ 158750 h 1450975"/>
              <a:gd name="connsiteX19" fmla="*/ 3697287 w 4772024"/>
              <a:gd name="connsiteY19" fmla="*/ 168275 h 1450975"/>
              <a:gd name="connsiteX20" fmla="*/ 3792537 w 4772024"/>
              <a:gd name="connsiteY20" fmla="*/ 82550 h 1450975"/>
              <a:gd name="connsiteX21" fmla="*/ 3963987 w 4772024"/>
              <a:gd name="connsiteY21" fmla="*/ 130175 h 1450975"/>
              <a:gd name="connsiteX22" fmla="*/ 4040187 w 4772024"/>
              <a:gd name="connsiteY22" fmla="*/ 187325 h 1450975"/>
              <a:gd name="connsiteX23" fmla="*/ 4183062 w 4772024"/>
              <a:gd name="connsiteY23" fmla="*/ 73025 h 1450975"/>
              <a:gd name="connsiteX24" fmla="*/ 4173537 w 4772024"/>
              <a:gd name="connsiteY24" fmla="*/ 1254125 h 1450975"/>
              <a:gd name="connsiteX25" fmla="*/ 592137 w 4772024"/>
              <a:gd name="connsiteY25" fmla="*/ 1254125 h 1450975"/>
              <a:gd name="connsiteX26" fmla="*/ 620712 w 4772024"/>
              <a:gd name="connsiteY26" fmla="*/ 120650 h 1450975"/>
              <a:gd name="connsiteX0" fmla="*/ 611187 w 4772024"/>
              <a:gd name="connsiteY0" fmla="*/ 63500 h 1450975"/>
              <a:gd name="connsiteX1" fmla="*/ 715962 w 4772024"/>
              <a:gd name="connsiteY1" fmla="*/ 215900 h 1450975"/>
              <a:gd name="connsiteX2" fmla="*/ 858837 w 4772024"/>
              <a:gd name="connsiteY2" fmla="*/ 92075 h 1450975"/>
              <a:gd name="connsiteX3" fmla="*/ 1030287 w 4772024"/>
              <a:gd name="connsiteY3" fmla="*/ 206375 h 1450975"/>
              <a:gd name="connsiteX4" fmla="*/ 1192212 w 4772024"/>
              <a:gd name="connsiteY4" fmla="*/ 120650 h 1450975"/>
              <a:gd name="connsiteX5" fmla="*/ 1325562 w 4772024"/>
              <a:gd name="connsiteY5" fmla="*/ 206375 h 1450975"/>
              <a:gd name="connsiteX6" fmla="*/ 1497012 w 4772024"/>
              <a:gd name="connsiteY6" fmla="*/ 139700 h 1450975"/>
              <a:gd name="connsiteX7" fmla="*/ 1630362 w 4772024"/>
              <a:gd name="connsiteY7" fmla="*/ 196850 h 1450975"/>
              <a:gd name="connsiteX8" fmla="*/ 1801812 w 4772024"/>
              <a:gd name="connsiteY8" fmla="*/ 130175 h 1450975"/>
              <a:gd name="connsiteX9" fmla="*/ 1935162 w 4772024"/>
              <a:gd name="connsiteY9" fmla="*/ 177800 h 1450975"/>
              <a:gd name="connsiteX10" fmla="*/ 2144712 w 4772024"/>
              <a:gd name="connsiteY10" fmla="*/ 120650 h 1450975"/>
              <a:gd name="connsiteX11" fmla="*/ 2306637 w 4772024"/>
              <a:gd name="connsiteY11" fmla="*/ 196850 h 1450975"/>
              <a:gd name="connsiteX12" fmla="*/ 2544762 w 4772024"/>
              <a:gd name="connsiteY12" fmla="*/ 111125 h 1450975"/>
              <a:gd name="connsiteX13" fmla="*/ 2716212 w 4772024"/>
              <a:gd name="connsiteY13" fmla="*/ 187325 h 1450975"/>
              <a:gd name="connsiteX14" fmla="*/ 2897187 w 4772024"/>
              <a:gd name="connsiteY14" fmla="*/ 101600 h 1450975"/>
              <a:gd name="connsiteX15" fmla="*/ 3040062 w 4772024"/>
              <a:gd name="connsiteY15" fmla="*/ 168275 h 1450975"/>
              <a:gd name="connsiteX16" fmla="*/ 3240087 w 4772024"/>
              <a:gd name="connsiteY16" fmla="*/ 158750 h 1450975"/>
              <a:gd name="connsiteX17" fmla="*/ 3373437 w 4772024"/>
              <a:gd name="connsiteY17" fmla="*/ 82550 h 1450975"/>
              <a:gd name="connsiteX18" fmla="*/ 3506787 w 4772024"/>
              <a:gd name="connsiteY18" fmla="*/ 158750 h 1450975"/>
              <a:gd name="connsiteX19" fmla="*/ 3697287 w 4772024"/>
              <a:gd name="connsiteY19" fmla="*/ 168275 h 1450975"/>
              <a:gd name="connsiteX20" fmla="*/ 3792537 w 4772024"/>
              <a:gd name="connsiteY20" fmla="*/ 82550 h 1450975"/>
              <a:gd name="connsiteX21" fmla="*/ 3963987 w 4772024"/>
              <a:gd name="connsiteY21" fmla="*/ 130175 h 1450975"/>
              <a:gd name="connsiteX22" fmla="*/ 4040187 w 4772024"/>
              <a:gd name="connsiteY22" fmla="*/ 187325 h 1450975"/>
              <a:gd name="connsiteX23" fmla="*/ 4183062 w 4772024"/>
              <a:gd name="connsiteY23" fmla="*/ 73025 h 1450975"/>
              <a:gd name="connsiteX24" fmla="*/ 4173537 w 4772024"/>
              <a:gd name="connsiteY24" fmla="*/ 1254125 h 1450975"/>
              <a:gd name="connsiteX25" fmla="*/ 592137 w 4772024"/>
              <a:gd name="connsiteY25" fmla="*/ 1254125 h 1450975"/>
              <a:gd name="connsiteX26" fmla="*/ 620712 w 4772024"/>
              <a:gd name="connsiteY26" fmla="*/ 120650 h 1450975"/>
              <a:gd name="connsiteX0" fmla="*/ 611187 w 4195762"/>
              <a:gd name="connsiteY0" fmla="*/ 63500 h 1450975"/>
              <a:gd name="connsiteX1" fmla="*/ 715962 w 4195762"/>
              <a:gd name="connsiteY1" fmla="*/ 215900 h 1450975"/>
              <a:gd name="connsiteX2" fmla="*/ 858837 w 4195762"/>
              <a:gd name="connsiteY2" fmla="*/ 92075 h 1450975"/>
              <a:gd name="connsiteX3" fmla="*/ 1030287 w 4195762"/>
              <a:gd name="connsiteY3" fmla="*/ 206375 h 1450975"/>
              <a:gd name="connsiteX4" fmla="*/ 1192212 w 4195762"/>
              <a:gd name="connsiteY4" fmla="*/ 120650 h 1450975"/>
              <a:gd name="connsiteX5" fmla="*/ 1325562 w 4195762"/>
              <a:gd name="connsiteY5" fmla="*/ 206375 h 1450975"/>
              <a:gd name="connsiteX6" fmla="*/ 1497012 w 4195762"/>
              <a:gd name="connsiteY6" fmla="*/ 139700 h 1450975"/>
              <a:gd name="connsiteX7" fmla="*/ 1630362 w 4195762"/>
              <a:gd name="connsiteY7" fmla="*/ 196850 h 1450975"/>
              <a:gd name="connsiteX8" fmla="*/ 1801812 w 4195762"/>
              <a:gd name="connsiteY8" fmla="*/ 130175 h 1450975"/>
              <a:gd name="connsiteX9" fmla="*/ 1935162 w 4195762"/>
              <a:gd name="connsiteY9" fmla="*/ 177800 h 1450975"/>
              <a:gd name="connsiteX10" fmla="*/ 2144712 w 4195762"/>
              <a:gd name="connsiteY10" fmla="*/ 120650 h 1450975"/>
              <a:gd name="connsiteX11" fmla="*/ 2306637 w 4195762"/>
              <a:gd name="connsiteY11" fmla="*/ 196850 h 1450975"/>
              <a:gd name="connsiteX12" fmla="*/ 2544762 w 4195762"/>
              <a:gd name="connsiteY12" fmla="*/ 111125 h 1450975"/>
              <a:gd name="connsiteX13" fmla="*/ 2716212 w 4195762"/>
              <a:gd name="connsiteY13" fmla="*/ 187325 h 1450975"/>
              <a:gd name="connsiteX14" fmla="*/ 2897187 w 4195762"/>
              <a:gd name="connsiteY14" fmla="*/ 101600 h 1450975"/>
              <a:gd name="connsiteX15" fmla="*/ 3040062 w 4195762"/>
              <a:gd name="connsiteY15" fmla="*/ 168275 h 1450975"/>
              <a:gd name="connsiteX16" fmla="*/ 3240087 w 4195762"/>
              <a:gd name="connsiteY16" fmla="*/ 158750 h 1450975"/>
              <a:gd name="connsiteX17" fmla="*/ 3373437 w 4195762"/>
              <a:gd name="connsiteY17" fmla="*/ 82550 h 1450975"/>
              <a:gd name="connsiteX18" fmla="*/ 3506787 w 4195762"/>
              <a:gd name="connsiteY18" fmla="*/ 158750 h 1450975"/>
              <a:gd name="connsiteX19" fmla="*/ 3697287 w 4195762"/>
              <a:gd name="connsiteY19" fmla="*/ 168275 h 1450975"/>
              <a:gd name="connsiteX20" fmla="*/ 3792537 w 4195762"/>
              <a:gd name="connsiteY20" fmla="*/ 82550 h 1450975"/>
              <a:gd name="connsiteX21" fmla="*/ 3963987 w 4195762"/>
              <a:gd name="connsiteY21" fmla="*/ 130175 h 1450975"/>
              <a:gd name="connsiteX22" fmla="*/ 4040187 w 4195762"/>
              <a:gd name="connsiteY22" fmla="*/ 187325 h 1450975"/>
              <a:gd name="connsiteX23" fmla="*/ 4183062 w 4195762"/>
              <a:gd name="connsiteY23" fmla="*/ 73025 h 1450975"/>
              <a:gd name="connsiteX24" fmla="*/ 4173537 w 4195762"/>
              <a:gd name="connsiteY24" fmla="*/ 1254125 h 1450975"/>
              <a:gd name="connsiteX25" fmla="*/ 592137 w 4195762"/>
              <a:gd name="connsiteY25" fmla="*/ 1254125 h 1450975"/>
              <a:gd name="connsiteX26" fmla="*/ 620712 w 4195762"/>
              <a:gd name="connsiteY26" fmla="*/ 120650 h 1450975"/>
              <a:gd name="connsiteX0" fmla="*/ 611187 w 4195762"/>
              <a:gd name="connsiteY0" fmla="*/ 63500 h 1443037"/>
              <a:gd name="connsiteX1" fmla="*/ 715962 w 4195762"/>
              <a:gd name="connsiteY1" fmla="*/ 215900 h 1443037"/>
              <a:gd name="connsiteX2" fmla="*/ 858837 w 4195762"/>
              <a:gd name="connsiteY2" fmla="*/ 92075 h 1443037"/>
              <a:gd name="connsiteX3" fmla="*/ 1030287 w 4195762"/>
              <a:gd name="connsiteY3" fmla="*/ 206375 h 1443037"/>
              <a:gd name="connsiteX4" fmla="*/ 1192212 w 4195762"/>
              <a:gd name="connsiteY4" fmla="*/ 120650 h 1443037"/>
              <a:gd name="connsiteX5" fmla="*/ 1325562 w 4195762"/>
              <a:gd name="connsiteY5" fmla="*/ 206375 h 1443037"/>
              <a:gd name="connsiteX6" fmla="*/ 1497012 w 4195762"/>
              <a:gd name="connsiteY6" fmla="*/ 139700 h 1443037"/>
              <a:gd name="connsiteX7" fmla="*/ 1630362 w 4195762"/>
              <a:gd name="connsiteY7" fmla="*/ 196850 h 1443037"/>
              <a:gd name="connsiteX8" fmla="*/ 1801812 w 4195762"/>
              <a:gd name="connsiteY8" fmla="*/ 130175 h 1443037"/>
              <a:gd name="connsiteX9" fmla="*/ 1935162 w 4195762"/>
              <a:gd name="connsiteY9" fmla="*/ 177800 h 1443037"/>
              <a:gd name="connsiteX10" fmla="*/ 2144712 w 4195762"/>
              <a:gd name="connsiteY10" fmla="*/ 120650 h 1443037"/>
              <a:gd name="connsiteX11" fmla="*/ 2306637 w 4195762"/>
              <a:gd name="connsiteY11" fmla="*/ 196850 h 1443037"/>
              <a:gd name="connsiteX12" fmla="*/ 2544762 w 4195762"/>
              <a:gd name="connsiteY12" fmla="*/ 111125 h 1443037"/>
              <a:gd name="connsiteX13" fmla="*/ 2716212 w 4195762"/>
              <a:gd name="connsiteY13" fmla="*/ 187325 h 1443037"/>
              <a:gd name="connsiteX14" fmla="*/ 2897187 w 4195762"/>
              <a:gd name="connsiteY14" fmla="*/ 101600 h 1443037"/>
              <a:gd name="connsiteX15" fmla="*/ 3040062 w 4195762"/>
              <a:gd name="connsiteY15" fmla="*/ 168275 h 1443037"/>
              <a:gd name="connsiteX16" fmla="*/ 3240087 w 4195762"/>
              <a:gd name="connsiteY16" fmla="*/ 158750 h 1443037"/>
              <a:gd name="connsiteX17" fmla="*/ 3373437 w 4195762"/>
              <a:gd name="connsiteY17" fmla="*/ 82550 h 1443037"/>
              <a:gd name="connsiteX18" fmla="*/ 3506787 w 4195762"/>
              <a:gd name="connsiteY18" fmla="*/ 158750 h 1443037"/>
              <a:gd name="connsiteX19" fmla="*/ 3697287 w 4195762"/>
              <a:gd name="connsiteY19" fmla="*/ 168275 h 1443037"/>
              <a:gd name="connsiteX20" fmla="*/ 3792537 w 4195762"/>
              <a:gd name="connsiteY20" fmla="*/ 82550 h 1443037"/>
              <a:gd name="connsiteX21" fmla="*/ 3963987 w 4195762"/>
              <a:gd name="connsiteY21" fmla="*/ 130175 h 1443037"/>
              <a:gd name="connsiteX22" fmla="*/ 4040187 w 4195762"/>
              <a:gd name="connsiteY22" fmla="*/ 187325 h 1443037"/>
              <a:gd name="connsiteX23" fmla="*/ 4183062 w 4195762"/>
              <a:gd name="connsiteY23" fmla="*/ 73025 h 1443037"/>
              <a:gd name="connsiteX24" fmla="*/ 4173537 w 4195762"/>
              <a:gd name="connsiteY24" fmla="*/ 1254125 h 1443037"/>
              <a:gd name="connsiteX25" fmla="*/ 592137 w 4195762"/>
              <a:gd name="connsiteY25" fmla="*/ 1254125 h 1443037"/>
              <a:gd name="connsiteX26" fmla="*/ 620712 w 4195762"/>
              <a:gd name="connsiteY26" fmla="*/ 120650 h 1443037"/>
              <a:gd name="connsiteX0" fmla="*/ 611187 w 4195762"/>
              <a:gd name="connsiteY0" fmla="*/ 63500 h 1285875"/>
              <a:gd name="connsiteX1" fmla="*/ 715962 w 4195762"/>
              <a:gd name="connsiteY1" fmla="*/ 215900 h 1285875"/>
              <a:gd name="connsiteX2" fmla="*/ 858837 w 4195762"/>
              <a:gd name="connsiteY2" fmla="*/ 92075 h 1285875"/>
              <a:gd name="connsiteX3" fmla="*/ 1030287 w 4195762"/>
              <a:gd name="connsiteY3" fmla="*/ 206375 h 1285875"/>
              <a:gd name="connsiteX4" fmla="*/ 1192212 w 4195762"/>
              <a:gd name="connsiteY4" fmla="*/ 120650 h 1285875"/>
              <a:gd name="connsiteX5" fmla="*/ 1325562 w 4195762"/>
              <a:gd name="connsiteY5" fmla="*/ 206375 h 1285875"/>
              <a:gd name="connsiteX6" fmla="*/ 1497012 w 4195762"/>
              <a:gd name="connsiteY6" fmla="*/ 139700 h 1285875"/>
              <a:gd name="connsiteX7" fmla="*/ 1630362 w 4195762"/>
              <a:gd name="connsiteY7" fmla="*/ 196850 h 1285875"/>
              <a:gd name="connsiteX8" fmla="*/ 1801812 w 4195762"/>
              <a:gd name="connsiteY8" fmla="*/ 130175 h 1285875"/>
              <a:gd name="connsiteX9" fmla="*/ 1935162 w 4195762"/>
              <a:gd name="connsiteY9" fmla="*/ 177800 h 1285875"/>
              <a:gd name="connsiteX10" fmla="*/ 2144712 w 4195762"/>
              <a:gd name="connsiteY10" fmla="*/ 120650 h 1285875"/>
              <a:gd name="connsiteX11" fmla="*/ 2306637 w 4195762"/>
              <a:gd name="connsiteY11" fmla="*/ 196850 h 1285875"/>
              <a:gd name="connsiteX12" fmla="*/ 2544762 w 4195762"/>
              <a:gd name="connsiteY12" fmla="*/ 111125 h 1285875"/>
              <a:gd name="connsiteX13" fmla="*/ 2716212 w 4195762"/>
              <a:gd name="connsiteY13" fmla="*/ 187325 h 1285875"/>
              <a:gd name="connsiteX14" fmla="*/ 2897187 w 4195762"/>
              <a:gd name="connsiteY14" fmla="*/ 101600 h 1285875"/>
              <a:gd name="connsiteX15" fmla="*/ 3040062 w 4195762"/>
              <a:gd name="connsiteY15" fmla="*/ 168275 h 1285875"/>
              <a:gd name="connsiteX16" fmla="*/ 3240087 w 4195762"/>
              <a:gd name="connsiteY16" fmla="*/ 158750 h 1285875"/>
              <a:gd name="connsiteX17" fmla="*/ 3373437 w 4195762"/>
              <a:gd name="connsiteY17" fmla="*/ 82550 h 1285875"/>
              <a:gd name="connsiteX18" fmla="*/ 3506787 w 4195762"/>
              <a:gd name="connsiteY18" fmla="*/ 158750 h 1285875"/>
              <a:gd name="connsiteX19" fmla="*/ 3697287 w 4195762"/>
              <a:gd name="connsiteY19" fmla="*/ 168275 h 1285875"/>
              <a:gd name="connsiteX20" fmla="*/ 3792537 w 4195762"/>
              <a:gd name="connsiteY20" fmla="*/ 82550 h 1285875"/>
              <a:gd name="connsiteX21" fmla="*/ 3963987 w 4195762"/>
              <a:gd name="connsiteY21" fmla="*/ 130175 h 1285875"/>
              <a:gd name="connsiteX22" fmla="*/ 4040187 w 4195762"/>
              <a:gd name="connsiteY22" fmla="*/ 187325 h 1285875"/>
              <a:gd name="connsiteX23" fmla="*/ 4183062 w 4195762"/>
              <a:gd name="connsiteY23" fmla="*/ 73025 h 1285875"/>
              <a:gd name="connsiteX24" fmla="*/ 4173537 w 4195762"/>
              <a:gd name="connsiteY24" fmla="*/ 1254125 h 1285875"/>
              <a:gd name="connsiteX25" fmla="*/ 592137 w 4195762"/>
              <a:gd name="connsiteY25" fmla="*/ 1254125 h 1285875"/>
              <a:gd name="connsiteX26" fmla="*/ 620712 w 4195762"/>
              <a:gd name="connsiteY26" fmla="*/ 120650 h 1285875"/>
              <a:gd name="connsiteX0" fmla="*/ 300831 w 3885406"/>
              <a:gd name="connsiteY0" fmla="*/ 63500 h 1285875"/>
              <a:gd name="connsiteX1" fmla="*/ 405606 w 3885406"/>
              <a:gd name="connsiteY1" fmla="*/ 215900 h 1285875"/>
              <a:gd name="connsiteX2" fmla="*/ 548481 w 3885406"/>
              <a:gd name="connsiteY2" fmla="*/ 92075 h 1285875"/>
              <a:gd name="connsiteX3" fmla="*/ 719931 w 3885406"/>
              <a:gd name="connsiteY3" fmla="*/ 206375 h 1285875"/>
              <a:gd name="connsiteX4" fmla="*/ 881856 w 3885406"/>
              <a:gd name="connsiteY4" fmla="*/ 120650 h 1285875"/>
              <a:gd name="connsiteX5" fmla="*/ 1015206 w 3885406"/>
              <a:gd name="connsiteY5" fmla="*/ 206375 h 1285875"/>
              <a:gd name="connsiteX6" fmla="*/ 1186656 w 3885406"/>
              <a:gd name="connsiteY6" fmla="*/ 139700 h 1285875"/>
              <a:gd name="connsiteX7" fmla="*/ 1320006 w 3885406"/>
              <a:gd name="connsiteY7" fmla="*/ 196850 h 1285875"/>
              <a:gd name="connsiteX8" fmla="*/ 1491456 w 3885406"/>
              <a:gd name="connsiteY8" fmla="*/ 130175 h 1285875"/>
              <a:gd name="connsiteX9" fmla="*/ 1624806 w 3885406"/>
              <a:gd name="connsiteY9" fmla="*/ 177800 h 1285875"/>
              <a:gd name="connsiteX10" fmla="*/ 1834356 w 3885406"/>
              <a:gd name="connsiteY10" fmla="*/ 120650 h 1285875"/>
              <a:gd name="connsiteX11" fmla="*/ 1996281 w 3885406"/>
              <a:gd name="connsiteY11" fmla="*/ 196850 h 1285875"/>
              <a:gd name="connsiteX12" fmla="*/ 2234406 w 3885406"/>
              <a:gd name="connsiteY12" fmla="*/ 111125 h 1285875"/>
              <a:gd name="connsiteX13" fmla="*/ 2405856 w 3885406"/>
              <a:gd name="connsiteY13" fmla="*/ 187325 h 1285875"/>
              <a:gd name="connsiteX14" fmla="*/ 2586831 w 3885406"/>
              <a:gd name="connsiteY14" fmla="*/ 101600 h 1285875"/>
              <a:gd name="connsiteX15" fmla="*/ 2729706 w 3885406"/>
              <a:gd name="connsiteY15" fmla="*/ 168275 h 1285875"/>
              <a:gd name="connsiteX16" fmla="*/ 2929731 w 3885406"/>
              <a:gd name="connsiteY16" fmla="*/ 158750 h 1285875"/>
              <a:gd name="connsiteX17" fmla="*/ 3063081 w 3885406"/>
              <a:gd name="connsiteY17" fmla="*/ 82550 h 1285875"/>
              <a:gd name="connsiteX18" fmla="*/ 3196431 w 3885406"/>
              <a:gd name="connsiteY18" fmla="*/ 158750 h 1285875"/>
              <a:gd name="connsiteX19" fmla="*/ 3386931 w 3885406"/>
              <a:gd name="connsiteY19" fmla="*/ 168275 h 1285875"/>
              <a:gd name="connsiteX20" fmla="*/ 3482181 w 3885406"/>
              <a:gd name="connsiteY20" fmla="*/ 82550 h 1285875"/>
              <a:gd name="connsiteX21" fmla="*/ 3653631 w 3885406"/>
              <a:gd name="connsiteY21" fmla="*/ 130175 h 1285875"/>
              <a:gd name="connsiteX22" fmla="*/ 3729831 w 3885406"/>
              <a:gd name="connsiteY22" fmla="*/ 187325 h 1285875"/>
              <a:gd name="connsiteX23" fmla="*/ 3872706 w 3885406"/>
              <a:gd name="connsiteY23" fmla="*/ 73025 h 1285875"/>
              <a:gd name="connsiteX24" fmla="*/ 3863181 w 3885406"/>
              <a:gd name="connsiteY24" fmla="*/ 1254125 h 1285875"/>
              <a:gd name="connsiteX25" fmla="*/ 281781 w 3885406"/>
              <a:gd name="connsiteY25" fmla="*/ 1254125 h 1285875"/>
              <a:gd name="connsiteX26" fmla="*/ 310356 w 3885406"/>
              <a:gd name="connsiteY26" fmla="*/ 120650 h 1285875"/>
              <a:gd name="connsiteX0" fmla="*/ 19050 w 3603625"/>
              <a:gd name="connsiteY0" fmla="*/ 63500 h 1285875"/>
              <a:gd name="connsiteX1" fmla="*/ 123825 w 3603625"/>
              <a:gd name="connsiteY1" fmla="*/ 215900 h 1285875"/>
              <a:gd name="connsiteX2" fmla="*/ 266700 w 3603625"/>
              <a:gd name="connsiteY2" fmla="*/ 92075 h 1285875"/>
              <a:gd name="connsiteX3" fmla="*/ 438150 w 3603625"/>
              <a:gd name="connsiteY3" fmla="*/ 206375 h 1285875"/>
              <a:gd name="connsiteX4" fmla="*/ 600075 w 3603625"/>
              <a:gd name="connsiteY4" fmla="*/ 120650 h 1285875"/>
              <a:gd name="connsiteX5" fmla="*/ 733425 w 3603625"/>
              <a:gd name="connsiteY5" fmla="*/ 206375 h 1285875"/>
              <a:gd name="connsiteX6" fmla="*/ 904875 w 3603625"/>
              <a:gd name="connsiteY6" fmla="*/ 139700 h 1285875"/>
              <a:gd name="connsiteX7" fmla="*/ 1038225 w 3603625"/>
              <a:gd name="connsiteY7" fmla="*/ 196850 h 1285875"/>
              <a:gd name="connsiteX8" fmla="*/ 1209675 w 3603625"/>
              <a:gd name="connsiteY8" fmla="*/ 130175 h 1285875"/>
              <a:gd name="connsiteX9" fmla="*/ 1343025 w 3603625"/>
              <a:gd name="connsiteY9" fmla="*/ 177800 h 1285875"/>
              <a:gd name="connsiteX10" fmla="*/ 1552575 w 3603625"/>
              <a:gd name="connsiteY10" fmla="*/ 120650 h 1285875"/>
              <a:gd name="connsiteX11" fmla="*/ 1714500 w 3603625"/>
              <a:gd name="connsiteY11" fmla="*/ 196850 h 1285875"/>
              <a:gd name="connsiteX12" fmla="*/ 1952625 w 3603625"/>
              <a:gd name="connsiteY12" fmla="*/ 111125 h 1285875"/>
              <a:gd name="connsiteX13" fmla="*/ 2124075 w 3603625"/>
              <a:gd name="connsiteY13" fmla="*/ 187325 h 1285875"/>
              <a:gd name="connsiteX14" fmla="*/ 2305050 w 3603625"/>
              <a:gd name="connsiteY14" fmla="*/ 101600 h 1285875"/>
              <a:gd name="connsiteX15" fmla="*/ 2447925 w 3603625"/>
              <a:gd name="connsiteY15" fmla="*/ 168275 h 1285875"/>
              <a:gd name="connsiteX16" fmla="*/ 2647950 w 3603625"/>
              <a:gd name="connsiteY16" fmla="*/ 158750 h 1285875"/>
              <a:gd name="connsiteX17" fmla="*/ 2781300 w 3603625"/>
              <a:gd name="connsiteY17" fmla="*/ 82550 h 1285875"/>
              <a:gd name="connsiteX18" fmla="*/ 2914650 w 3603625"/>
              <a:gd name="connsiteY18" fmla="*/ 158750 h 1285875"/>
              <a:gd name="connsiteX19" fmla="*/ 3105150 w 3603625"/>
              <a:gd name="connsiteY19" fmla="*/ 168275 h 1285875"/>
              <a:gd name="connsiteX20" fmla="*/ 3200400 w 3603625"/>
              <a:gd name="connsiteY20" fmla="*/ 82550 h 1285875"/>
              <a:gd name="connsiteX21" fmla="*/ 3371850 w 3603625"/>
              <a:gd name="connsiteY21" fmla="*/ 130175 h 1285875"/>
              <a:gd name="connsiteX22" fmla="*/ 3448050 w 3603625"/>
              <a:gd name="connsiteY22" fmla="*/ 187325 h 1285875"/>
              <a:gd name="connsiteX23" fmla="*/ 3590925 w 3603625"/>
              <a:gd name="connsiteY23" fmla="*/ 73025 h 1285875"/>
              <a:gd name="connsiteX24" fmla="*/ 3581400 w 3603625"/>
              <a:gd name="connsiteY24" fmla="*/ 1254125 h 1285875"/>
              <a:gd name="connsiteX25" fmla="*/ 0 w 3603625"/>
              <a:gd name="connsiteY25" fmla="*/ 1254125 h 1285875"/>
              <a:gd name="connsiteX26" fmla="*/ 28575 w 3603625"/>
              <a:gd name="connsiteY26" fmla="*/ 120650 h 1285875"/>
              <a:gd name="connsiteX0" fmla="*/ 26988 w 3611563"/>
              <a:gd name="connsiteY0" fmla="*/ 63500 h 1285875"/>
              <a:gd name="connsiteX1" fmla="*/ 17463 w 3611563"/>
              <a:gd name="connsiteY1" fmla="*/ 139700 h 1285875"/>
              <a:gd name="connsiteX2" fmla="*/ 131763 w 3611563"/>
              <a:gd name="connsiteY2" fmla="*/ 215900 h 1285875"/>
              <a:gd name="connsiteX3" fmla="*/ 274638 w 3611563"/>
              <a:gd name="connsiteY3" fmla="*/ 92075 h 1285875"/>
              <a:gd name="connsiteX4" fmla="*/ 446088 w 3611563"/>
              <a:gd name="connsiteY4" fmla="*/ 206375 h 1285875"/>
              <a:gd name="connsiteX5" fmla="*/ 608013 w 3611563"/>
              <a:gd name="connsiteY5" fmla="*/ 120650 h 1285875"/>
              <a:gd name="connsiteX6" fmla="*/ 741363 w 3611563"/>
              <a:gd name="connsiteY6" fmla="*/ 206375 h 1285875"/>
              <a:gd name="connsiteX7" fmla="*/ 912813 w 3611563"/>
              <a:gd name="connsiteY7" fmla="*/ 139700 h 1285875"/>
              <a:gd name="connsiteX8" fmla="*/ 1046163 w 3611563"/>
              <a:gd name="connsiteY8" fmla="*/ 196850 h 1285875"/>
              <a:gd name="connsiteX9" fmla="*/ 1217613 w 3611563"/>
              <a:gd name="connsiteY9" fmla="*/ 130175 h 1285875"/>
              <a:gd name="connsiteX10" fmla="*/ 1350963 w 3611563"/>
              <a:gd name="connsiteY10" fmla="*/ 177800 h 1285875"/>
              <a:gd name="connsiteX11" fmla="*/ 1560513 w 3611563"/>
              <a:gd name="connsiteY11" fmla="*/ 120650 h 1285875"/>
              <a:gd name="connsiteX12" fmla="*/ 1722438 w 3611563"/>
              <a:gd name="connsiteY12" fmla="*/ 196850 h 1285875"/>
              <a:gd name="connsiteX13" fmla="*/ 1960563 w 3611563"/>
              <a:gd name="connsiteY13" fmla="*/ 111125 h 1285875"/>
              <a:gd name="connsiteX14" fmla="*/ 2132013 w 3611563"/>
              <a:gd name="connsiteY14" fmla="*/ 187325 h 1285875"/>
              <a:gd name="connsiteX15" fmla="*/ 2312988 w 3611563"/>
              <a:gd name="connsiteY15" fmla="*/ 101600 h 1285875"/>
              <a:gd name="connsiteX16" fmla="*/ 2455863 w 3611563"/>
              <a:gd name="connsiteY16" fmla="*/ 168275 h 1285875"/>
              <a:gd name="connsiteX17" fmla="*/ 2655888 w 3611563"/>
              <a:gd name="connsiteY17" fmla="*/ 158750 h 1285875"/>
              <a:gd name="connsiteX18" fmla="*/ 2789238 w 3611563"/>
              <a:gd name="connsiteY18" fmla="*/ 82550 h 1285875"/>
              <a:gd name="connsiteX19" fmla="*/ 2922588 w 3611563"/>
              <a:gd name="connsiteY19" fmla="*/ 158750 h 1285875"/>
              <a:gd name="connsiteX20" fmla="*/ 3113088 w 3611563"/>
              <a:gd name="connsiteY20" fmla="*/ 168275 h 1285875"/>
              <a:gd name="connsiteX21" fmla="*/ 3208338 w 3611563"/>
              <a:gd name="connsiteY21" fmla="*/ 82550 h 1285875"/>
              <a:gd name="connsiteX22" fmla="*/ 3379788 w 3611563"/>
              <a:gd name="connsiteY22" fmla="*/ 130175 h 1285875"/>
              <a:gd name="connsiteX23" fmla="*/ 3455988 w 3611563"/>
              <a:gd name="connsiteY23" fmla="*/ 187325 h 1285875"/>
              <a:gd name="connsiteX24" fmla="*/ 3598863 w 3611563"/>
              <a:gd name="connsiteY24" fmla="*/ 73025 h 1285875"/>
              <a:gd name="connsiteX25" fmla="*/ 3589338 w 3611563"/>
              <a:gd name="connsiteY25" fmla="*/ 1254125 h 1285875"/>
              <a:gd name="connsiteX26" fmla="*/ 7938 w 3611563"/>
              <a:gd name="connsiteY26" fmla="*/ 1254125 h 1285875"/>
              <a:gd name="connsiteX27" fmla="*/ 36513 w 3611563"/>
              <a:gd name="connsiteY27" fmla="*/ 120650 h 1285875"/>
              <a:gd name="connsiteX0" fmla="*/ 19050 w 3603625"/>
              <a:gd name="connsiteY0" fmla="*/ 63500 h 1285875"/>
              <a:gd name="connsiteX1" fmla="*/ 9525 w 3603625"/>
              <a:gd name="connsiteY1" fmla="*/ 139700 h 1285875"/>
              <a:gd name="connsiteX2" fmla="*/ 9525 w 3603625"/>
              <a:gd name="connsiteY2" fmla="*/ 139700 h 1285875"/>
              <a:gd name="connsiteX3" fmla="*/ 123825 w 3603625"/>
              <a:gd name="connsiteY3" fmla="*/ 215900 h 1285875"/>
              <a:gd name="connsiteX4" fmla="*/ 266700 w 3603625"/>
              <a:gd name="connsiteY4" fmla="*/ 92075 h 1285875"/>
              <a:gd name="connsiteX5" fmla="*/ 438150 w 3603625"/>
              <a:gd name="connsiteY5" fmla="*/ 206375 h 1285875"/>
              <a:gd name="connsiteX6" fmla="*/ 600075 w 3603625"/>
              <a:gd name="connsiteY6" fmla="*/ 120650 h 1285875"/>
              <a:gd name="connsiteX7" fmla="*/ 733425 w 3603625"/>
              <a:gd name="connsiteY7" fmla="*/ 206375 h 1285875"/>
              <a:gd name="connsiteX8" fmla="*/ 904875 w 3603625"/>
              <a:gd name="connsiteY8" fmla="*/ 139700 h 1285875"/>
              <a:gd name="connsiteX9" fmla="*/ 1038225 w 3603625"/>
              <a:gd name="connsiteY9" fmla="*/ 196850 h 1285875"/>
              <a:gd name="connsiteX10" fmla="*/ 1209675 w 3603625"/>
              <a:gd name="connsiteY10" fmla="*/ 130175 h 1285875"/>
              <a:gd name="connsiteX11" fmla="*/ 1343025 w 3603625"/>
              <a:gd name="connsiteY11" fmla="*/ 177800 h 1285875"/>
              <a:gd name="connsiteX12" fmla="*/ 1552575 w 3603625"/>
              <a:gd name="connsiteY12" fmla="*/ 120650 h 1285875"/>
              <a:gd name="connsiteX13" fmla="*/ 1714500 w 3603625"/>
              <a:gd name="connsiteY13" fmla="*/ 196850 h 1285875"/>
              <a:gd name="connsiteX14" fmla="*/ 1952625 w 3603625"/>
              <a:gd name="connsiteY14" fmla="*/ 111125 h 1285875"/>
              <a:gd name="connsiteX15" fmla="*/ 2124075 w 3603625"/>
              <a:gd name="connsiteY15" fmla="*/ 187325 h 1285875"/>
              <a:gd name="connsiteX16" fmla="*/ 2305050 w 3603625"/>
              <a:gd name="connsiteY16" fmla="*/ 101600 h 1285875"/>
              <a:gd name="connsiteX17" fmla="*/ 2447925 w 3603625"/>
              <a:gd name="connsiteY17" fmla="*/ 168275 h 1285875"/>
              <a:gd name="connsiteX18" fmla="*/ 2647950 w 3603625"/>
              <a:gd name="connsiteY18" fmla="*/ 158750 h 1285875"/>
              <a:gd name="connsiteX19" fmla="*/ 2781300 w 3603625"/>
              <a:gd name="connsiteY19" fmla="*/ 82550 h 1285875"/>
              <a:gd name="connsiteX20" fmla="*/ 2914650 w 3603625"/>
              <a:gd name="connsiteY20" fmla="*/ 158750 h 1285875"/>
              <a:gd name="connsiteX21" fmla="*/ 3105150 w 3603625"/>
              <a:gd name="connsiteY21" fmla="*/ 168275 h 1285875"/>
              <a:gd name="connsiteX22" fmla="*/ 3200400 w 3603625"/>
              <a:gd name="connsiteY22" fmla="*/ 82550 h 1285875"/>
              <a:gd name="connsiteX23" fmla="*/ 3371850 w 3603625"/>
              <a:gd name="connsiteY23" fmla="*/ 130175 h 1285875"/>
              <a:gd name="connsiteX24" fmla="*/ 3448050 w 3603625"/>
              <a:gd name="connsiteY24" fmla="*/ 187325 h 1285875"/>
              <a:gd name="connsiteX25" fmla="*/ 3590925 w 3603625"/>
              <a:gd name="connsiteY25" fmla="*/ 73025 h 1285875"/>
              <a:gd name="connsiteX26" fmla="*/ 3581400 w 3603625"/>
              <a:gd name="connsiteY26" fmla="*/ 1254125 h 1285875"/>
              <a:gd name="connsiteX27" fmla="*/ 0 w 3603625"/>
              <a:gd name="connsiteY27" fmla="*/ 1254125 h 1285875"/>
              <a:gd name="connsiteX28" fmla="*/ 28575 w 3603625"/>
              <a:gd name="connsiteY28" fmla="*/ 120650 h 1285875"/>
              <a:gd name="connsiteX0" fmla="*/ 19050 w 3603625"/>
              <a:gd name="connsiteY0" fmla="*/ 63500 h 1285875"/>
              <a:gd name="connsiteX1" fmla="*/ 9525 w 3603625"/>
              <a:gd name="connsiteY1" fmla="*/ 139700 h 1285875"/>
              <a:gd name="connsiteX2" fmla="*/ 9525 w 3603625"/>
              <a:gd name="connsiteY2" fmla="*/ 139700 h 1285875"/>
              <a:gd name="connsiteX3" fmla="*/ 123825 w 3603625"/>
              <a:gd name="connsiteY3" fmla="*/ 215900 h 1285875"/>
              <a:gd name="connsiteX4" fmla="*/ 266700 w 3603625"/>
              <a:gd name="connsiteY4" fmla="*/ 92075 h 1285875"/>
              <a:gd name="connsiteX5" fmla="*/ 438150 w 3603625"/>
              <a:gd name="connsiteY5" fmla="*/ 206375 h 1285875"/>
              <a:gd name="connsiteX6" fmla="*/ 600075 w 3603625"/>
              <a:gd name="connsiteY6" fmla="*/ 120650 h 1285875"/>
              <a:gd name="connsiteX7" fmla="*/ 733425 w 3603625"/>
              <a:gd name="connsiteY7" fmla="*/ 206375 h 1285875"/>
              <a:gd name="connsiteX8" fmla="*/ 904875 w 3603625"/>
              <a:gd name="connsiteY8" fmla="*/ 139700 h 1285875"/>
              <a:gd name="connsiteX9" fmla="*/ 1038225 w 3603625"/>
              <a:gd name="connsiteY9" fmla="*/ 196850 h 1285875"/>
              <a:gd name="connsiteX10" fmla="*/ 1209675 w 3603625"/>
              <a:gd name="connsiteY10" fmla="*/ 130175 h 1285875"/>
              <a:gd name="connsiteX11" fmla="*/ 1343025 w 3603625"/>
              <a:gd name="connsiteY11" fmla="*/ 177800 h 1285875"/>
              <a:gd name="connsiteX12" fmla="*/ 1552575 w 3603625"/>
              <a:gd name="connsiteY12" fmla="*/ 120650 h 1285875"/>
              <a:gd name="connsiteX13" fmla="*/ 1714500 w 3603625"/>
              <a:gd name="connsiteY13" fmla="*/ 196850 h 1285875"/>
              <a:gd name="connsiteX14" fmla="*/ 1952625 w 3603625"/>
              <a:gd name="connsiteY14" fmla="*/ 111125 h 1285875"/>
              <a:gd name="connsiteX15" fmla="*/ 2124075 w 3603625"/>
              <a:gd name="connsiteY15" fmla="*/ 187325 h 1285875"/>
              <a:gd name="connsiteX16" fmla="*/ 2305050 w 3603625"/>
              <a:gd name="connsiteY16" fmla="*/ 101600 h 1285875"/>
              <a:gd name="connsiteX17" fmla="*/ 2447925 w 3603625"/>
              <a:gd name="connsiteY17" fmla="*/ 168275 h 1285875"/>
              <a:gd name="connsiteX18" fmla="*/ 2647950 w 3603625"/>
              <a:gd name="connsiteY18" fmla="*/ 158750 h 1285875"/>
              <a:gd name="connsiteX19" fmla="*/ 2781300 w 3603625"/>
              <a:gd name="connsiteY19" fmla="*/ 82550 h 1285875"/>
              <a:gd name="connsiteX20" fmla="*/ 2914650 w 3603625"/>
              <a:gd name="connsiteY20" fmla="*/ 158750 h 1285875"/>
              <a:gd name="connsiteX21" fmla="*/ 3105150 w 3603625"/>
              <a:gd name="connsiteY21" fmla="*/ 168275 h 1285875"/>
              <a:gd name="connsiteX22" fmla="*/ 3200400 w 3603625"/>
              <a:gd name="connsiteY22" fmla="*/ 82550 h 1285875"/>
              <a:gd name="connsiteX23" fmla="*/ 3371850 w 3603625"/>
              <a:gd name="connsiteY23" fmla="*/ 130175 h 1285875"/>
              <a:gd name="connsiteX24" fmla="*/ 3448050 w 3603625"/>
              <a:gd name="connsiteY24" fmla="*/ 187325 h 1285875"/>
              <a:gd name="connsiteX25" fmla="*/ 3590925 w 3603625"/>
              <a:gd name="connsiteY25" fmla="*/ 73025 h 1285875"/>
              <a:gd name="connsiteX26" fmla="*/ 3581400 w 3603625"/>
              <a:gd name="connsiteY26" fmla="*/ 1254125 h 1285875"/>
              <a:gd name="connsiteX27" fmla="*/ 0 w 3603625"/>
              <a:gd name="connsiteY27" fmla="*/ 1254125 h 1285875"/>
              <a:gd name="connsiteX28" fmla="*/ 28575 w 3603625"/>
              <a:gd name="connsiteY28" fmla="*/ 120650 h 1285875"/>
              <a:gd name="connsiteX29" fmla="*/ 19050 w 3603625"/>
              <a:gd name="connsiteY29" fmla="*/ 63500 h 1285875"/>
              <a:gd name="connsiteX0" fmla="*/ 19050 w 3603625"/>
              <a:gd name="connsiteY0" fmla="*/ 63500 h 1285875"/>
              <a:gd name="connsiteX1" fmla="*/ 9525 w 3603625"/>
              <a:gd name="connsiteY1" fmla="*/ 139700 h 1285875"/>
              <a:gd name="connsiteX2" fmla="*/ 123825 w 3603625"/>
              <a:gd name="connsiteY2" fmla="*/ 215900 h 1285875"/>
              <a:gd name="connsiteX3" fmla="*/ 266700 w 3603625"/>
              <a:gd name="connsiteY3" fmla="*/ 92075 h 1285875"/>
              <a:gd name="connsiteX4" fmla="*/ 438150 w 3603625"/>
              <a:gd name="connsiteY4" fmla="*/ 206375 h 1285875"/>
              <a:gd name="connsiteX5" fmla="*/ 600075 w 3603625"/>
              <a:gd name="connsiteY5" fmla="*/ 120650 h 1285875"/>
              <a:gd name="connsiteX6" fmla="*/ 733425 w 3603625"/>
              <a:gd name="connsiteY6" fmla="*/ 206375 h 1285875"/>
              <a:gd name="connsiteX7" fmla="*/ 904875 w 3603625"/>
              <a:gd name="connsiteY7" fmla="*/ 139700 h 1285875"/>
              <a:gd name="connsiteX8" fmla="*/ 1038225 w 3603625"/>
              <a:gd name="connsiteY8" fmla="*/ 196850 h 1285875"/>
              <a:gd name="connsiteX9" fmla="*/ 1209675 w 3603625"/>
              <a:gd name="connsiteY9" fmla="*/ 130175 h 1285875"/>
              <a:gd name="connsiteX10" fmla="*/ 1343025 w 3603625"/>
              <a:gd name="connsiteY10" fmla="*/ 177800 h 1285875"/>
              <a:gd name="connsiteX11" fmla="*/ 1552575 w 3603625"/>
              <a:gd name="connsiteY11" fmla="*/ 120650 h 1285875"/>
              <a:gd name="connsiteX12" fmla="*/ 1714500 w 3603625"/>
              <a:gd name="connsiteY12" fmla="*/ 196850 h 1285875"/>
              <a:gd name="connsiteX13" fmla="*/ 1952625 w 3603625"/>
              <a:gd name="connsiteY13" fmla="*/ 111125 h 1285875"/>
              <a:gd name="connsiteX14" fmla="*/ 2124075 w 3603625"/>
              <a:gd name="connsiteY14" fmla="*/ 187325 h 1285875"/>
              <a:gd name="connsiteX15" fmla="*/ 2305050 w 3603625"/>
              <a:gd name="connsiteY15" fmla="*/ 101600 h 1285875"/>
              <a:gd name="connsiteX16" fmla="*/ 2447925 w 3603625"/>
              <a:gd name="connsiteY16" fmla="*/ 168275 h 1285875"/>
              <a:gd name="connsiteX17" fmla="*/ 2647950 w 3603625"/>
              <a:gd name="connsiteY17" fmla="*/ 158750 h 1285875"/>
              <a:gd name="connsiteX18" fmla="*/ 2781300 w 3603625"/>
              <a:gd name="connsiteY18" fmla="*/ 82550 h 1285875"/>
              <a:gd name="connsiteX19" fmla="*/ 2914650 w 3603625"/>
              <a:gd name="connsiteY19" fmla="*/ 158750 h 1285875"/>
              <a:gd name="connsiteX20" fmla="*/ 3105150 w 3603625"/>
              <a:gd name="connsiteY20" fmla="*/ 168275 h 1285875"/>
              <a:gd name="connsiteX21" fmla="*/ 3200400 w 3603625"/>
              <a:gd name="connsiteY21" fmla="*/ 82550 h 1285875"/>
              <a:gd name="connsiteX22" fmla="*/ 3371850 w 3603625"/>
              <a:gd name="connsiteY22" fmla="*/ 130175 h 1285875"/>
              <a:gd name="connsiteX23" fmla="*/ 3448050 w 3603625"/>
              <a:gd name="connsiteY23" fmla="*/ 187325 h 1285875"/>
              <a:gd name="connsiteX24" fmla="*/ 3590925 w 3603625"/>
              <a:gd name="connsiteY24" fmla="*/ 73025 h 1285875"/>
              <a:gd name="connsiteX25" fmla="*/ 3581400 w 3603625"/>
              <a:gd name="connsiteY25" fmla="*/ 1254125 h 1285875"/>
              <a:gd name="connsiteX26" fmla="*/ 0 w 3603625"/>
              <a:gd name="connsiteY26" fmla="*/ 1254125 h 1285875"/>
              <a:gd name="connsiteX27" fmla="*/ 28575 w 3603625"/>
              <a:gd name="connsiteY27" fmla="*/ 120650 h 1285875"/>
              <a:gd name="connsiteX28" fmla="*/ 19050 w 3603625"/>
              <a:gd name="connsiteY28" fmla="*/ 63500 h 1285875"/>
              <a:gd name="connsiteX0" fmla="*/ 19050 w 3603625"/>
              <a:gd name="connsiteY0" fmla="*/ 63500 h 1285875"/>
              <a:gd name="connsiteX1" fmla="*/ 123825 w 3603625"/>
              <a:gd name="connsiteY1" fmla="*/ 215900 h 1285875"/>
              <a:gd name="connsiteX2" fmla="*/ 266700 w 3603625"/>
              <a:gd name="connsiteY2" fmla="*/ 92075 h 1285875"/>
              <a:gd name="connsiteX3" fmla="*/ 438150 w 3603625"/>
              <a:gd name="connsiteY3" fmla="*/ 206375 h 1285875"/>
              <a:gd name="connsiteX4" fmla="*/ 600075 w 3603625"/>
              <a:gd name="connsiteY4" fmla="*/ 120650 h 1285875"/>
              <a:gd name="connsiteX5" fmla="*/ 733425 w 3603625"/>
              <a:gd name="connsiteY5" fmla="*/ 206375 h 1285875"/>
              <a:gd name="connsiteX6" fmla="*/ 904875 w 3603625"/>
              <a:gd name="connsiteY6" fmla="*/ 139700 h 1285875"/>
              <a:gd name="connsiteX7" fmla="*/ 1038225 w 3603625"/>
              <a:gd name="connsiteY7" fmla="*/ 196850 h 1285875"/>
              <a:gd name="connsiteX8" fmla="*/ 1209675 w 3603625"/>
              <a:gd name="connsiteY8" fmla="*/ 130175 h 1285875"/>
              <a:gd name="connsiteX9" fmla="*/ 1343025 w 3603625"/>
              <a:gd name="connsiteY9" fmla="*/ 177800 h 1285875"/>
              <a:gd name="connsiteX10" fmla="*/ 1552575 w 3603625"/>
              <a:gd name="connsiteY10" fmla="*/ 120650 h 1285875"/>
              <a:gd name="connsiteX11" fmla="*/ 1714500 w 3603625"/>
              <a:gd name="connsiteY11" fmla="*/ 196850 h 1285875"/>
              <a:gd name="connsiteX12" fmla="*/ 1952625 w 3603625"/>
              <a:gd name="connsiteY12" fmla="*/ 111125 h 1285875"/>
              <a:gd name="connsiteX13" fmla="*/ 2124075 w 3603625"/>
              <a:gd name="connsiteY13" fmla="*/ 187325 h 1285875"/>
              <a:gd name="connsiteX14" fmla="*/ 2305050 w 3603625"/>
              <a:gd name="connsiteY14" fmla="*/ 101600 h 1285875"/>
              <a:gd name="connsiteX15" fmla="*/ 2447925 w 3603625"/>
              <a:gd name="connsiteY15" fmla="*/ 168275 h 1285875"/>
              <a:gd name="connsiteX16" fmla="*/ 2647950 w 3603625"/>
              <a:gd name="connsiteY16" fmla="*/ 158750 h 1285875"/>
              <a:gd name="connsiteX17" fmla="*/ 2781300 w 3603625"/>
              <a:gd name="connsiteY17" fmla="*/ 82550 h 1285875"/>
              <a:gd name="connsiteX18" fmla="*/ 2914650 w 3603625"/>
              <a:gd name="connsiteY18" fmla="*/ 158750 h 1285875"/>
              <a:gd name="connsiteX19" fmla="*/ 3105150 w 3603625"/>
              <a:gd name="connsiteY19" fmla="*/ 168275 h 1285875"/>
              <a:gd name="connsiteX20" fmla="*/ 3200400 w 3603625"/>
              <a:gd name="connsiteY20" fmla="*/ 82550 h 1285875"/>
              <a:gd name="connsiteX21" fmla="*/ 3371850 w 3603625"/>
              <a:gd name="connsiteY21" fmla="*/ 130175 h 1285875"/>
              <a:gd name="connsiteX22" fmla="*/ 3448050 w 3603625"/>
              <a:gd name="connsiteY22" fmla="*/ 187325 h 1285875"/>
              <a:gd name="connsiteX23" fmla="*/ 3590925 w 3603625"/>
              <a:gd name="connsiteY23" fmla="*/ 73025 h 1285875"/>
              <a:gd name="connsiteX24" fmla="*/ 3581400 w 3603625"/>
              <a:gd name="connsiteY24" fmla="*/ 1254125 h 1285875"/>
              <a:gd name="connsiteX25" fmla="*/ 0 w 3603625"/>
              <a:gd name="connsiteY25" fmla="*/ 1254125 h 1285875"/>
              <a:gd name="connsiteX26" fmla="*/ 28575 w 3603625"/>
              <a:gd name="connsiteY26" fmla="*/ 120650 h 1285875"/>
              <a:gd name="connsiteX27" fmla="*/ 19050 w 3603625"/>
              <a:gd name="connsiteY27" fmla="*/ 63500 h 1285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3603625" h="1285875">
                <a:moveTo>
                  <a:pt x="19050" y="63500"/>
                </a:moveTo>
                <a:cubicBezTo>
                  <a:pt x="34925" y="79375"/>
                  <a:pt x="82550" y="211138"/>
                  <a:pt x="123825" y="215900"/>
                </a:cubicBezTo>
                <a:cubicBezTo>
                  <a:pt x="165100" y="220662"/>
                  <a:pt x="214313" y="93662"/>
                  <a:pt x="266700" y="92075"/>
                </a:cubicBezTo>
                <a:cubicBezTo>
                  <a:pt x="319087" y="90488"/>
                  <a:pt x="382588" y="201613"/>
                  <a:pt x="438150" y="206375"/>
                </a:cubicBezTo>
                <a:cubicBezTo>
                  <a:pt x="493713" y="211138"/>
                  <a:pt x="550863" y="120650"/>
                  <a:pt x="600075" y="120650"/>
                </a:cubicBezTo>
                <a:cubicBezTo>
                  <a:pt x="649287" y="120650"/>
                  <a:pt x="682625" y="203200"/>
                  <a:pt x="733425" y="206375"/>
                </a:cubicBezTo>
                <a:cubicBezTo>
                  <a:pt x="784225" y="209550"/>
                  <a:pt x="854075" y="141288"/>
                  <a:pt x="904875" y="139700"/>
                </a:cubicBezTo>
                <a:cubicBezTo>
                  <a:pt x="955675" y="138113"/>
                  <a:pt x="987425" y="198438"/>
                  <a:pt x="1038225" y="196850"/>
                </a:cubicBezTo>
                <a:cubicBezTo>
                  <a:pt x="1089025" y="195263"/>
                  <a:pt x="1158875" y="133350"/>
                  <a:pt x="1209675" y="130175"/>
                </a:cubicBezTo>
                <a:cubicBezTo>
                  <a:pt x="1260475" y="127000"/>
                  <a:pt x="1285875" y="179388"/>
                  <a:pt x="1343025" y="177800"/>
                </a:cubicBezTo>
                <a:cubicBezTo>
                  <a:pt x="1400175" y="176213"/>
                  <a:pt x="1490662" y="117475"/>
                  <a:pt x="1552575" y="120650"/>
                </a:cubicBezTo>
                <a:cubicBezTo>
                  <a:pt x="1614488" y="123825"/>
                  <a:pt x="1647825" y="198437"/>
                  <a:pt x="1714500" y="196850"/>
                </a:cubicBezTo>
                <a:cubicBezTo>
                  <a:pt x="1781175" y="195263"/>
                  <a:pt x="1884363" y="112712"/>
                  <a:pt x="1952625" y="111125"/>
                </a:cubicBezTo>
                <a:cubicBezTo>
                  <a:pt x="2020887" y="109538"/>
                  <a:pt x="2065338" y="188912"/>
                  <a:pt x="2124075" y="187325"/>
                </a:cubicBezTo>
                <a:cubicBezTo>
                  <a:pt x="2182812" y="185738"/>
                  <a:pt x="2251075" y="104775"/>
                  <a:pt x="2305050" y="101600"/>
                </a:cubicBezTo>
                <a:cubicBezTo>
                  <a:pt x="2359025" y="98425"/>
                  <a:pt x="2390775" y="158750"/>
                  <a:pt x="2447925" y="168275"/>
                </a:cubicBezTo>
                <a:cubicBezTo>
                  <a:pt x="2505075" y="177800"/>
                  <a:pt x="2592388" y="173038"/>
                  <a:pt x="2647950" y="158750"/>
                </a:cubicBezTo>
                <a:cubicBezTo>
                  <a:pt x="2703513" y="144463"/>
                  <a:pt x="2736850" y="82550"/>
                  <a:pt x="2781300" y="82550"/>
                </a:cubicBezTo>
                <a:cubicBezTo>
                  <a:pt x="2825750" y="82550"/>
                  <a:pt x="2860675" y="144463"/>
                  <a:pt x="2914650" y="158750"/>
                </a:cubicBezTo>
                <a:cubicBezTo>
                  <a:pt x="2968625" y="173038"/>
                  <a:pt x="3057525" y="180975"/>
                  <a:pt x="3105150" y="168275"/>
                </a:cubicBezTo>
                <a:cubicBezTo>
                  <a:pt x="3152775" y="155575"/>
                  <a:pt x="3155950" y="88900"/>
                  <a:pt x="3200400" y="82550"/>
                </a:cubicBezTo>
                <a:cubicBezTo>
                  <a:pt x="3244850" y="76200"/>
                  <a:pt x="3330575" y="112713"/>
                  <a:pt x="3371850" y="130175"/>
                </a:cubicBezTo>
                <a:cubicBezTo>
                  <a:pt x="3413125" y="147638"/>
                  <a:pt x="3411538" y="196850"/>
                  <a:pt x="3448050" y="187325"/>
                </a:cubicBezTo>
                <a:cubicBezTo>
                  <a:pt x="3484562" y="177800"/>
                  <a:pt x="3504406" y="0"/>
                  <a:pt x="3590925" y="73025"/>
                </a:cubicBezTo>
                <a:cubicBezTo>
                  <a:pt x="3598863" y="303213"/>
                  <a:pt x="3603625" y="940594"/>
                  <a:pt x="3581400" y="1254125"/>
                </a:cubicBezTo>
                <a:cubicBezTo>
                  <a:pt x="2916238" y="1262856"/>
                  <a:pt x="565943" y="1285875"/>
                  <a:pt x="0" y="1254125"/>
                </a:cubicBezTo>
                <a:cubicBezTo>
                  <a:pt x="17463" y="781844"/>
                  <a:pt x="20638" y="614362"/>
                  <a:pt x="28575" y="120650"/>
                </a:cubicBezTo>
                <a:lnTo>
                  <a:pt x="19050" y="63500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18" name="Rectangle 17"/>
          <p:cNvSpPr/>
          <p:nvPr/>
        </p:nvSpPr>
        <p:spPr>
          <a:xfrm>
            <a:off x="1943100" y="4191000"/>
            <a:ext cx="5372100" cy="500063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16" name="Freeform 15"/>
          <p:cNvSpPr/>
          <p:nvPr/>
        </p:nvSpPr>
        <p:spPr>
          <a:xfrm>
            <a:off x="857250" y="1790700"/>
            <a:ext cx="7443788" cy="2900363"/>
          </a:xfrm>
          <a:custGeom>
            <a:avLst/>
            <a:gdLst>
              <a:gd name="connsiteX0" fmla="*/ 0 w 4962525"/>
              <a:gd name="connsiteY0" fmla="*/ 19050 h 1933575"/>
              <a:gd name="connsiteX1" fmla="*/ 742950 w 4962525"/>
              <a:gd name="connsiteY1" fmla="*/ 495300 h 1933575"/>
              <a:gd name="connsiteX2" fmla="*/ 723900 w 4962525"/>
              <a:gd name="connsiteY2" fmla="*/ 1933575 h 1933575"/>
              <a:gd name="connsiteX3" fmla="*/ 4314825 w 4962525"/>
              <a:gd name="connsiteY3" fmla="*/ 1933575 h 1933575"/>
              <a:gd name="connsiteX4" fmla="*/ 4314825 w 4962525"/>
              <a:gd name="connsiteY4" fmla="*/ 485775 h 1933575"/>
              <a:gd name="connsiteX5" fmla="*/ 4962525 w 4962525"/>
              <a:gd name="connsiteY5" fmla="*/ 0 h 1933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62525" h="1933575">
                <a:moveTo>
                  <a:pt x="0" y="19050"/>
                </a:moveTo>
                <a:lnTo>
                  <a:pt x="742950" y="495300"/>
                </a:lnTo>
                <a:lnTo>
                  <a:pt x="723900" y="1933575"/>
                </a:lnTo>
                <a:lnTo>
                  <a:pt x="4314825" y="1933575"/>
                </a:lnTo>
                <a:lnTo>
                  <a:pt x="4314825" y="485775"/>
                </a:lnTo>
                <a:lnTo>
                  <a:pt x="4962525" y="0"/>
                </a:lnTo>
              </a:path>
            </a:pathLst>
          </a:cu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cxnSp>
        <p:nvCxnSpPr>
          <p:cNvPr id="24" name="Straight Arrow Connector 23"/>
          <p:cNvCxnSpPr/>
          <p:nvPr/>
        </p:nvCxnSpPr>
        <p:spPr>
          <a:xfrm rot="16200000" flipV="1">
            <a:off x="2533215" y="4885527"/>
            <a:ext cx="457200" cy="238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16200000" flipV="1">
            <a:off x="4962495" y="4885527"/>
            <a:ext cx="457200" cy="238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16200000" flipV="1">
            <a:off x="3712134" y="4885527"/>
            <a:ext cx="457200" cy="238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rot="16200000" flipV="1">
            <a:off x="6262383" y="4885527"/>
            <a:ext cx="457200" cy="238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rot="10800000" flipV="1">
            <a:off x="7576460" y="1687284"/>
            <a:ext cx="446315" cy="38644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1066800" y="1736271"/>
            <a:ext cx="522515" cy="32657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228600" y="121920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source A</a:t>
            </a:r>
            <a:endParaRPr lang="en-US" sz="2800" baseline="-25000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4038600" y="3352800"/>
            <a:ext cx="114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ocean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3886200" y="4201180"/>
            <a:ext cx="17525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sediment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467600" y="121920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source B</a:t>
            </a:r>
            <a:endParaRPr lang="en-US" sz="2800" baseline="-25000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234251" y="5043350"/>
            <a:ext cx="5715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s</a:t>
            </a:r>
            <a:r>
              <a:rPr lang="en-US" sz="28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669035" y="5043350"/>
            <a:ext cx="5715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s</a:t>
            </a:r>
            <a:r>
              <a:rPr lang="en-US" sz="28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921434" y="5043350"/>
            <a:ext cx="5715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s</a:t>
            </a:r>
            <a:r>
              <a:rPr lang="en-US" sz="28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3</a:t>
            </a:r>
            <a:endParaRPr lang="en-US" sz="2800" i="1" baseline="-25000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479905" y="5043350"/>
            <a:ext cx="5715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s</a:t>
            </a:r>
            <a:r>
              <a:rPr lang="en-US" sz="28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</a:t>
            </a:r>
            <a:endParaRPr lang="en-US" sz="2800" i="1" baseline="-25000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sample matrix </a:t>
            </a:r>
            <a:r>
              <a:rPr lang="en-US" sz="53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533400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S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arranged row-wise</a:t>
            </a:r>
          </a:p>
          <a:p>
            <a:pPr lvl="0" algn="ctr">
              <a:spcBef>
                <a:spcPct val="0"/>
              </a:spcBef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but we’ll use a column vector 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4400" baseline="30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4400" baseline="30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4400" baseline="300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for individual samples)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676400"/>
            <a:ext cx="5029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" y="2514600"/>
            <a:ext cx="8605772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-18393" y="-76200"/>
                <a:ext cx="9296400" cy="7086600"/>
              </a:xfrm>
            </p:spPr>
            <p:txBody>
              <a:bodyPr>
                <a:normAutofit fontScale="90000"/>
              </a:bodyPr>
              <a:lstStyle/>
              <a:p>
                <a:pPr lvl="0">
                  <a:defRPr/>
                </a:pP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“Undirected”</a:t>
                </a: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/>
                </a:r>
                <a:br>
                  <a:rPr lang="en-US" dirty="0" smtClean="0">
                    <a:latin typeface="Times New Roman" pitchFamily="18" charset="0"/>
                    <a:cs typeface="Times New Roman" pitchFamily="18" charset="0"/>
                  </a:rPr>
                </a:br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/>
                </a:r>
                <a:br>
                  <a:rPr lang="en-US" dirty="0" smtClean="0">
                    <a:latin typeface="Times New Roman" pitchFamily="18" charset="0"/>
                    <a:cs typeface="Times New Roman" pitchFamily="18" charset="0"/>
                  </a:rPr>
                </a:br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Factor </a:t>
                </a:r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Analysis is said to be an “undirected” method of data analysis, in the sense that there is no specific theory, like</a:t>
                </a:r>
                <a:b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0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𝐆𝐦</m:t>
                      </m:r>
                      <m:r>
                        <a:rPr lang="en-US" sz="40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=</m:t>
                      </m:r>
                      <m:r>
                        <a:rPr lang="en-US" sz="4000" b="1" i="0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𝐝</m:t>
                      </m:r>
                    </m:oMath>
                  </m:oMathPara>
                </a14:m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/>
                </a:r>
                <a:b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</a:br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that relates observations to model parameters</a:t>
                </a:r>
                <a:b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</a:br>
                <a:r>
                  <a:rPr lang="en-US" sz="4000" dirty="0">
                    <a:latin typeface="Times New Roman" pitchFamily="18" charset="0"/>
                    <a:cs typeface="Times New Roman" pitchFamily="18" charset="0"/>
                  </a:rPr>
                  <a:t/>
                </a:r>
                <a:br>
                  <a:rPr lang="en-US" sz="4000" dirty="0">
                    <a:latin typeface="Times New Roman" pitchFamily="18" charset="0"/>
                    <a:cs typeface="Times New Roman" pitchFamily="18" charset="0"/>
                  </a:rPr>
                </a:br>
                <a:r>
                  <a:rPr lang="en-US" sz="4000" dirty="0" smtClean="0">
                    <a:latin typeface="Times New Roman" pitchFamily="18" charset="0"/>
                    <a:cs typeface="Times New Roman" pitchFamily="18" charset="0"/>
                  </a:rPr>
                  <a:t>Whether this is true or not is a matter of opinion, for it does make an assumption about the behavior of the data</a:t>
                </a:r>
                <a:endParaRPr lang="en-US" sz="4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-18393" y="-76200"/>
                <a:ext cx="9296400" cy="7086600"/>
              </a:xfrm>
              <a:blipFill>
                <a:blip r:embed="rId3"/>
                <a:stretch>
                  <a:fillRect l="-656" r="-2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4445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theory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762000"/>
          </a:xfrm>
        </p:spPr>
        <p:txBody>
          <a:bodyPr/>
          <a:lstStyle/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samples are a linear mixture of sources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3733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8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S </a:t>
            </a:r>
            <a:r>
              <a:rPr lang="en-US" sz="48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r>
              <a:rPr lang="en-US" sz="48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C F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theory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762000"/>
          </a:xfrm>
        </p:spPr>
        <p:txBody>
          <a:bodyPr/>
          <a:lstStyle/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samples are a linear mixture of sources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3733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8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S </a:t>
            </a:r>
            <a:r>
              <a:rPr lang="en-US" sz="48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r>
              <a:rPr lang="en-US" sz="48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C F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1935480" y="4663440"/>
            <a:ext cx="1798320" cy="716280"/>
          </a:xfrm>
          <a:custGeom>
            <a:avLst/>
            <a:gdLst>
              <a:gd name="connsiteX0" fmla="*/ 0 w 1798320"/>
              <a:gd name="connsiteY0" fmla="*/ 716280 h 716280"/>
              <a:gd name="connsiteX1" fmla="*/ 838200 w 1798320"/>
              <a:gd name="connsiteY1" fmla="*/ 182880 h 716280"/>
              <a:gd name="connsiteX2" fmla="*/ 960120 w 1798320"/>
              <a:gd name="connsiteY2" fmla="*/ 457200 h 716280"/>
              <a:gd name="connsiteX3" fmla="*/ 1798320 w 1798320"/>
              <a:gd name="connsiteY3" fmla="*/ 0 h 716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98320" h="716280">
                <a:moveTo>
                  <a:pt x="0" y="716280"/>
                </a:moveTo>
                <a:cubicBezTo>
                  <a:pt x="339090" y="471170"/>
                  <a:pt x="678180" y="226060"/>
                  <a:pt x="838200" y="182880"/>
                </a:cubicBezTo>
                <a:cubicBezTo>
                  <a:pt x="998220" y="139700"/>
                  <a:pt x="800100" y="487680"/>
                  <a:pt x="960120" y="457200"/>
                </a:cubicBezTo>
                <a:cubicBezTo>
                  <a:pt x="1120140" y="426720"/>
                  <a:pt x="1459230" y="213360"/>
                  <a:pt x="1798320" y="0"/>
                </a:cubicBez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1000" y="5410200"/>
            <a:ext cx="3657600" cy="11430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samples contain “elements”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8847</TotalTime>
  <Words>1385</Words>
  <Application>Microsoft Office PowerPoint</Application>
  <PresentationFormat>On-screen Show (4:3)</PresentationFormat>
  <Paragraphs>271</Paragraphs>
  <Slides>33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9" baseType="lpstr">
      <vt:lpstr>Arial</vt:lpstr>
      <vt:lpstr>Calibri</vt:lpstr>
      <vt:lpstr>Cambria Math</vt:lpstr>
      <vt:lpstr>Courier New</vt:lpstr>
      <vt:lpstr>Times New Roman</vt:lpstr>
      <vt:lpstr>Office Theme</vt:lpstr>
      <vt:lpstr>Lecture 18   Factor Analysis</vt:lpstr>
      <vt:lpstr>Syllabus</vt:lpstr>
      <vt:lpstr>Purpose of the Lecture</vt:lpstr>
      <vt:lpstr>Part 1  Factor Analysis   </vt:lpstr>
      <vt:lpstr>PowerPoint Presentation</vt:lpstr>
      <vt:lpstr>sample matrix S</vt:lpstr>
      <vt:lpstr>“Undirected”  Factor Analysis is said to be an “undirected” method of data analysis, in the sense that there is no specific theory, like Gm=d that relates observations to model parameters  Whether this is true or not is a matter of opinion, for it does make an assumption about the behavior of the data</vt:lpstr>
      <vt:lpstr>theory</vt:lpstr>
      <vt:lpstr>theory</vt:lpstr>
      <vt:lpstr>theory</vt:lpstr>
      <vt:lpstr>factor matrix F</vt:lpstr>
      <vt:lpstr>theory</vt:lpstr>
      <vt:lpstr>loading matrix C</vt:lpstr>
      <vt:lpstr>inverse problem</vt:lpstr>
      <vt:lpstr>very non-unique</vt:lpstr>
      <vt:lpstr>very non-unique</vt:lpstr>
      <vt:lpstr>simplicity</vt:lpstr>
      <vt:lpstr>PowerPoint Presentation</vt:lpstr>
      <vt:lpstr>PowerPoint Presentation</vt:lpstr>
      <vt:lpstr>we know how to answer this question</vt:lpstr>
      <vt:lpstr>PowerPoint Presentation</vt:lpstr>
      <vt:lpstr>SVD identifies a subspace</vt:lpstr>
      <vt:lpstr>factor f(1) v with the largest singular value</vt:lpstr>
      <vt:lpstr>factor f(1) v with the largest singular value</vt:lpstr>
      <vt:lpstr>PowerPoint Presentation</vt:lpstr>
      <vt:lpstr>PowerPoint Presentation</vt:lpstr>
      <vt:lpstr>since samples have measurement noise</vt:lpstr>
      <vt:lpstr>PowerPoint Presentation</vt:lpstr>
      <vt:lpstr>Atlantic Rock Dataset</vt:lpstr>
      <vt:lpstr>PowerPoint Presentation</vt:lpstr>
      <vt:lpstr>PowerPoint Presentation</vt:lpstr>
      <vt:lpstr>PowerPoint Presentation</vt:lpstr>
      <vt:lpstr>PowerPoint Presentation</vt:lpstr>
    </vt:vector>
  </TitlesOfParts>
  <Company>Columbia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  Describing Inverse Problems</dc:title>
  <dc:creator>Bill Menke</dc:creator>
  <cp:lastModifiedBy>William Menke</cp:lastModifiedBy>
  <cp:revision>727</cp:revision>
  <dcterms:created xsi:type="dcterms:W3CDTF">2011-08-18T12:44:59Z</dcterms:created>
  <dcterms:modified xsi:type="dcterms:W3CDTF">2023-05-20T18:44:19Z</dcterms:modified>
</cp:coreProperties>
</file>