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27" r:id="rId3"/>
    <p:sldId id="266" r:id="rId4"/>
    <p:sldId id="270" r:id="rId5"/>
    <p:sldId id="328" r:id="rId6"/>
    <p:sldId id="329" r:id="rId7"/>
    <p:sldId id="330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31" r:id="rId17"/>
    <p:sldId id="340" r:id="rId18"/>
    <p:sldId id="341" r:id="rId19"/>
    <p:sldId id="342" r:id="rId20"/>
    <p:sldId id="343" r:id="rId21"/>
    <p:sldId id="344" r:id="rId22"/>
    <p:sldId id="346" r:id="rId23"/>
    <p:sldId id="348" r:id="rId24"/>
    <p:sldId id="347" r:id="rId25"/>
    <p:sldId id="364" r:id="rId26"/>
    <p:sldId id="345" r:id="rId27"/>
    <p:sldId id="351" r:id="rId28"/>
    <p:sldId id="349" r:id="rId29"/>
    <p:sldId id="350" r:id="rId30"/>
    <p:sldId id="363" r:id="rId31"/>
    <p:sldId id="353" r:id="rId32"/>
    <p:sldId id="354" r:id="rId33"/>
    <p:sldId id="355" r:id="rId34"/>
    <p:sldId id="356" r:id="rId35"/>
    <p:sldId id="358" r:id="rId36"/>
    <p:sldId id="361" r:id="rId37"/>
    <p:sldId id="360" r:id="rId38"/>
    <p:sldId id="362" r:id="rId39"/>
    <p:sldId id="35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50" autoAdjust="0"/>
  </p:normalViewPr>
  <p:slideViewPr>
    <p:cSldViewPr>
      <p:cViewPr varScale="1">
        <p:scale>
          <a:sx n="53" d="100"/>
          <a:sy n="53" d="100"/>
        </p:scale>
        <p:origin x="16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53586-B8EA-4C3A-8DAE-D42D42A93AB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C30AA-43CA-42E7-B15D-4F2AC4A1E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lecture develops the central ideas of the adjunct method for estimating a parameter in a differential equation.</a:t>
            </a:r>
          </a:p>
          <a:p>
            <a:r>
              <a:rPr lang="en-US" baseline="0" dirty="0" smtClean="0"/>
              <a:t>The parameter is usually a material property, such as seismic velocity, electrical conductivity, etc.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the original differential</a:t>
            </a:r>
            <a:r>
              <a:rPr lang="en-US" baseline="0" dirty="0" smtClean="0"/>
              <a:t> equation.</a:t>
            </a:r>
          </a:p>
          <a:p>
            <a:r>
              <a:rPr lang="en-US" baseline="0" dirty="0" smtClean="0"/>
              <a:t>Define unperturbed values m0 , u0  and L(m0)</a:t>
            </a:r>
          </a:p>
          <a:p>
            <a:r>
              <a:rPr lang="en-US" baseline="0" dirty="0" smtClean="0"/>
              <a:t>together with perturbations </a:t>
            </a:r>
            <a:r>
              <a:rPr lang="en-US" baseline="0" dirty="0" err="1" smtClean="0"/>
              <a:t>dm</a:t>
            </a:r>
            <a:r>
              <a:rPr lang="en-US" baseline="0" dirty="0" smtClean="0"/>
              <a:t>, du  and </a:t>
            </a:r>
            <a:r>
              <a:rPr lang="en-US" baseline="0" dirty="0" err="1" smtClean="0"/>
              <a:t>dL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dL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dm</a:t>
            </a:r>
            <a:endParaRPr lang="en-US" baseline="0" dirty="0" smtClean="0"/>
          </a:p>
          <a:p>
            <a:r>
              <a:rPr lang="en-US" baseline="0" dirty="0" smtClean="0"/>
              <a:t>Substitute into the equation and multiply out.</a:t>
            </a:r>
          </a:p>
          <a:p>
            <a:r>
              <a:rPr lang="en-US" baseline="0" dirty="0" smtClean="0"/>
              <a:t>Discard all terms quadratic in small quantities.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subtract the perturbed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r>
              <a:rPr lang="en-US" baseline="0" dirty="0" smtClean="0"/>
              <a:t> rearrange,</a:t>
            </a:r>
          </a:p>
          <a:p>
            <a:r>
              <a:rPr lang="en-US" dirty="0" smtClean="0"/>
              <a:t>Which</a:t>
            </a:r>
            <a:r>
              <a:rPr lang="en-US" baseline="0" dirty="0" smtClean="0"/>
              <a:t> leads to a formula for du/</a:t>
            </a:r>
            <a:r>
              <a:rPr lang="en-US" baseline="0" dirty="0" err="1" smtClean="0"/>
              <a:t>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0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quantity is the </a:t>
            </a:r>
            <a:r>
              <a:rPr lang="en-US" baseline="0" dirty="0" err="1" smtClean="0"/>
              <a:t>Frechet</a:t>
            </a:r>
            <a:r>
              <a:rPr lang="en-US" baseline="0" dirty="0" smtClean="0"/>
              <a:t> derivative of the </a:t>
            </a:r>
            <a:r>
              <a:rPr lang="en-US" baseline="0" dirty="0" err="1" smtClean="0"/>
              <a:t>wavefield</a:t>
            </a:r>
            <a:r>
              <a:rPr lang="en-US" baseline="0" dirty="0" smtClean="0"/>
              <a:t> with respect to a model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Frechet</a:t>
            </a:r>
            <a:r>
              <a:rPr lang="en-US" baseline="0" dirty="0" smtClean="0"/>
              <a:t> derivative contains a the quantity </a:t>
            </a:r>
            <a:r>
              <a:rPr lang="en-US" baseline="0" dirty="0" err="1" smtClean="0"/>
              <a:t>dL</a:t>
            </a:r>
            <a:r>
              <a:rPr lang="en-US" baseline="0" dirty="0" smtClean="0"/>
              <a:t>/dm.</a:t>
            </a:r>
          </a:p>
          <a:p>
            <a:r>
              <a:rPr lang="en-US" baseline="0" dirty="0" smtClean="0"/>
              <a:t>It looks unfamiliar,</a:t>
            </a:r>
          </a:p>
          <a:p>
            <a:r>
              <a:rPr lang="en-US" baseline="0" dirty="0" smtClean="0"/>
              <a:t>but is easy to compute.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write down the operator L,</a:t>
            </a:r>
          </a:p>
          <a:p>
            <a:r>
              <a:rPr lang="en-US" baseline="0" dirty="0" smtClean="0"/>
              <a:t>and then differentiate it with respect to m</a:t>
            </a:r>
          </a:p>
          <a:p>
            <a:r>
              <a:rPr lang="en-US" baseline="0" dirty="0" smtClean="0"/>
              <a:t>considering anything that is not explicitly a function of m to be a constant.</a:t>
            </a:r>
          </a:p>
          <a:p>
            <a:r>
              <a:rPr lang="en-US" baseline="0" dirty="0" smtClean="0"/>
              <a:t>So in case of the Newtonian Heating Equation, </a:t>
            </a:r>
          </a:p>
          <a:p>
            <a:r>
              <a:rPr lang="en-US" baseline="0" dirty="0" err="1" smtClean="0"/>
              <a:t>dL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dm</a:t>
            </a:r>
            <a:r>
              <a:rPr lang="en-US" baseline="0" dirty="0" smtClean="0"/>
              <a:t> is just c1.</a:t>
            </a:r>
          </a:p>
          <a:p>
            <a:r>
              <a:rPr lang="en-US" baseline="0" dirty="0" smtClean="0"/>
              <a:t>Note the shorthand:</a:t>
            </a:r>
          </a:p>
          <a:p>
            <a:r>
              <a:rPr lang="en-US" baseline="0" dirty="0" smtClean="0"/>
              <a:t>L0 is L(m0)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dL0/</a:t>
            </a:r>
            <a:r>
              <a:rPr lang="en-US" baseline="0" dirty="0" err="1" smtClean="0"/>
              <a:t>dm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dL</a:t>
            </a:r>
            <a:r>
              <a:rPr lang="en-US" baseline="0" dirty="0" smtClean="0"/>
              <a:t>/dm|m0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calculate the data kernel, G.</a:t>
            </a:r>
          </a:p>
          <a:p>
            <a:r>
              <a:rPr lang="en-US" baseline="0" dirty="0" smtClean="0"/>
              <a:t>Later, we will apply it to solving a inverse problem for the thermal parameter c1(t).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93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is assumed to be related</a:t>
            </a:r>
            <a:r>
              <a:rPr lang="en-US" baseline="0" dirty="0" smtClean="0"/>
              <a:t> to the field by the linear functional (</a:t>
            </a:r>
            <a:r>
              <a:rPr lang="en-US" baseline="0" dirty="0" err="1" smtClean="0"/>
              <a:t>hi,u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So just differentiate the functional, recognizing that hi is a constant.</a:t>
            </a:r>
          </a:p>
          <a:p>
            <a:r>
              <a:rPr lang="en-US" baseline="0" dirty="0" smtClean="0"/>
              <a:t>That leads to a </a:t>
            </a:r>
            <a:r>
              <a:rPr lang="en-US" baseline="0" dirty="0" err="1" smtClean="0"/>
              <a:t>quanity</a:t>
            </a:r>
            <a:r>
              <a:rPr lang="en-US" baseline="0" dirty="0" smtClean="0"/>
              <a:t> du.dm.</a:t>
            </a:r>
          </a:p>
          <a:p>
            <a:r>
              <a:rPr lang="en-US" baseline="0" dirty="0" smtClean="0"/>
              <a:t>So just substitute the Born approximation into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25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Then, move the differential operator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</a:t>
            </a:r>
            <a:r>
              <a:rPr lang="en-US" baseline="0" dirty="0" smtClean="0"/>
              <a:t>(L) to the other side of the inner product,</a:t>
            </a:r>
          </a:p>
          <a:p>
            <a:r>
              <a:rPr lang="en-US" baseline="0" dirty="0" smtClean="0"/>
              <a:t>taking its 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 when doing so,.</a:t>
            </a:r>
          </a:p>
          <a:p>
            <a:r>
              <a:rPr lang="en-US" baseline="0" dirty="0" smtClean="0"/>
              <a:t>Recall that the 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 of an inverse is the inverse of the 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Finally, define the two parts of the inner product as lambda and xi.</a:t>
            </a:r>
          </a:p>
          <a:p>
            <a:r>
              <a:rPr lang="en-US" baseline="0" dirty="0" smtClean="0"/>
              <a:t>The lambda part is the “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 field”.</a:t>
            </a:r>
          </a:p>
          <a:p>
            <a:r>
              <a:rPr lang="en-US" baseline="0" dirty="0" smtClean="0"/>
              <a:t>It can be rewritten as a differential equation for lambda.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52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fours steps in the procedure to calculate the data</a:t>
            </a:r>
            <a:r>
              <a:rPr lang="en-US" baseline="0" dirty="0" smtClean="0"/>
              <a:t> kernel are then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1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r>
              <a:rPr lang="en-US" baseline="0" dirty="0" smtClean="0"/>
              <a:t> is analyzed 5 steps.</a:t>
            </a:r>
          </a:p>
          <a:p>
            <a:r>
              <a:rPr lang="en-US" baseline="0" dirty="0" smtClean="0"/>
              <a:t>Of them, the Born Approximation is the most difficult (and also an essential part of the technique).</a:t>
            </a:r>
          </a:p>
          <a:p>
            <a:r>
              <a:rPr lang="en-US" baseline="0" dirty="0" smtClean="0"/>
              <a:t>At the end, the method is applied to a Newtonian cooling problem.</a:t>
            </a:r>
          </a:p>
          <a:p>
            <a:r>
              <a:rPr lang="en-US" baseline="0" dirty="0" smtClean="0"/>
              <a:t>I chose this problem because it has a very simple differential equation.</a:t>
            </a:r>
          </a:p>
          <a:p>
            <a:r>
              <a:rPr lang="en-US" baseline="0" dirty="0" smtClean="0"/>
              <a:t>The material parameter being solved for the insulation (R value), which is assumed to be time-dependent,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employ</a:t>
            </a:r>
            <a:r>
              <a:rPr lang="en-US" baseline="0" dirty="0" smtClean="0"/>
              <a:t> two </a:t>
            </a:r>
            <a:r>
              <a:rPr lang="en-US" baseline="0" dirty="0" err="1" smtClean="0"/>
              <a:t>similifications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The function c1 is taken to be a Dirac impulse function at time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, together with an amplitude mi.</a:t>
            </a:r>
          </a:p>
          <a:p>
            <a:r>
              <a:rPr lang="en-US" baseline="0" dirty="0" smtClean="0"/>
              <a:t>The inner product (</a:t>
            </a:r>
            <a:r>
              <a:rPr lang="en-US" baseline="0" dirty="0" err="1" smtClean="0"/>
              <a:t>lambda,xi</a:t>
            </a:r>
            <a:r>
              <a:rPr lang="en-US" baseline="0" dirty="0" smtClean="0"/>
              <a:t>) can now be performed trivially, as it contains a Dirac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07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Newtonian</a:t>
            </a:r>
            <a:r>
              <a:rPr lang="en-US" baseline="0" dirty="0" smtClean="0"/>
              <a:t> cooling problem asserts that the temperature of the object (house) increases</a:t>
            </a:r>
          </a:p>
          <a:p>
            <a:r>
              <a:rPr lang="en-US" baseline="0" dirty="0" smtClean="0"/>
              <a:t>due to heat sources and decreases due to heat loss (through the walls).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81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heat</a:t>
            </a:r>
            <a:r>
              <a:rPr lang="en-US" baseline="0" dirty="0" smtClean="0"/>
              <a:t> loss through the walls depends on both the temperature of the house</a:t>
            </a:r>
          </a:p>
          <a:p>
            <a:r>
              <a:rPr lang="en-US" baseline="0" dirty="0" smtClean="0"/>
              <a:t>and the parameter c(t), which quantifies how thermally conductive the walls are.</a:t>
            </a:r>
          </a:p>
          <a:p>
            <a:r>
              <a:rPr lang="en-US" baseline="0" dirty="0" smtClean="0"/>
              <a:t>An </a:t>
            </a:r>
            <a:r>
              <a:rPr lang="en-US" baseline="0" dirty="0" err="1" smtClean="0"/>
              <a:t>increasei</a:t>
            </a:r>
            <a:r>
              <a:rPr lang="en-US" baseline="0" dirty="0" smtClean="0"/>
              <a:t> n c(t) causes faster cooling.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7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problem,</a:t>
            </a:r>
          </a:p>
          <a:p>
            <a:r>
              <a:rPr lang="en-US" baseline="0" dirty="0" smtClean="0"/>
              <a:t>the heating is treated as a Dirac impulse at time t=0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the thermal parameter has a glitch at time t0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31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data is related to</a:t>
            </a:r>
            <a:r>
              <a:rPr lang="en-US" baseline="0" dirty="0" smtClean="0"/>
              <a:t> the cumulative temperature.</a:t>
            </a:r>
          </a:p>
          <a:p>
            <a:r>
              <a:rPr lang="en-US" baseline="0" dirty="0" smtClean="0"/>
              <a:t>The integral can be rewritten as a linear function (</a:t>
            </a:r>
            <a:r>
              <a:rPr lang="en-US" baseline="0" dirty="0" err="1" smtClean="0"/>
              <a:t>h,u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with an h that contains the Heaviside step function 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82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 example.</a:t>
            </a:r>
          </a:p>
          <a:p>
            <a:pPr marL="228600" indent="-228600">
              <a:buAutoNum type="alphaUcParenBoth"/>
            </a:pPr>
            <a:r>
              <a:rPr lang="en-US" dirty="0" smtClean="0"/>
              <a:t>shows in black the unperturbed temperature after a spike in heating</a:t>
            </a:r>
            <a:r>
              <a:rPr lang="en-US" baseline="0" dirty="0" smtClean="0"/>
              <a:t> at t=0.</a:t>
            </a:r>
          </a:p>
          <a:p>
            <a:pPr marL="0" indent="0">
              <a:buNone/>
            </a:pPr>
            <a:r>
              <a:rPr lang="en-US" baseline="0" dirty="0" smtClean="0"/>
              <a:t>It just exponentially decays with time.</a:t>
            </a:r>
          </a:p>
          <a:p>
            <a:pPr marL="0" indent="0">
              <a:buNone/>
            </a:pPr>
            <a:r>
              <a:rPr lang="en-US" baseline="0" dirty="0" smtClean="0"/>
              <a:t>It also shown in red the perturbed temperature, after a spike in c1 at t=0.5.</a:t>
            </a:r>
          </a:p>
          <a:p>
            <a:pPr marL="0" indent="0">
              <a:buNone/>
            </a:pPr>
            <a:r>
              <a:rPr lang="en-US" baseline="0" dirty="0" smtClean="0"/>
              <a:t>The extra cooling causes a drop in temperature.</a:t>
            </a:r>
          </a:p>
          <a:p>
            <a:pPr marL="0" indent="0">
              <a:buNone/>
            </a:pPr>
            <a:r>
              <a:rPr lang="en-US" baseline="0" dirty="0" smtClean="0"/>
              <a:t>(B) shows the unperturbed (black) and perturbed (red) data.</a:t>
            </a:r>
          </a:p>
          <a:p>
            <a:pPr marL="0" indent="0">
              <a:buNone/>
            </a:pPr>
            <a:r>
              <a:rPr lang="en-US" baseline="0" dirty="0" smtClean="0"/>
              <a:t>(C) shows the derivative 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dm</a:t>
            </a:r>
            <a:r>
              <a:rPr lang="en-US" baseline="0" dirty="0" smtClean="0"/>
              <a:t> calculated two ways, by the adjunct method (red)</a:t>
            </a:r>
          </a:p>
          <a:p>
            <a:pPr marL="0" indent="0">
              <a:buNone/>
            </a:pPr>
            <a:r>
              <a:rPr lang="en-US" baseline="0" dirty="0" smtClean="0"/>
              <a:t>and by finite differences (black).  The two methods give identical results.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3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the data kernel.</a:t>
            </a:r>
          </a:p>
          <a:p>
            <a:r>
              <a:rPr lang="en-US" dirty="0" smtClean="0"/>
              <a:t>The upper right half is </a:t>
            </a:r>
            <a:r>
              <a:rPr lang="en-US" baseline="0" dirty="0" smtClean="0"/>
              <a:t>zero,</a:t>
            </a:r>
          </a:p>
          <a:p>
            <a:r>
              <a:rPr lang="en-US" baseline="0" dirty="0" smtClean="0"/>
              <a:t>corresponding to the fact that a glitch in insulation at a time later than the observation has no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01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apply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 method, we need to be able to sole a differential equation</a:t>
            </a:r>
          </a:p>
          <a:p>
            <a:r>
              <a:rPr lang="en-US" baseline="0" dirty="0" smtClean="0"/>
              <a:t>containing a non-trivial function, c1.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explain here Euler’s method, which is the simplest (but not best) method of solving</a:t>
            </a:r>
          </a:p>
          <a:p>
            <a:r>
              <a:rPr lang="en-US" baseline="0" dirty="0" smtClean="0"/>
              <a:t>a differential equation.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should be encouraged to use more advanced methods if they have learned them elsewhere.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2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steps</a:t>
            </a:r>
            <a:r>
              <a:rPr lang="en-US" baseline="0" dirty="0" smtClean="0"/>
              <a:t> in the procedure where differential equations are solved.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0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 problem is stated as one with a zero-time source,</a:t>
            </a:r>
          </a:p>
          <a:p>
            <a:r>
              <a:rPr lang="en-US" baseline="0" dirty="0" smtClean="0"/>
              <a:t>it is converted into an initial condition, to simplify</a:t>
            </a:r>
          </a:p>
          <a:p>
            <a:r>
              <a:rPr lang="en-US" baseline="0" dirty="0" smtClean="0"/>
              <a:t>the procedure.</a:t>
            </a:r>
          </a:p>
          <a:p>
            <a:r>
              <a:rPr lang="en-US" baseline="0" dirty="0" smtClean="0"/>
              <a:t>The differential equation is integrated around a small interval containing t=0.</a:t>
            </a:r>
          </a:p>
          <a:p>
            <a:r>
              <a:rPr lang="en-US" baseline="0" dirty="0" smtClean="0"/>
              <a:t>The du/</a:t>
            </a:r>
            <a:r>
              <a:rPr lang="en-US" baseline="0" dirty="0" err="1" smtClean="0"/>
              <a:t>dt</a:t>
            </a:r>
            <a:r>
              <a:rPr lang="en-US" baseline="0" dirty="0" smtClean="0"/>
              <a:t> term integrates to u(epsilon)-u(-epsilon),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u(-epsilon)=0 as the </a:t>
            </a:r>
            <a:r>
              <a:rPr lang="en-US" baseline="0" dirty="0" err="1" smtClean="0"/>
              <a:t>temperatre</a:t>
            </a:r>
            <a:r>
              <a:rPr lang="en-US" baseline="0" dirty="0" smtClean="0"/>
              <a:t> is zero before the heating occurs.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term cu integrates to some amount times epsilon, and is small when epsilon is small.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delta function integrates to unity.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5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problem this</a:t>
            </a:r>
            <a:r>
              <a:rPr lang="en-US" baseline="0" dirty="0" smtClean="0"/>
              <a:t> mathematically complex, stating it in words helps to bring out the physical simplicity.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Hence,</a:t>
            </a:r>
            <a:r>
              <a:rPr lang="en-US" baseline="0" dirty="0" smtClean="0"/>
              <a:t> the initial condition is just that the starting temperature is 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8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differential</a:t>
            </a:r>
            <a:r>
              <a:rPr lang="en-US" baseline="0" dirty="0" smtClean="0"/>
              <a:t> equation is then converted to a difference equation</a:t>
            </a:r>
          </a:p>
          <a:p>
            <a:r>
              <a:rPr lang="en-US" baseline="0" dirty="0" smtClean="0"/>
              <a:t>using finite difference approximations of derivatives.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7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difference</a:t>
            </a:r>
            <a:r>
              <a:rPr lang="en-US" baseline="0" dirty="0" smtClean="0"/>
              <a:t> equation is rearranged so that time i+1 is  on the left,</a:t>
            </a:r>
          </a:p>
          <a:p>
            <a:r>
              <a:rPr lang="en-US" baseline="0" dirty="0" smtClean="0"/>
              <a:t>and time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is on the right.  This is now in the form of a recursion.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663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recursion can be stepped forward in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57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similar recursion can be derived for the </a:t>
            </a:r>
            <a:r>
              <a:rPr lang="en-US" dirty="0" err="1" smtClean="0"/>
              <a:t>adjoint</a:t>
            </a:r>
            <a:r>
              <a:rPr lang="en-US" dirty="0" smtClean="0"/>
              <a:t> equation.</a:t>
            </a:r>
          </a:p>
          <a:p>
            <a:r>
              <a:rPr lang="en-US" dirty="0" smtClean="0"/>
              <a:t>Note that it steps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 field backwards in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50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example puts it all together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9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thermal parameter is taken to be a sine wave.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2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Newton’s method (linearized least squares)</a:t>
            </a:r>
            <a:r>
              <a:rPr lang="en-US" baseline="0" dirty="0" smtClean="0"/>
              <a:t> is used to solve the inverse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6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baseline="0" dirty="0" smtClean="0"/>
              <a:t> of the inversion.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true c1(t) is a sine wave (black).</a:t>
            </a:r>
          </a:p>
          <a:p>
            <a:r>
              <a:rPr lang="en-US" baseline="0" dirty="0" smtClean="0"/>
              <a:t>The starting model is zero (green).</a:t>
            </a:r>
          </a:p>
          <a:p>
            <a:r>
              <a:rPr lang="en-US" baseline="0" dirty="0" smtClean="0"/>
              <a:t>The estimated c1(t) is reasonably close to the true 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inversion also includes prior information of smoothness,</a:t>
            </a:r>
          </a:p>
          <a:p>
            <a:r>
              <a:rPr lang="en-US" baseline="0" dirty="0" smtClean="0"/>
              <a:t>with all the weighting parameters carefully tuned by hand.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Keep in mind that there is no magic here.</a:t>
            </a:r>
          </a:p>
          <a:p>
            <a:r>
              <a:rPr lang="en-US" baseline="0" dirty="0" smtClean="0"/>
              <a:t>All the 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 method get you is the linearized data kernel.</a:t>
            </a:r>
          </a:p>
          <a:p>
            <a:r>
              <a:rPr lang="en-US" baseline="0" dirty="0" smtClean="0"/>
              <a:t>Depending on the problem,</a:t>
            </a:r>
          </a:p>
          <a:p>
            <a:r>
              <a:rPr lang="en-US" baseline="0" dirty="0" smtClean="0"/>
              <a:t>The resulting least squares problem may or may not be well-behaved.</a:t>
            </a:r>
          </a:p>
          <a:p>
            <a:r>
              <a:rPr lang="en-US" baseline="0" dirty="0" smtClean="0"/>
              <a:t>It can suffer from poor-resolution just like least squared problems formulated in other ways.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the current case, the problem is reasonably well-behaved, and one can</a:t>
            </a:r>
          </a:p>
          <a:p>
            <a:r>
              <a:rPr lang="en-US" baseline="0" dirty="0" smtClean="0"/>
              <a:t>achieve a reasonably accurate estimate of c1.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m in the differential</a:t>
            </a:r>
            <a:r>
              <a:rPr lang="en-US" baseline="0" dirty="0" smtClean="0"/>
              <a:t> operator is unknown.</a:t>
            </a:r>
          </a:p>
          <a:p>
            <a:r>
              <a:rPr lang="en-US" baseline="0" dirty="0" smtClean="0"/>
              <a:t>In this case, the operator corresponds to Newtonian cooling and the quantity c0+mc1 is</a:t>
            </a:r>
            <a:r>
              <a:rPr lang="en-US" baseline="0" dirty="0"/>
              <a:t> </a:t>
            </a:r>
            <a:r>
              <a:rPr lang="en-US" baseline="0" dirty="0" smtClean="0"/>
              <a:t>related to thermal conductivity.</a:t>
            </a:r>
          </a:p>
          <a:p>
            <a:r>
              <a:rPr lang="en-US" baseline="0" dirty="0" smtClean="0"/>
              <a:t>A large c0+mc1 corresponds to poor insulation of the object that is cooling.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0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</a:t>
            </a:r>
            <a:r>
              <a:rPr lang="en-US" baseline="0" dirty="0" smtClean="0"/>
              <a:t> is to determine m on the basis of data that depend on u.</a:t>
            </a:r>
          </a:p>
          <a:p>
            <a:r>
              <a:rPr lang="en-US" baseline="0" dirty="0" smtClean="0"/>
              <a:t>The source f(t) is assumed to be known.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the derivation is for a single parameter m,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is easily extensible to a function m(x)</a:t>
            </a:r>
          </a:p>
          <a:p>
            <a:r>
              <a:rPr lang="en-US" baseline="0" dirty="0" smtClean="0"/>
              <a:t>by replacing mc1 with the sum of delta functions</a:t>
            </a:r>
          </a:p>
          <a:p>
            <a:r>
              <a:rPr lang="en-US" baseline="0" dirty="0" smtClean="0"/>
              <a:t>each with an unknown amplitude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3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Born</a:t>
            </a:r>
            <a:r>
              <a:rPr lang="en-US" baseline="0" dirty="0" smtClean="0"/>
              <a:t> </a:t>
            </a:r>
            <a:r>
              <a:rPr lang="en-US" baseline="0" dirty="0" smtClean="0"/>
              <a:t>approximation allows one to calculate the </a:t>
            </a:r>
            <a:r>
              <a:rPr lang="en-US" baseline="0" dirty="0" err="1" smtClean="0"/>
              <a:t>Frechet</a:t>
            </a:r>
            <a:r>
              <a:rPr lang="en-US" baseline="0" dirty="0" smtClean="0"/>
              <a:t> derivative of the </a:t>
            </a:r>
            <a:r>
              <a:rPr lang="en-US" baseline="0" dirty="0" smtClean="0"/>
              <a:t>field u</a:t>
            </a:r>
            <a:endParaRPr lang="en-US" baseline="0" dirty="0" smtClean="0"/>
          </a:p>
          <a:p>
            <a:r>
              <a:rPr lang="en-US" baseline="0" dirty="0" smtClean="0"/>
              <a:t>with respect to a change in the parameter m, that is, du/dm.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definition of the </a:t>
            </a:r>
            <a:r>
              <a:rPr lang="en-US" dirty="0" err="1" smtClean="0"/>
              <a:t>Frechet</a:t>
            </a:r>
            <a:r>
              <a:rPr lang="en-US" dirty="0" smtClean="0"/>
              <a:t> derivative in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do not put much emphasis on whether the derivative is written with d’s, partial’s, l.c. deltas or uppercase DELTAs.</a:t>
            </a:r>
          </a:p>
          <a:p>
            <a:r>
              <a:rPr lang="en-US" baseline="0" dirty="0" smtClean="0"/>
              <a:t>But generally partials are used for derivatives with respect to parameters and l.c. deltas for derivatives with respect to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B0D4-162B-4AAA-AA48-226D81917658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3429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Lecture 23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Estimating a Parameter in a Differential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600200"/>
                <a:ext cx="8229600" cy="3200400"/>
              </a:xfrm>
            </p:spPr>
            <p:txBody>
              <a:bodyPr>
                <a:normAutofit/>
              </a:bodyPr>
              <a:lstStyle/>
              <a:p>
                <a:pPr lvl="0">
                  <a:defRPr/>
                </a:pPr>
                <a:r>
                  <a:rPr lang="en-US" dirty="0" smtClean="0"/>
                  <a:t>So we need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600200"/>
                <a:ext cx="8229600" cy="3200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7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6704" y="5125772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04" y="5125772"/>
                <a:ext cx="7617296" cy="1593834"/>
              </a:xfrm>
              <a:prstGeom prst="rect">
                <a:avLst/>
              </a:prstGeom>
              <a:blipFill>
                <a:blip r:embed="rId3"/>
                <a:stretch>
                  <a:fillRect l="-1600" t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6116" y="418238"/>
                <a:ext cx="32683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6" y="418238"/>
                <a:ext cx="326833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3933" y="2090196"/>
                <a:ext cx="271471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3" y="2090196"/>
                <a:ext cx="2714718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6116" y="2665116"/>
                <a:ext cx="5200847" cy="1316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6" y="2665116"/>
                <a:ext cx="5200847" cy="1316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23084" y="418238"/>
            <a:ext cx="2743200" cy="542046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differential equation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15063" y="1461776"/>
            <a:ext cx="2743200" cy="542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perturbed parameter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3933" y="1423676"/>
                <a:ext cx="303134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3" y="1423676"/>
                <a:ext cx="3031343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4223084" y="2024404"/>
            <a:ext cx="2743200" cy="542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perturbed solution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172200" y="4066535"/>
            <a:ext cx="2743200" cy="542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perturbed equation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2211" y="4473454"/>
                <a:ext cx="6295634" cy="1240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ℒ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1" y="4473454"/>
                <a:ext cx="6295634" cy="1240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6172200" y="2958210"/>
            <a:ext cx="2743200" cy="542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perturbed operator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6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2445715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45715"/>
                <a:ext cx="7617296" cy="1593834"/>
              </a:xfrm>
              <a:prstGeom prst="rect">
                <a:avLst/>
              </a:prstGeom>
              <a:blipFill>
                <a:blip r:embed="rId3"/>
                <a:stretch>
                  <a:fillRect l="-1681" t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185177"/>
                <a:ext cx="286533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85177"/>
                <a:ext cx="2865335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0127" y="299936"/>
            <a:ext cx="2743200" cy="542046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now subtract unperturbed equation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0127" y="4139795"/>
            <a:ext cx="2743200" cy="542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to get equation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2146618"/>
            <a:ext cx="4648200" cy="542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from perturbed equation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29917" y="4495800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7" y="4495800"/>
                <a:ext cx="7617296" cy="1593834"/>
              </a:xfrm>
              <a:prstGeom prst="rect">
                <a:avLst/>
              </a:prstGeom>
              <a:blipFill>
                <a:blip r:embed="rId5"/>
                <a:stretch>
                  <a:fillRect l="-1681" t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54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09600" y="20053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053"/>
                <a:ext cx="7617296" cy="1593834"/>
              </a:xfrm>
              <a:prstGeom prst="rect">
                <a:avLst/>
              </a:prstGeom>
              <a:blipFill>
                <a:blip r:embed="rId3"/>
                <a:stretch>
                  <a:fillRect l="-1600" t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4832683" y="1583496"/>
            <a:ext cx="2743200" cy="542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move to other side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05325" y="1335506"/>
            <a:ext cx="3669632" cy="552149"/>
          </a:xfrm>
          <a:custGeom>
            <a:avLst/>
            <a:gdLst>
              <a:gd name="connsiteX0" fmla="*/ 3669632 w 3669632"/>
              <a:gd name="connsiteY0" fmla="*/ 0 h 552149"/>
              <a:gd name="connsiteX1" fmla="*/ 2658979 w 3669632"/>
              <a:gd name="connsiteY1" fmla="*/ 457200 h 552149"/>
              <a:gd name="connsiteX2" fmla="*/ 505326 w 3669632"/>
              <a:gd name="connsiteY2" fmla="*/ 517358 h 552149"/>
              <a:gd name="connsiteX3" fmla="*/ 0 w 3669632"/>
              <a:gd name="connsiteY3" fmla="*/ 36094 h 55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632" h="552149">
                <a:moveTo>
                  <a:pt x="3669632" y="0"/>
                </a:moveTo>
                <a:cubicBezTo>
                  <a:pt x="3427997" y="185487"/>
                  <a:pt x="3186363" y="370974"/>
                  <a:pt x="2658979" y="457200"/>
                </a:cubicBezTo>
                <a:cubicBezTo>
                  <a:pt x="2131595" y="543426"/>
                  <a:pt x="948489" y="587542"/>
                  <a:pt x="505326" y="517358"/>
                </a:cubicBezTo>
                <a:cubicBezTo>
                  <a:pt x="62163" y="447174"/>
                  <a:pt x="31081" y="241634"/>
                  <a:pt x="0" y="3609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83432" y="1343490"/>
            <a:ext cx="2096851" cy="552149"/>
          </a:xfrm>
          <a:custGeom>
            <a:avLst/>
            <a:gdLst>
              <a:gd name="connsiteX0" fmla="*/ 3669632 w 3669632"/>
              <a:gd name="connsiteY0" fmla="*/ 0 h 552149"/>
              <a:gd name="connsiteX1" fmla="*/ 2658979 w 3669632"/>
              <a:gd name="connsiteY1" fmla="*/ 457200 h 552149"/>
              <a:gd name="connsiteX2" fmla="*/ 505326 w 3669632"/>
              <a:gd name="connsiteY2" fmla="*/ 517358 h 552149"/>
              <a:gd name="connsiteX3" fmla="*/ 0 w 3669632"/>
              <a:gd name="connsiteY3" fmla="*/ 36094 h 55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632" h="552149">
                <a:moveTo>
                  <a:pt x="3669632" y="0"/>
                </a:moveTo>
                <a:cubicBezTo>
                  <a:pt x="3427997" y="185487"/>
                  <a:pt x="3186363" y="370974"/>
                  <a:pt x="2658979" y="457200"/>
                </a:cubicBezTo>
                <a:cubicBezTo>
                  <a:pt x="2131595" y="543426"/>
                  <a:pt x="948489" y="587542"/>
                  <a:pt x="505326" y="517358"/>
                </a:cubicBezTo>
                <a:cubicBezTo>
                  <a:pt x="62163" y="447174"/>
                  <a:pt x="31081" y="241634"/>
                  <a:pt x="0" y="3609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5695" y="2079109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5" y="2079109"/>
                <a:ext cx="7617296" cy="1593834"/>
              </a:xfrm>
              <a:prstGeom prst="rect">
                <a:avLst/>
              </a:prstGeom>
              <a:blipFill>
                <a:blip r:embed="rId4"/>
                <a:stretch>
                  <a:fillRect l="-1681" t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34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9600" y="20053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053"/>
                <a:ext cx="7617296" cy="1593834"/>
              </a:xfrm>
              <a:prstGeom prst="rect">
                <a:avLst/>
              </a:prstGeom>
              <a:blipFill>
                <a:blip r:embed="rId3"/>
                <a:stretch>
                  <a:fillRect l="-1600" t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5695" y="2079109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5" y="2079109"/>
                <a:ext cx="7617296" cy="1593834"/>
              </a:xfrm>
              <a:prstGeom prst="rect">
                <a:avLst/>
              </a:prstGeom>
              <a:blipFill>
                <a:blip r:embed="rId4"/>
                <a:stretch>
                  <a:fillRect l="-1681" t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000" y="2125542"/>
            <a:ext cx="4572000" cy="1913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5791200" y="2166605"/>
                <a:ext cx="2743200" cy="18712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Frechet derivative</a:t>
                </a:r>
              </a:p>
              <a:p>
                <a:pPr algn="l">
                  <a:defRPr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field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>
                  <a:defRPr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with respect to</a:t>
                </a:r>
              </a:p>
              <a:p>
                <a:pPr algn="l">
                  <a:defRPr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66605"/>
                <a:ext cx="2743200" cy="1871297"/>
              </a:xfrm>
              <a:prstGeom prst="rect">
                <a:avLst/>
              </a:prstGeom>
              <a:blipFill>
                <a:blip r:embed="rId5"/>
                <a:stretch>
                  <a:fillRect l="-4444" t="-12378" b="-18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31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9600" y="20053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053"/>
                <a:ext cx="7617296" cy="1593834"/>
              </a:xfrm>
              <a:prstGeom prst="rect">
                <a:avLst/>
              </a:prstGeom>
              <a:blipFill>
                <a:blip r:embed="rId3"/>
                <a:stretch>
                  <a:fillRect l="-1600" t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5695" y="2079109"/>
                <a:ext cx="7617296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5" y="2079109"/>
                <a:ext cx="7617296" cy="1593834"/>
              </a:xfrm>
              <a:prstGeom prst="rect">
                <a:avLst/>
              </a:prstGeom>
              <a:blipFill>
                <a:blip r:embed="rId4"/>
                <a:stretch>
                  <a:fillRect l="-1681" t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86000" y="2125542"/>
            <a:ext cx="1143000" cy="1913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97705" y="4038600"/>
            <a:ext cx="2743200" cy="542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looks complicated, but actually not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4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8147" y="1673751"/>
                <a:ext cx="4733026" cy="1190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7" y="1673751"/>
                <a:ext cx="4733026" cy="1190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18147" y="304800"/>
                <a:ext cx="7617296" cy="1156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2800" dirty="0" smtClean="0">
                    <a:effectLst/>
                  </a:rPr>
                  <a:t>ust take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</a:rPr>
                  <a:t> </a:t>
                </a:r>
                <a:r>
                  <a:rPr lang="en-US" sz="2800" dirty="0" smtClean="0">
                    <a:effectLst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</a:rPr>
                  <a:t>holding </a:t>
                </a:r>
                <a:r>
                  <a:rPr lang="en-US" sz="2800" dirty="0" smtClean="0">
                    <a:effectLst/>
                  </a:rPr>
                  <a:t>everything </a:t>
                </a:r>
                <a:r>
                  <a:rPr lang="en-US" sz="2800" dirty="0" smtClean="0">
                    <a:effectLst/>
                  </a:rPr>
                  <a:t>except functions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effectLst/>
                  </a:rPr>
                  <a:t> constant</a:t>
                </a:r>
                <a:endParaRPr lang="en-US" sz="2800" dirty="0">
                  <a:effectLst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7" y="304800"/>
                <a:ext cx="7617296" cy="1156663"/>
              </a:xfrm>
              <a:prstGeom prst="rect">
                <a:avLst/>
              </a:prstGeom>
              <a:blipFill>
                <a:blip r:embed="rId4"/>
                <a:stretch>
                  <a:fillRect l="-16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82579" y="4507941"/>
                <a:ext cx="7617296" cy="146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ℒ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6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79" y="4507941"/>
                <a:ext cx="7617296" cy="1468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82579" y="3246155"/>
            <a:ext cx="7617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</a:rPr>
              <a:t>so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287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200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Part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Frechet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Derivative of Data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(the data kernel)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9442" y="609600"/>
                <a:ext cx="23589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2" y="609600"/>
                <a:ext cx="235897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9722" y="2736928"/>
                <a:ext cx="3148234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2" y="2736928"/>
                <a:ext cx="3148234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14800" y="381000"/>
            <a:ext cx="3851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assumption: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data is a linear functional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the </a:t>
            </a:r>
            <a:r>
              <a:rPr lang="en-US" sz="2800" dirty="0" err="1" smtClean="0">
                <a:solidFill>
                  <a:srgbClr val="FF0000"/>
                </a:solidFill>
              </a:rPr>
              <a:t>wavefield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722" y="2014430"/>
            <a:ext cx="1621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derivative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60500" y="4110980"/>
                <a:ext cx="4476931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,−</m:t>
                          </m:r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0" y="4110980"/>
                <a:ext cx="4476931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457200"/>
                <a:ext cx="5290359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"/>
                <a:ext cx="5290359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03745" y="3581400"/>
                <a:ext cx="15437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45" y="3581400"/>
                <a:ext cx="154375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5400" y="2078916"/>
                <a:ext cx="4674100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078916"/>
                <a:ext cx="4674100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91000" y="5549100"/>
                <a:ext cx="2601738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549100"/>
                <a:ext cx="2601738" cy="936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91000" y="3756779"/>
                <a:ext cx="2221314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56779"/>
                <a:ext cx="2221314" cy="577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91000" y="4718063"/>
                <a:ext cx="1697068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18063"/>
                <a:ext cx="1697068" cy="5778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35831" y="3768437"/>
            <a:ext cx="193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adjoint</a:t>
            </a:r>
            <a:r>
              <a:rPr lang="en-US" sz="2800" dirty="0" smtClean="0">
                <a:solidFill>
                  <a:srgbClr val="FF0000"/>
                </a:solidFill>
              </a:rPr>
              <a:t> field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3272" y="4776704"/>
            <a:ext cx="2595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adjoint</a:t>
            </a:r>
            <a:r>
              <a:rPr lang="en-US" sz="2800" dirty="0" smtClean="0">
                <a:solidFill>
                  <a:srgbClr val="FF0000"/>
                </a:solidFill>
              </a:rPr>
              <a:t> equation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Syllabus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379674"/>
            <a:ext cx="8534400" cy="654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01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Describing Inverse Problems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Probability and Measurement Error, Part 1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Error, Part 2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The 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Norm and Simple Least Squares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A Priori Information and Weighted Least Squared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Resolution and Generalized Inverses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Backus-Gilbert Inverse and the Trade Off of Resolution and Variance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The Principle of Maximum Likelihood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Inexact Theories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Prior Covariance and Gaussian Process Regression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Non-uniqueness and Localized Averages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Vector Spaces and Singular Value Decomposition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Equality and Inequality Constraints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L</a:t>
            </a:r>
            <a:r>
              <a:rPr lang="en-US" sz="1600" baseline="-25000" dirty="0" smtClean="0">
                <a:latin typeface="Cambria Math"/>
                <a:ea typeface="Cambria Math"/>
                <a:cs typeface="Times New Roman" pitchFamily="18" charset="0"/>
              </a:rPr>
              <a:t>∞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Norm Problems and Linear Programming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Nonlinear Problems: Grid and Monte Carlo Searches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Nonlinear Problems: Newton’s Method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Nonlinear Problems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:  MCMC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Bootstrap Confidence Intervals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Factor Analysis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Varimax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Factors, Empirical Orthogonal Functions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Backus-Gilbert Theory for Continuous Problems; Radon’s Problem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Linear Operators and Their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Adjoints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sz="1600" dirty="0" err="1" smtClean="0">
                <a:latin typeface="Times New Roman"/>
                <a:cs typeface="Times New Roman"/>
              </a:rPr>
              <a:t>é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Derivatives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23		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Estimating a Parameter in a Differential Equation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24 	Exemplary Inverse Problems, incl. Filter Design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25 	Exemplary Inverse Problems, incl. Earthquake Location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26 	Exemplary Inverse Problems, incl.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Problems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61847"/>
            <a:ext cx="1685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838200"/>
                <a:ext cx="8458200" cy="537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 Solve the unperturbed equation,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for the reference field,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(2) Solve the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adjoint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equations,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for the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adjoint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fields,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(one for each data)</a:t>
                </a:r>
                <a:endParaRPr lang="en-US" sz="3200" dirty="0">
                  <a:effectLst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(2) Form the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quantities,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(one for each model parameter).</a:t>
                </a:r>
                <a:endParaRPr lang="en-US" sz="3200" dirty="0">
                  <a:effectLst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(4) Take the inner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which yields the data kernel,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8458200" cy="5372176"/>
              </a:xfrm>
              <a:prstGeom prst="rect">
                <a:avLst/>
              </a:prstGeom>
              <a:blipFill>
                <a:blip r:embed="rId3"/>
                <a:stretch>
                  <a:fillRect l="-1875" t="-1589" b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4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585067"/>
                <a:ext cx="8458200" cy="472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 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Form the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quantities,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(one for each model parameter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</a:p>
              <a:p>
                <a:endParaRPr lang="en-US" sz="3200" dirty="0">
                  <a:effectLst/>
                  <a:latin typeface="Times New Roman" panose="02020603050405020304" pitchFamily="18" charset="0"/>
                </a:endParaRPr>
              </a:p>
              <a:p>
                <a:endParaRPr lang="en-US" sz="3200" dirty="0" smtClean="0">
                  <a:latin typeface="Times New Roman" panose="02020603050405020304" pitchFamily="18" charset="0"/>
                </a:endParaRPr>
              </a:p>
              <a:p>
                <a:endParaRPr lang="en-US" sz="3200" dirty="0">
                  <a:effectLst/>
                  <a:latin typeface="Times New Roman" panose="02020603050405020304" pitchFamily="18" charset="0"/>
                </a:endParaRPr>
              </a:p>
              <a:p>
                <a:endParaRPr lang="en-US" sz="3200" dirty="0">
                  <a:effectLst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(4) Take the inner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which yields the data kernel,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5067"/>
                <a:ext cx="8458200" cy="4727384"/>
              </a:xfrm>
              <a:prstGeom prst="rect">
                <a:avLst/>
              </a:prstGeom>
              <a:blipFill>
                <a:blip r:embed="rId3"/>
                <a:stretch>
                  <a:fillRect l="-1875" t="-1806" b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9400" y="2685308"/>
                <a:ext cx="3499484" cy="10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685308"/>
                <a:ext cx="3499484" cy="10331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19400" y="5539762"/>
                <a:ext cx="5318892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539762"/>
                <a:ext cx="5318892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29200" y="6132952"/>
                <a:ext cx="2723181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132952"/>
                <a:ext cx="2723181" cy="588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7979" y="0"/>
            <a:ext cx="227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simplifications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912664"/>
            <a:ext cx="1901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special case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8123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Newtonian Cooling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29786" y="3352800"/>
            <a:ext cx="2362200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9786" y="4267200"/>
            <a:ext cx="2362200" cy="13487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4586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2286" y="4701570"/>
            <a:ext cx="419100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3182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0" dirty="0" smtClean="0"/>
                  <a:t>temperature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b="0" dirty="0" smtClean="0"/>
              </a:p>
              <a:p>
                <a:pPr algn="ctr"/>
                <a:r>
                  <a:rPr lang="en-US" sz="3200" dirty="0" smtClean="0"/>
                  <a:t>in house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  <a:blipFill>
                <a:blip r:embed="rId3"/>
                <a:stretch>
                  <a:fillRect l="-5324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2370787" y="1180069"/>
            <a:ext cx="5943600" cy="250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in temperature in house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heating by furnace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cooling thru walls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9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8123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Newtonian Cooling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29786" y="3352800"/>
            <a:ext cx="2362200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9786" y="4267200"/>
            <a:ext cx="2362200" cy="13487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4586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2286" y="4701570"/>
            <a:ext cx="419100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3182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0" dirty="0" smtClean="0"/>
                  <a:t>temperature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b="0" dirty="0" smtClean="0"/>
              </a:p>
              <a:p>
                <a:pPr algn="ctr"/>
                <a:r>
                  <a:rPr lang="en-US" sz="3200" dirty="0" smtClean="0"/>
                  <a:t>in house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  <a:blipFill>
                <a:blip r:embed="rId3"/>
                <a:stretch>
                  <a:fillRect l="-5324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2001386" y="1368813"/>
            <a:ext cx="5943600" cy="250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in temperature in house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heating by furnace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cooling thru walls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47468" y="1368813"/>
                <a:ext cx="595035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468" y="1368813"/>
                <a:ext cx="595035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31331" y="2388190"/>
                <a:ext cx="7401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31" y="2388190"/>
                <a:ext cx="740153" cy="461665"/>
              </a:xfrm>
              <a:prstGeom prst="rect">
                <a:avLst/>
              </a:prstGeom>
              <a:blipFill>
                <a:blip r:embed="rId5"/>
                <a:stretch>
                  <a:fillRect l="-6557" r="-737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29400" y="3139776"/>
                <a:ext cx="7401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139776"/>
                <a:ext cx="740153" cy="461665"/>
              </a:xfrm>
              <a:prstGeom prst="rect">
                <a:avLst/>
              </a:prstGeom>
              <a:blipFill>
                <a:blip r:embed="rId6"/>
                <a:stretch>
                  <a:fillRect r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644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8123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Newtonian Cooling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32295" y="2637996"/>
                <a:ext cx="5438027" cy="1190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5" y="2637996"/>
                <a:ext cx="5438027" cy="1190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6996219" y="2938473"/>
            <a:ext cx="561761" cy="1905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66230" y="1219686"/>
                <a:ext cx="286337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furnace goes on and off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230" y="1219686"/>
                <a:ext cx="2863370" cy="1569660"/>
              </a:xfrm>
              <a:prstGeom prst="rect">
                <a:avLst/>
              </a:prstGeom>
              <a:blipFill>
                <a:blip r:embed="rId4"/>
                <a:stretch>
                  <a:fillRect l="-5319" t="-5039" r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/>
          <p:cNvSpPr/>
          <p:nvPr/>
        </p:nvSpPr>
        <p:spPr>
          <a:xfrm>
            <a:off x="629786" y="3352800"/>
            <a:ext cx="2362200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03319" y="1014574"/>
                <a:ext cx="22897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319" y="1014574"/>
                <a:ext cx="228972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29786" y="4267200"/>
            <a:ext cx="2362200" cy="13487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4586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2286" y="4701570"/>
            <a:ext cx="419100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3182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5400000">
            <a:off x="4801677" y="1587397"/>
            <a:ext cx="561761" cy="56734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257800" y="4526340"/>
                <a:ext cx="387157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omeone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opens</m:t>
                    </m:r>
                  </m:oMath>
                </a14:m>
                <a:endParaRPr lang="en-US" sz="3200" b="0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and shuts the window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26340"/>
                <a:ext cx="3871573" cy="1569660"/>
              </a:xfrm>
              <a:prstGeom prst="rect">
                <a:avLst/>
              </a:prstGeom>
              <a:blipFill>
                <a:blip r:embed="rId6"/>
                <a:stretch>
                  <a:fillRect l="-4094" t="-4669" r="-2992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0" dirty="0" smtClean="0"/>
                  <a:t>temperature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b="0" dirty="0" smtClean="0"/>
              </a:p>
              <a:p>
                <a:pPr algn="ctr"/>
                <a:r>
                  <a:rPr lang="en-US" sz="3200" dirty="0" smtClean="0"/>
                  <a:t>in house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  <a:blipFill>
                <a:blip r:embed="rId7"/>
                <a:stretch>
                  <a:fillRect l="-5324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7724" y="812259"/>
                <a:ext cx="20505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4" y="812259"/>
                <a:ext cx="205056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15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8123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for Newtonian Cooling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838622"/>
            <a:ext cx="2863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 related to cumulative temperature</a:t>
            </a:r>
            <a:endParaRPr lang="en-US" sz="3200" dirty="0"/>
          </a:p>
        </p:txBody>
      </p:sp>
      <p:sp>
        <p:nvSpPr>
          <p:cNvPr id="10" name="Isosceles Triangle 9"/>
          <p:cNvSpPr/>
          <p:nvPr/>
        </p:nvSpPr>
        <p:spPr>
          <a:xfrm>
            <a:off x="629786" y="3352800"/>
            <a:ext cx="2362200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9786" y="1001209"/>
                <a:ext cx="2793778" cy="1193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6" y="1001209"/>
                <a:ext cx="2793778" cy="1193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29786" y="4267200"/>
            <a:ext cx="2362200" cy="13487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4586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2286" y="4701570"/>
            <a:ext cx="419100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3182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54698" y="2814191"/>
            <a:ext cx="26949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can be put into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standard form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0" dirty="0" smtClean="0"/>
                  <a:t>temperature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b="0" dirty="0" smtClean="0"/>
              </a:p>
              <a:p>
                <a:pPr algn="ctr"/>
                <a:r>
                  <a:rPr lang="en-US" sz="3200" dirty="0" smtClean="0"/>
                  <a:t>in house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  <a:blipFill>
                <a:blip r:embed="rId4"/>
                <a:stretch>
                  <a:fillRect l="-5324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95800" y="3904059"/>
                <a:ext cx="22829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904059"/>
                <a:ext cx="22829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431312" y="4538752"/>
            <a:ext cx="274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with the choice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45098" y="5292804"/>
                <a:ext cx="34748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𝑏𝐻</m:t>
                    </m:r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98" y="5292804"/>
                <a:ext cx="3474862" cy="646331"/>
              </a:xfrm>
              <a:prstGeom prst="rect">
                <a:avLst/>
              </a:prstGeom>
              <a:blipFill>
                <a:blip r:embed="rId6"/>
                <a:stretch>
                  <a:fillRect t="-16038" r="-4211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878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51" t="27756" r="21825" b="10115"/>
          <a:stretch/>
        </p:blipFill>
        <p:spPr>
          <a:xfrm>
            <a:off x="304800" y="381000"/>
            <a:ext cx="8001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959" t="29291" r="50427" b="20853"/>
          <a:stretch/>
        </p:blipFill>
        <p:spPr>
          <a:xfrm>
            <a:off x="1143000" y="131134"/>
            <a:ext cx="6096000" cy="660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990600"/>
            <a:ext cx="271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Data kernel 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5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Part 4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Numerical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solution of a differential equation with Euler’s method</a:t>
            </a:r>
          </a:p>
        </p:txBody>
      </p:sp>
    </p:spTree>
    <p:extLst>
      <p:ext uri="{BB962C8B-B14F-4D97-AF65-F5344CB8AC3E}">
        <p14:creationId xmlns:p14="http://schemas.microsoft.com/office/powerpoint/2010/main" val="4241816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61847"/>
            <a:ext cx="1685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Procedure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838200"/>
                <a:ext cx="8458200" cy="537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Solve the unperturbed equation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for the reference field,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(2)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Solve the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adjoint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equations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for the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adjoint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fields,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(one for each data)</a:t>
                </a:r>
                <a:endParaRPr lang="en-US" sz="3200" dirty="0">
                  <a:effectLst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(2) Form the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quantities,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(one for each model parameter).</a:t>
                </a:r>
                <a:endParaRPr lang="en-US" sz="3200" dirty="0">
                  <a:effectLst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(4) Take the inner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which yields the data kernel,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8458200" cy="5372176"/>
              </a:xfrm>
              <a:prstGeom prst="rect">
                <a:avLst/>
              </a:prstGeom>
              <a:blipFill>
                <a:blip r:embed="rId3"/>
                <a:stretch>
                  <a:fillRect l="-1875" t="-1589" b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9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057400"/>
            <a:ext cx="8610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Statement of the Problem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The Born Approximation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Frechet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Derivative of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Numerical solution of a differential equation with Euler’s method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 exemplary heat flow problem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3244899"/>
                <a:ext cx="7165359" cy="1337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4899"/>
                <a:ext cx="7165359" cy="1337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6299" y="1833158"/>
                <a:ext cx="3907159" cy="114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99" y="1833158"/>
                <a:ext cx="3907159" cy="114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" y="15949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1: For the unperturbed equation, Convert impulsive  source at time zero to an initial condition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06115" y="4997499"/>
                <a:ext cx="532472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𝜀</m:t>
                      </m:r>
                      <m:acc>
                        <m:accPr>
                          <m:chr m:val="̅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15" y="4997499"/>
                <a:ext cx="532472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46943" y="6056684"/>
            <a:ext cx="132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zero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5129" y="5700447"/>
                <a:ext cx="2667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small when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small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129" y="5700447"/>
                <a:ext cx="2667000" cy="1200329"/>
              </a:xfrm>
              <a:prstGeom prst="rect">
                <a:avLst/>
              </a:prstGeom>
              <a:blipFill>
                <a:blip r:embed="rId6"/>
                <a:stretch>
                  <a:fillRect l="-229" t="-7614" r="-3661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rot="5400000">
            <a:off x="5198663" y="5182652"/>
            <a:ext cx="472932" cy="1116658"/>
          </a:xfrm>
          <a:prstGeom prst="rightBrace">
            <a:avLst>
              <a:gd name="adj1" fmla="val 8333"/>
              <a:gd name="adj2" fmla="val 540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3663544" y="5301597"/>
            <a:ext cx="472932" cy="1116658"/>
          </a:xfrm>
          <a:prstGeom prst="rightBrace">
            <a:avLst>
              <a:gd name="adj1" fmla="val 8333"/>
              <a:gd name="adj2" fmla="val 540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6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3244899"/>
                <a:ext cx="7165359" cy="1337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4899"/>
                <a:ext cx="7165359" cy="1337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6299" y="1833158"/>
                <a:ext cx="3907159" cy="114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99" y="1833158"/>
                <a:ext cx="3907159" cy="114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" y="15949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1: For the unperturbed equation, Convert impulsive  source at time zero to an initial condition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06115" y="4997499"/>
                <a:ext cx="532472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𝜀</m:t>
                      </m:r>
                      <m:acc>
                        <m:accPr>
                          <m:chr m:val="̅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15" y="4997499"/>
                <a:ext cx="532472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54001" y="5867400"/>
                <a:ext cx="25015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0+</m:t>
                          </m:r>
                        </m:e>
                      </m:d>
                      <m:r>
                        <a:rPr lang="en-US" sz="3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01" y="5867400"/>
                <a:ext cx="250158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099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6851" y="1524000"/>
                <a:ext cx="3318344" cy="114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51" y="1524000"/>
                <a:ext cx="3318344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" y="15949"/>
            <a:ext cx="762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2: Convert differential equation into difference equation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67400" y="1780821"/>
                <a:ext cx="28543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780821"/>
                <a:ext cx="28543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36458" y="1772913"/>
            <a:ext cx="155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26874" y="3092226"/>
            <a:ext cx="267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becomes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08898" y="4157285"/>
                <a:ext cx="4276235" cy="1041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98" y="4157285"/>
                <a:ext cx="4276235" cy="1041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34200" y="4278957"/>
                <a:ext cx="16133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278957"/>
                <a:ext cx="161339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755658" y="4259292"/>
            <a:ext cx="155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890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949"/>
            <a:ext cx="762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3: Convert difference equation into recursion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26874" y="3092226"/>
            <a:ext cx="267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becomes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26874" y="4114800"/>
                <a:ext cx="39412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74" y="4114800"/>
                <a:ext cx="394127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37769" y="4104966"/>
                <a:ext cx="16133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69" y="4104966"/>
                <a:ext cx="16133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103109" y="4114799"/>
            <a:ext cx="155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6874" y="1520621"/>
                <a:ext cx="4276235" cy="1041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74" y="1520621"/>
                <a:ext cx="4276235" cy="1041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52176" y="1642293"/>
                <a:ext cx="16133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176" y="1642293"/>
                <a:ext cx="161339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73634" y="1622628"/>
            <a:ext cx="155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4658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949"/>
            <a:ext cx="762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4: Use recursion to step forward in time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0600" y="2362200"/>
                <a:ext cx="41655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416556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01495" y="2352366"/>
                <a:ext cx="16133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495" y="2352366"/>
                <a:ext cx="16133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66835" y="2362199"/>
            <a:ext cx="155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4664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949"/>
            <a:ext cx="762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 5: Use similar recursion to step the </a:t>
            </a:r>
            <a:r>
              <a:rPr lang="en-US" sz="3600" dirty="0" err="1" smtClean="0"/>
              <a:t>adjoint</a:t>
            </a:r>
            <a:r>
              <a:rPr lang="en-US" sz="3600" dirty="0" smtClean="0"/>
              <a:t> equation backward in time.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2438400"/>
                <a:ext cx="9067800" cy="632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−∆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438400"/>
                <a:ext cx="9067800" cy="632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140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Part 5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Newtonian Cooling Example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75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8123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Newtonian Cooling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32295" y="2637996"/>
                <a:ext cx="4847096" cy="1190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95" y="2637996"/>
                <a:ext cx="4847096" cy="1190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6691419" y="3673961"/>
            <a:ext cx="561762" cy="1143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29786" y="3352800"/>
            <a:ext cx="2362200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9786" y="4267200"/>
            <a:ext cx="2362200" cy="13487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4586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2286" y="4701570"/>
            <a:ext cx="419100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3182" y="4549170"/>
            <a:ext cx="228600" cy="5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37496" y="4655974"/>
            <a:ext cx="23683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time variable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heat loss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0" dirty="0" smtClean="0"/>
                  <a:t>temperature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b="0" dirty="0" smtClean="0"/>
              </a:p>
              <a:p>
                <a:pPr algn="ctr"/>
                <a:r>
                  <a:rPr lang="en-US" sz="3200" dirty="0" smtClean="0"/>
                  <a:t>in house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0" y="5652586"/>
                <a:ext cx="2632131" cy="1077218"/>
              </a:xfrm>
              <a:prstGeom prst="rect">
                <a:avLst/>
              </a:prstGeom>
              <a:blipFill>
                <a:blip r:embed="rId4"/>
                <a:stretch>
                  <a:fillRect l="-5324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3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81000"/>
                <a:ext cx="7790018" cy="394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Newton’s Method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initial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(requires Euler’s method)</a:t>
                </a:r>
              </a:p>
              <a:p>
                <a:r>
                  <a:rPr lang="en-US" sz="2800" dirty="0" smtClean="0"/>
                  <a:t>compute data kernel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(requires Euler’s method</a:t>
                </a:r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2800" dirty="0" smtClean="0"/>
                  <a:t> by least squares</a:t>
                </a:r>
              </a:p>
              <a:p>
                <a:r>
                  <a:rPr lang="en-US" sz="2800" dirty="0" smtClean="0"/>
                  <a:t>update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 smtClean="0"/>
              </a:p>
              <a:p>
                <a:r>
                  <a:rPr lang="en-US" sz="2800" dirty="0" smtClean="0"/>
                  <a:t>iterate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7790018" cy="3948197"/>
              </a:xfrm>
              <a:prstGeom prst="rect">
                <a:avLst/>
              </a:prstGeom>
              <a:blipFill>
                <a:blip r:embed="rId3"/>
                <a:stretch>
                  <a:fillRect l="-1644" t="-1546" r="-548" b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837189" y="1454229"/>
            <a:ext cx="7088320" cy="2987514"/>
          </a:xfrm>
          <a:custGeom>
            <a:avLst/>
            <a:gdLst>
              <a:gd name="connsiteX0" fmla="*/ 0 w 7088320"/>
              <a:gd name="connsiteY0" fmla="*/ 2614432 h 2987514"/>
              <a:gd name="connsiteX1" fmla="*/ 3112316 w 7088320"/>
              <a:gd name="connsiteY1" fmla="*/ 2983547 h 2987514"/>
              <a:gd name="connsiteX2" fmla="*/ 6786694 w 7088320"/>
              <a:gd name="connsiteY2" fmla="*/ 2404707 h 2987514"/>
              <a:gd name="connsiteX3" fmla="*/ 6652470 w 7088320"/>
              <a:gd name="connsiteY3" fmla="*/ 458461 h 2987514"/>
              <a:gd name="connsiteX4" fmla="*/ 4857226 w 7088320"/>
              <a:gd name="connsiteY4" fmla="*/ 5455 h 2987514"/>
              <a:gd name="connsiteX5" fmla="*/ 4060272 w 7088320"/>
              <a:gd name="connsiteY5" fmla="*/ 248736 h 298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8320" h="2987514">
                <a:moveTo>
                  <a:pt x="0" y="2614432"/>
                </a:moveTo>
                <a:cubicBezTo>
                  <a:pt x="990600" y="2816466"/>
                  <a:pt x="1981200" y="3018501"/>
                  <a:pt x="3112316" y="2983547"/>
                </a:cubicBezTo>
                <a:cubicBezTo>
                  <a:pt x="4243432" y="2948593"/>
                  <a:pt x="6196668" y="2825555"/>
                  <a:pt x="6786694" y="2404707"/>
                </a:cubicBezTo>
                <a:cubicBezTo>
                  <a:pt x="7376720" y="1983859"/>
                  <a:pt x="6974048" y="858336"/>
                  <a:pt x="6652470" y="458461"/>
                </a:cubicBezTo>
                <a:cubicBezTo>
                  <a:pt x="6330892" y="58586"/>
                  <a:pt x="5289259" y="40409"/>
                  <a:pt x="4857226" y="5455"/>
                </a:cubicBezTo>
                <a:cubicBezTo>
                  <a:pt x="4425193" y="-29499"/>
                  <a:pt x="4242732" y="109618"/>
                  <a:pt x="4060272" y="248736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14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000" t="31591" r="8591" b="17018"/>
          <a:stretch/>
        </p:blipFill>
        <p:spPr>
          <a:xfrm>
            <a:off x="533399" y="685800"/>
            <a:ext cx="7942995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57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 of the inversion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023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200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Statement of the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3200400"/>
              </a:xfrm>
            </p:spPr>
            <p:txBody>
              <a:bodyPr>
                <a:normAutofit/>
              </a:bodyPr>
              <a:lstStyle/>
              <a:p>
                <a:pPr lvl="0">
                  <a:defRPr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 differential equation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has an operator containing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3200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3439180"/>
                <a:ext cx="7077899" cy="1190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9180"/>
                <a:ext cx="7077899" cy="119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4247147" y="4277380"/>
            <a:ext cx="649705" cy="1515979"/>
          </a:xfrm>
          <a:custGeom>
            <a:avLst/>
            <a:gdLst>
              <a:gd name="connsiteX0" fmla="*/ 0 w 649705"/>
              <a:gd name="connsiteY0" fmla="*/ 0 h 1515979"/>
              <a:gd name="connsiteX1" fmla="*/ 493294 w 649705"/>
              <a:gd name="connsiteY1" fmla="*/ 457200 h 1515979"/>
              <a:gd name="connsiteX2" fmla="*/ 360947 w 649705"/>
              <a:gd name="connsiteY2" fmla="*/ 697832 h 1515979"/>
              <a:gd name="connsiteX3" fmla="*/ 649705 w 649705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05" h="1515979">
                <a:moveTo>
                  <a:pt x="0" y="0"/>
                </a:moveTo>
                <a:cubicBezTo>
                  <a:pt x="216568" y="170447"/>
                  <a:pt x="433136" y="340895"/>
                  <a:pt x="493294" y="457200"/>
                </a:cubicBezTo>
                <a:cubicBezTo>
                  <a:pt x="553452" y="573505"/>
                  <a:pt x="334879" y="521369"/>
                  <a:pt x="360947" y="697832"/>
                </a:cubicBezTo>
                <a:cubicBezTo>
                  <a:pt x="387015" y="874295"/>
                  <a:pt x="518360" y="1195137"/>
                  <a:pt x="649705" y="151597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6852" y="5648980"/>
            <a:ext cx="164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unknowm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915960"/>
            <a:ext cx="1910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example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3200400"/>
              </a:xfrm>
            </p:spPr>
            <p:txBody>
              <a:bodyPr>
                <a:normAutofit/>
              </a:bodyPr>
              <a:lstStyle/>
              <a:p>
                <a:pPr lvl="0">
                  <a:defRPr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based on the behavior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from a known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3200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3200400"/>
                <a:ext cx="7077899" cy="1190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7077899" cy="119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4247147" y="4038600"/>
            <a:ext cx="649705" cy="1515979"/>
          </a:xfrm>
          <a:custGeom>
            <a:avLst/>
            <a:gdLst>
              <a:gd name="connsiteX0" fmla="*/ 0 w 649705"/>
              <a:gd name="connsiteY0" fmla="*/ 0 h 1515979"/>
              <a:gd name="connsiteX1" fmla="*/ 493294 w 649705"/>
              <a:gd name="connsiteY1" fmla="*/ 457200 h 1515979"/>
              <a:gd name="connsiteX2" fmla="*/ 360947 w 649705"/>
              <a:gd name="connsiteY2" fmla="*/ 697832 h 1515979"/>
              <a:gd name="connsiteX3" fmla="*/ 649705 w 649705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05" h="1515979">
                <a:moveTo>
                  <a:pt x="0" y="0"/>
                </a:moveTo>
                <a:cubicBezTo>
                  <a:pt x="216568" y="170447"/>
                  <a:pt x="433136" y="340895"/>
                  <a:pt x="493294" y="457200"/>
                </a:cubicBezTo>
                <a:cubicBezTo>
                  <a:pt x="553452" y="573505"/>
                  <a:pt x="334879" y="521369"/>
                  <a:pt x="360947" y="697832"/>
                </a:cubicBezTo>
                <a:cubicBezTo>
                  <a:pt x="387015" y="874295"/>
                  <a:pt x="518360" y="1195137"/>
                  <a:pt x="649705" y="151597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6852" y="5410200"/>
            <a:ext cx="164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unknowm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2667000"/>
                <a:ext cx="7077899" cy="1190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667000"/>
                <a:ext cx="7077899" cy="1190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4856747" y="3902242"/>
            <a:ext cx="649705" cy="1515979"/>
          </a:xfrm>
          <a:custGeom>
            <a:avLst/>
            <a:gdLst>
              <a:gd name="connsiteX0" fmla="*/ 0 w 649705"/>
              <a:gd name="connsiteY0" fmla="*/ 0 h 1515979"/>
              <a:gd name="connsiteX1" fmla="*/ 493294 w 649705"/>
              <a:gd name="connsiteY1" fmla="*/ 457200 h 1515979"/>
              <a:gd name="connsiteX2" fmla="*/ 360947 w 649705"/>
              <a:gd name="connsiteY2" fmla="*/ 697832 h 1515979"/>
              <a:gd name="connsiteX3" fmla="*/ 649705 w 649705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05" h="1515979">
                <a:moveTo>
                  <a:pt x="0" y="0"/>
                </a:moveTo>
                <a:cubicBezTo>
                  <a:pt x="216568" y="170447"/>
                  <a:pt x="433136" y="340895"/>
                  <a:pt x="493294" y="457200"/>
                </a:cubicBezTo>
                <a:cubicBezTo>
                  <a:pt x="553452" y="573505"/>
                  <a:pt x="334879" y="521369"/>
                  <a:pt x="360947" y="697832"/>
                </a:cubicBezTo>
                <a:cubicBezTo>
                  <a:pt x="387015" y="874295"/>
                  <a:pt x="518360" y="1195137"/>
                  <a:pt x="649705" y="151597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13683" y="5562600"/>
                <a:ext cx="2593851" cy="130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83" y="5562600"/>
                <a:ext cx="2593851" cy="1303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81000"/>
                <a:ext cx="8229600" cy="1676400"/>
              </a:xfrm>
            </p:spPr>
            <p:txBody>
              <a:bodyPr>
                <a:normAutofit fontScale="90000"/>
              </a:bodyPr>
              <a:lstStyle/>
              <a:p>
                <a:pPr lvl="0">
                  <a:defRPr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lthough we treat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as a scalar,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’s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coupled with many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irac functions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can emulate a function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81000"/>
                <a:ext cx="8229600" cy="1676400"/>
              </a:xfrm>
              <a:blipFill>
                <a:blip r:embed="rId5"/>
                <a:stretch>
                  <a:fillRect t="-32000" b="-40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4585965" y="3186004"/>
            <a:ext cx="304800" cy="103887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44071" y="4233166"/>
            <a:ext cx="3363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replace to emulate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 continuous function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200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Born Approximation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600200"/>
                <a:ext cx="8229600" cy="3200400"/>
              </a:xfrm>
            </p:spPr>
            <p:txBody>
              <a:bodyPr>
                <a:normAutofit/>
              </a:bodyPr>
              <a:lstStyle/>
              <a:p>
                <a:pPr lvl="0">
                  <a:defRPr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need to know: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How much does changing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change 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field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600200"/>
                <a:ext cx="8229600" cy="3200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1840</Words>
  <Application>Microsoft Office PowerPoint</Application>
  <PresentationFormat>On-screen Show (4:3)</PresentationFormat>
  <Paragraphs>369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Office Theme</vt:lpstr>
      <vt:lpstr>Lecture 23  Estimating a Parameter in a Differential Equation</vt:lpstr>
      <vt:lpstr>Syllabus</vt:lpstr>
      <vt:lpstr>Purpose of the Lecture</vt:lpstr>
      <vt:lpstr>Part 1  Statement of the Problem</vt:lpstr>
      <vt:lpstr>a differential equation has an operator containing an unknown parameter m</vt:lpstr>
      <vt:lpstr>based on the behavior of u(t) from a known source f(t), determine m</vt:lpstr>
      <vt:lpstr>although we treat m as a scalar, many m’s coupled with many Dirac functions can emulate a function</vt:lpstr>
      <vt:lpstr>Part 2 The Born Approximation</vt:lpstr>
      <vt:lpstr>We need to know: How much does changing m change the field u(t)</vt:lpstr>
      <vt:lpstr>So we need the derivative du/dm</vt:lpstr>
      <vt:lpstr>differential equation</vt:lpstr>
      <vt:lpstr>now subtract unperturbed equation </vt:lpstr>
      <vt:lpstr>PowerPoint Presentation</vt:lpstr>
      <vt:lpstr>PowerPoint Presentation</vt:lpstr>
      <vt:lpstr>PowerPoint Presentation</vt:lpstr>
      <vt:lpstr>PowerPoint Presentation</vt:lpstr>
      <vt:lpstr>Part 3 The Frechet Derivative of Data (the data kernel)</vt:lpstr>
      <vt:lpstr>PowerPoint Presentation</vt:lpstr>
      <vt:lpstr>PowerPoint Presentation</vt:lpstr>
      <vt:lpstr>PowerPoint Presentation</vt:lpstr>
      <vt:lpstr>PowerPoint Presentation</vt:lpstr>
      <vt:lpstr>Newtonian Cooling Problem</vt:lpstr>
      <vt:lpstr>Newtonian Cooling Problem</vt:lpstr>
      <vt:lpstr>Newtonian Cooling Problem</vt:lpstr>
      <vt:lpstr>Data for Newtonian Cooling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Newtonian Cooling Example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 Describing Inverse Problems</dc:title>
  <dc:creator>Bill Menke</dc:creator>
  <cp:lastModifiedBy>William Menke</cp:lastModifiedBy>
  <cp:revision>161</cp:revision>
  <dcterms:created xsi:type="dcterms:W3CDTF">2011-08-18T12:44:59Z</dcterms:created>
  <dcterms:modified xsi:type="dcterms:W3CDTF">2023-05-20T19:16:39Z</dcterms:modified>
</cp:coreProperties>
</file>