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473" r:id="rId3"/>
    <p:sldId id="266" r:id="rId4"/>
    <p:sldId id="421" r:id="rId5"/>
    <p:sldId id="436" r:id="rId6"/>
    <p:sldId id="437" r:id="rId7"/>
    <p:sldId id="438" r:id="rId8"/>
    <p:sldId id="439" r:id="rId9"/>
    <p:sldId id="465" r:id="rId10"/>
    <p:sldId id="466" r:id="rId11"/>
    <p:sldId id="429" r:id="rId12"/>
    <p:sldId id="422" r:id="rId13"/>
    <p:sldId id="423" r:id="rId14"/>
    <p:sldId id="427" r:id="rId15"/>
    <p:sldId id="440" r:id="rId16"/>
    <p:sldId id="441" r:id="rId17"/>
    <p:sldId id="442" r:id="rId18"/>
    <p:sldId id="471" r:id="rId19"/>
    <p:sldId id="434" r:id="rId20"/>
    <p:sldId id="435" r:id="rId21"/>
    <p:sldId id="443" r:id="rId22"/>
    <p:sldId id="444" r:id="rId23"/>
    <p:sldId id="432" r:id="rId24"/>
    <p:sldId id="433" r:id="rId25"/>
    <p:sldId id="446" r:id="rId26"/>
    <p:sldId id="430" r:id="rId27"/>
    <p:sldId id="445" r:id="rId28"/>
    <p:sldId id="455" r:id="rId29"/>
    <p:sldId id="472" r:id="rId30"/>
    <p:sldId id="448" r:id="rId31"/>
    <p:sldId id="450" r:id="rId32"/>
    <p:sldId id="451" r:id="rId33"/>
    <p:sldId id="452" r:id="rId34"/>
    <p:sldId id="454" r:id="rId35"/>
    <p:sldId id="453" r:id="rId36"/>
    <p:sldId id="467" r:id="rId37"/>
    <p:sldId id="468" r:id="rId38"/>
    <p:sldId id="424" r:id="rId39"/>
    <p:sldId id="431" r:id="rId40"/>
    <p:sldId id="428" r:id="rId41"/>
    <p:sldId id="464" r:id="rId42"/>
    <p:sldId id="456" r:id="rId43"/>
    <p:sldId id="425" r:id="rId44"/>
    <p:sldId id="458" r:id="rId45"/>
    <p:sldId id="457" r:id="rId46"/>
    <p:sldId id="459" r:id="rId47"/>
    <p:sldId id="461" r:id="rId48"/>
    <p:sldId id="462" r:id="rId49"/>
    <p:sldId id="463" r:id="rId50"/>
    <p:sldId id="469" r:id="rId51"/>
    <p:sldId id="470" r:id="rId52"/>
    <p:sldId id="426"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11" autoAdjust="0"/>
  </p:normalViewPr>
  <p:slideViewPr>
    <p:cSldViewPr>
      <p:cViewPr varScale="1">
        <p:scale>
          <a:sx n="67" d="100"/>
          <a:sy n="67" d="100"/>
        </p:scale>
        <p:origin x="124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Today’s </a:t>
            </a:r>
            <a:r>
              <a:rPr lang="en-US" baseline="0" smtClean="0"/>
              <a:t>lecture discusses several </a:t>
            </a:r>
            <a:r>
              <a:rPr lang="en-US" baseline="0" dirty="0" smtClean="0"/>
              <a:t>exemplary inverse problems.</a:t>
            </a:r>
          </a:p>
          <a:p>
            <a:r>
              <a:rPr lang="en-US" baseline="0" dirty="0" smtClean="0"/>
              <a:t>Key issues are</a:t>
            </a:r>
          </a:p>
          <a:p>
            <a:r>
              <a:rPr lang="en-US" baseline="0" dirty="0" smtClean="0"/>
              <a:t>    indentifying the underlying theory, that is the relationship between data and model parameters</a:t>
            </a:r>
          </a:p>
          <a:p>
            <a:r>
              <a:rPr lang="en-US" baseline="0" dirty="0" smtClean="0"/>
              <a:t>    determining a formula for the data kernel</a:t>
            </a:r>
          </a:p>
          <a:p>
            <a:r>
              <a:rPr lang="en-US" baseline="0" dirty="0" smtClean="0"/>
              <a:t>    and if possible analytic formula for the other matrices like G</a:t>
            </a:r>
            <a:r>
              <a:rPr lang="en-US" baseline="30000" dirty="0" smtClean="0"/>
              <a:t>T</a:t>
            </a:r>
            <a:r>
              <a:rPr lang="en-US" baseline="0" dirty="0" smtClean="0"/>
              <a:t>G that involve the data kernel</a:t>
            </a:r>
          </a:p>
          <a:p>
            <a:r>
              <a:rPr lang="en-US" baseline="0" dirty="0" smtClean="0"/>
              <a:t>    choosing a solution method</a:t>
            </a:r>
          </a:p>
          <a:p>
            <a:r>
              <a:rPr lang="en-US" baseline="0" dirty="0" smtClean="0"/>
              <a:t>    assessing the results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blurred image,</a:t>
            </a:r>
          </a:p>
          <a:p>
            <a:r>
              <a:rPr lang="en-US" dirty="0" smtClean="0"/>
              <a:t>created</a:t>
            </a:r>
            <a:r>
              <a:rPr lang="en-US" baseline="0" dirty="0" smtClean="0"/>
              <a:t> </a:t>
            </a:r>
            <a:r>
              <a:rPr lang="en-US" dirty="0" smtClean="0"/>
              <a:t>with a 100 point average.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 result.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top row is the entire image – true, blurred and </a:t>
            </a:r>
            <a:r>
              <a:rPr lang="en-US" sz="1200" baseline="0" dirty="0" err="1" smtClean="0">
                <a:latin typeface="Times New Roman" pitchFamily="18" charset="0"/>
                <a:cs typeface="Times New Roman" pitchFamily="18" charset="0"/>
              </a:rPr>
              <a:t>deblurred</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bottom row is a detail.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a:t>
            </a:r>
            <a:r>
              <a:rPr lang="en-US" sz="1200" baseline="0" dirty="0" err="1" smtClean="0">
                <a:latin typeface="Times New Roman" pitchFamily="18" charset="0"/>
                <a:cs typeface="Times New Roman" pitchFamily="18" charset="0"/>
              </a:rPr>
              <a:t>deblurring</a:t>
            </a:r>
            <a:r>
              <a:rPr lang="en-US" sz="1200" baseline="0" dirty="0" smtClean="0">
                <a:latin typeface="Times New Roman" pitchFamily="18" charset="0"/>
                <a:cs typeface="Times New Roman" pitchFamily="18" charset="0"/>
              </a:rPr>
              <a:t> does pretty well</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  Example of removing blur for image. (A) True image. B) Image blurred with 100 pixel wide boxcar filter. C) </a:t>
            </a:r>
            <a:r>
              <a:rPr lang="en-US" sz="1200" dirty="0" err="1" smtClean="0">
                <a:latin typeface="Times New Roman" pitchFamily="18" charset="0"/>
                <a:cs typeface="Times New Roman" pitchFamily="18" charset="0"/>
              </a:rPr>
              <a:t>Estiamted</a:t>
            </a:r>
            <a:r>
              <a:rPr lang="en-US" sz="1200" dirty="0" smtClean="0">
                <a:latin typeface="Times New Roman" pitchFamily="18" charset="0"/>
                <a:cs typeface="Times New Roman" pitchFamily="18" charset="0"/>
              </a:rPr>
              <a:t> image, </a:t>
            </a:r>
            <a:r>
              <a:rPr lang="en-US" sz="1200" dirty="0" err="1" smtClean="0">
                <a:latin typeface="Times New Roman" pitchFamily="18" charset="0"/>
                <a:cs typeface="Times New Roman" pitchFamily="18" charset="0"/>
              </a:rPr>
              <a:t>unblurred</a:t>
            </a:r>
            <a:r>
              <a:rPr lang="en-US" sz="1200" dirty="0" smtClean="0">
                <a:latin typeface="Times New Roman" pitchFamily="18" charset="0"/>
                <a:cs typeface="Times New Roman" pitchFamily="18" charset="0"/>
              </a:rPr>
              <a:t> using the minimum length generalized inverse. ( D)-(F) Enlargement of portion of images A-C.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gda12_01.</a:t>
            </a:r>
          </a:p>
          <a:p>
            <a:endParaRPr lang="en-US" dirty="0"/>
          </a:p>
        </p:txBody>
      </p:sp>
      <p:sp>
        <p:nvSpPr>
          <p:cNvPr id="4" name="Slide Number Placeholder 3"/>
          <p:cNvSpPr>
            <a:spLocks noGrp="1"/>
          </p:cNvSpPr>
          <p:nvPr>
            <p:ph type="sldNum" sz="quarter" idx="10"/>
          </p:nvPr>
        </p:nvSpPr>
        <p:spPr/>
        <p:txBody>
          <a:bodyPr/>
          <a:lstStyle/>
          <a:p>
            <a:fld id="{163354D5-F746-4A4F-933B-F79C2CB46B9F}"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(Top) The generalized inverse</a:t>
            </a:r>
            <a:r>
              <a:rPr lang="en-US" sz="1200" baseline="0" dirty="0" smtClean="0">
                <a:latin typeface="Times New Roman" pitchFamily="18" charset="0"/>
                <a:cs typeface="Times New Roman" pitchFamily="18" charset="0"/>
              </a:rPr>
              <a:t> contains a series of ‘first derivative operators’.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(Bottom) The</a:t>
            </a:r>
            <a:r>
              <a:rPr lang="en-US" sz="1200" baseline="0" dirty="0" smtClean="0">
                <a:latin typeface="Times New Roman" pitchFamily="18" charset="0"/>
                <a:cs typeface="Times New Roman" pitchFamily="18" charset="0"/>
              </a:rPr>
              <a:t> model resolution matrix is pretty spiky, except for small </a:t>
            </a:r>
            <a:r>
              <a:rPr lang="en-US" sz="1200" baseline="0" dirty="0" err="1" smtClean="0">
                <a:latin typeface="Times New Roman" pitchFamily="18" charset="0"/>
                <a:cs typeface="Times New Roman" pitchFamily="18" charset="0"/>
              </a:rPr>
              <a:t>sidelobes</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Some of the </a:t>
            </a:r>
            <a:r>
              <a:rPr lang="en-US" sz="1200" baseline="0" dirty="0" err="1" smtClean="0">
                <a:latin typeface="Times New Roman" pitchFamily="18" charset="0"/>
                <a:cs typeface="Times New Roman" pitchFamily="18" charset="0"/>
              </a:rPr>
              <a:t>sidelobes</a:t>
            </a:r>
            <a:r>
              <a:rPr lang="en-US" sz="1200" baseline="0" dirty="0" smtClean="0">
                <a:latin typeface="Times New Roman" pitchFamily="18" charset="0"/>
                <a:cs typeface="Times New Roman" pitchFamily="18" charset="0"/>
              </a:rPr>
              <a:t> are far from the </a:t>
            </a:r>
            <a:r>
              <a:rPr lang="en-US" sz="1200" baseline="0" dirty="0" err="1" smtClean="0">
                <a:latin typeface="Times New Roman" pitchFamily="18" charset="0"/>
                <a:cs typeface="Times New Roman" pitchFamily="18" charset="0"/>
              </a:rPr>
              <a:t>dentral</a:t>
            </a:r>
            <a:r>
              <a:rPr lang="en-US" sz="1200" baseline="0" dirty="0" smtClean="0">
                <a:latin typeface="Times New Roman" pitchFamily="18" charset="0"/>
                <a:cs typeface="Times New Roman" pitchFamily="18" charset="0"/>
              </a:rPr>
              <a:t> diagonal, however, which is bad.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Interestingly, the Backus-Gilbert method (not shown) does not work on the problem.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does not </a:t>
            </a:r>
            <a:r>
              <a:rPr lang="en-US" sz="1200" baseline="0" dirty="0" err="1" smtClean="0">
                <a:latin typeface="Times New Roman" pitchFamily="18" charset="0"/>
                <a:cs typeface="Times New Roman" pitchFamily="18" charset="0"/>
              </a:rPr>
              <a:t>deblur</a:t>
            </a:r>
            <a:r>
              <a:rPr lang="en-US" sz="1200" baseline="0" dirty="0" smtClean="0">
                <a:latin typeface="Times New Roman" pitchFamily="18" charset="0"/>
                <a:cs typeface="Times New Roman" pitchFamily="18" charset="0"/>
              </a:rPr>
              <a:t> the image at all.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Apparently, any attempt to suppress the </a:t>
            </a:r>
            <a:r>
              <a:rPr lang="en-US" sz="1200" baseline="0" dirty="0" err="1" smtClean="0">
                <a:latin typeface="Times New Roman" pitchFamily="18" charset="0"/>
                <a:cs typeface="Times New Roman" pitchFamily="18" charset="0"/>
              </a:rPr>
              <a:t>sidelobes</a:t>
            </a:r>
            <a:r>
              <a:rPr lang="en-US" sz="1200" baseline="0" dirty="0" smtClean="0">
                <a:latin typeface="Times New Roman" pitchFamily="18" charset="0"/>
                <a:cs typeface="Times New Roman" pitchFamily="18" charset="0"/>
              </a:rPr>
              <a:t> just gives back the original smooth image.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12.2.  (A) Central row (row </a:t>
            </a:r>
            <a:r>
              <a:rPr lang="en-US" sz="1200" dirty="0" smtClean="0">
                <a:latin typeface="Cambria Math" pitchFamily="18" charset="0"/>
                <a:ea typeface="Cambria Math" pitchFamily="18" charset="0"/>
                <a:cs typeface="Times New Roman" pitchFamily="18" charset="0"/>
              </a:rPr>
              <a:t>728)</a:t>
            </a:r>
            <a:r>
              <a:rPr lang="en-US" sz="1200" dirty="0" smtClean="0">
                <a:latin typeface="Times New Roman" pitchFamily="18" charset="0"/>
                <a:cs typeface="Times New Roman" pitchFamily="18" charset="0"/>
              </a:rPr>
              <a:t> of the generalized inverse of the image de-blurring problem. (B) Central row (row728) of the corresponding resolution matrix.  The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are about 6% of the amplitude of the central peak.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gda12_01.</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example</a:t>
            </a:r>
            <a:r>
              <a:rPr lang="en-US" baseline="0" dirty="0" smtClean="0"/>
              <a:t> involves a process called ‘</a:t>
            </a:r>
            <a:r>
              <a:rPr lang="en-US" baseline="0" dirty="0" err="1" smtClean="0"/>
              <a:t>deconvolution</a:t>
            </a:r>
            <a:r>
              <a:rPr lang="en-US" baseline="0" dirty="0" smtClean="0"/>
              <a:t>’,</a:t>
            </a:r>
          </a:p>
          <a:p>
            <a:r>
              <a:rPr lang="en-US" baseline="0" dirty="0" smtClean="0"/>
              <a:t>which undoes the effect of ‘convolution’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Convolution is very important</a:t>
            </a:r>
            <a:r>
              <a:rPr lang="en-US" baseline="0" dirty="0" smtClean="0"/>
              <a:t> in the physical sciences,</a:t>
            </a:r>
          </a:p>
          <a:p>
            <a:r>
              <a:rPr lang="en-US" baseline="0" dirty="0" smtClean="0"/>
              <a:t>because it embodies a very general relationship</a:t>
            </a:r>
          </a:p>
          <a:p>
            <a:r>
              <a:rPr lang="en-US" baseline="0" dirty="0" smtClean="0"/>
              <a:t>for linear systems that obey translational invariance</a:t>
            </a:r>
          </a:p>
          <a:p>
            <a:r>
              <a:rPr lang="en-US" baseline="0" dirty="0" smtClean="0"/>
              <a:t>which includes many important physical systems.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a:t>
            </a:r>
            <a:r>
              <a:rPr lang="en-US" baseline="0" dirty="0" smtClean="0"/>
              <a:t> a linear system, we mean one in which the data and model functions are</a:t>
            </a:r>
          </a:p>
          <a:p>
            <a:r>
              <a:rPr lang="en-US" dirty="0" smtClean="0"/>
              <a:t>connected</a:t>
            </a:r>
            <a:r>
              <a:rPr lang="en-US" baseline="0" dirty="0" smtClean="0"/>
              <a:t> by a linear operator, as it was defines in our discussion of continuous</a:t>
            </a:r>
          </a:p>
          <a:p>
            <a:r>
              <a:rPr lang="en-US" baseline="0" dirty="0" smtClean="0"/>
              <a:t>inverse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translational invariance, we mean</a:t>
            </a:r>
            <a:r>
              <a:rPr lang="en-US" baseline="0" dirty="0" smtClean="0"/>
              <a:t> that only relative coordinates (such as space and time)</a:t>
            </a:r>
          </a:p>
          <a:p>
            <a:r>
              <a:rPr lang="en-US" baseline="0" dirty="0" smtClean="0"/>
              <a:t>matter.  We invoke this sort of invariance when we propose that an experiment performed</a:t>
            </a:r>
          </a:p>
          <a:p>
            <a:r>
              <a:rPr lang="en-US" baseline="0" dirty="0" smtClean="0"/>
              <a:t>today – say reacting two chemicals - will give the same results as an otherwise identical</a:t>
            </a:r>
          </a:p>
          <a:p>
            <a:r>
              <a:rPr lang="en-US" baseline="0" dirty="0" smtClean="0"/>
              <a:t>experiment performed yesterday or tomorrow.   All that matters is time relative to the</a:t>
            </a:r>
          </a:p>
          <a:p>
            <a:r>
              <a:rPr lang="en-US" baseline="0" dirty="0" smtClean="0"/>
              <a:t>start of the experiment, not absolute time of day.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Convolution is</a:t>
            </a:r>
            <a:r>
              <a:rPr lang="en-US" baseline="0" dirty="0" smtClean="0"/>
              <a:t> the mathematical relationship that embodies the idea of linear superposition,</a:t>
            </a:r>
          </a:p>
          <a:p>
            <a:r>
              <a:rPr lang="en-US" baseline="0" dirty="0" smtClean="0"/>
              <a:t>that is,</a:t>
            </a:r>
          </a:p>
          <a:p>
            <a:r>
              <a:rPr lang="en-US" baseline="0" dirty="0" smtClean="0"/>
              <a:t>if input 1 yields output 1</a:t>
            </a:r>
          </a:p>
          <a:p>
            <a:r>
              <a:rPr lang="en-US" baseline="0" dirty="0" smtClean="0"/>
              <a:t>and</a:t>
            </a:r>
          </a:p>
          <a:p>
            <a:r>
              <a:rPr lang="en-US" baseline="0" dirty="0" smtClean="0"/>
              <a:t>if input 2 yields output 2</a:t>
            </a:r>
          </a:p>
          <a:p>
            <a:r>
              <a:rPr lang="en-US" baseline="0" dirty="0" smtClean="0"/>
              <a:t>then inputs 1 and 2, acting together</a:t>
            </a:r>
          </a:p>
          <a:p>
            <a:r>
              <a:rPr lang="en-US" baseline="0" dirty="0" smtClean="0"/>
              <a:t>will yield the sum of outputs 1 and 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heart of convolution is the ‘impulse response’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Suppose a spike (Dirac delta function) in input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leads to some function g(t) in output.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7.2. Hypothetical impulse response of the hot plate scenario.  A) An impulse (spike) of heat, </a:t>
            </a:r>
            <a:r>
              <a:rPr lang="en-US" sz="1200" i="1" dirty="0" smtClean="0">
                <a:latin typeface="Times New Roman" pitchFamily="18" charset="0"/>
                <a:cs typeface="Times New Roman" pitchFamily="18" charset="0"/>
              </a:rPr>
              <a:t>h</a:t>
            </a:r>
            <a:r>
              <a:rPr lang="en-US" sz="1200" dirty="0" smtClean="0">
                <a:latin typeface="Times New Roman" pitchFamily="18" charset="0"/>
                <a:cs typeface="Times New Roman" pitchFamily="18" charset="0"/>
              </a:rPr>
              <a:t>, is applied to the bottom of the plate at time, </a:t>
            </a:r>
            <a:r>
              <a:rPr lang="en-US" sz="1200" i="1" dirty="0" smtClean="0">
                <a:latin typeface="Times New Roman" pitchFamily="18" charset="0"/>
                <a:cs typeface="Times New Roman" pitchFamily="18" charset="0"/>
              </a:rPr>
              <a:t>t=0</a:t>
            </a:r>
            <a:r>
              <a:rPr lang="en-US" sz="1200" dirty="0" smtClean="0">
                <a:latin typeface="Times New Roman" pitchFamily="18" charset="0"/>
                <a:cs typeface="Times New Roman" pitchFamily="18" charset="0"/>
              </a:rPr>
              <a:t>. B) The temperature, </a:t>
            </a:r>
            <a:r>
              <a:rPr lang="en-US" sz="1200" i="1" dirty="0" smtClean="0">
                <a:latin typeface="Symbol" pitchFamily="18" charset="2"/>
                <a:cs typeface="Times New Roman" pitchFamily="18" charset="0"/>
              </a:rPr>
              <a:t>q</a:t>
            </a:r>
            <a:r>
              <a:rPr lang="en-US" sz="1200" dirty="0" smtClean="0">
                <a:latin typeface="Times New Roman" pitchFamily="18" charset="0"/>
                <a:cs typeface="Times New Roman" pitchFamily="18" charset="0"/>
              </a:rPr>
              <a:t>, of the top surface of the plate first increases, as heat begins to diffuse through plate.  It then decreases, as the plate cools.</a:t>
            </a:r>
            <a:endParaRPr lang="en-US" sz="1200" baseline="-250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general input m(t) can be thought of as a sum of closely spaced spikes,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each</a:t>
            </a:r>
            <a:r>
              <a:rPr lang="en-US" sz="1200" baseline="0" dirty="0" smtClean="0">
                <a:latin typeface="Times New Roman" pitchFamily="18" charset="0"/>
                <a:cs typeface="Times New Roman" pitchFamily="18" charset="0"/>
              </a:rPr>
              <a:t> with a </a:t>
            </a:r>
            <a:r>
              <a:rPr lang="en-US" sz="1200" baseline="0" dirty="0" err="1" smtClean="0">
                <a:latin typeface="Times New Roman" pitchFamily="18" charset="0"/>
                <a:cs typeface="Times New Roman" pitchFamily="18" charset="0"/>
              </a:rPr>
              <a:t>differrent</a:t>
            </a:r>
            <a:r>
              <a:rPr lang="en-US" sz="1200" baseline="0" dirty="0" smtClean="0">
                <a:latin typeface="Times New Roman" pitchFamily="18" charset="0"/>
                <a:cs typeface="Times New Roman" pitchFamily="18" charset="0"/>
              </a:rPr>
              <a:t> amplitude.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 spike at time t0 has amplitude m(t0).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causes a output m(t0)g(t-t0), where the m(t0) is the amplitude and the g(t-t0) is the shape.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function g(t) has been repositioned at a different point along the time axis.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That’s the translational invariance.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general output is the sum of an infinite number of functions m(t0)g(t-t0),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each for a different t0.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kind of summing – actually integration – is called a convolution.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7.3. Interpretation of the response to heating. A) The heat, </a:t>
            </a:r>
            <a:r>
              <a:rPr lang="en-US" sz="1200" i="1" dirty="0" smtClean="0">
                <a:latin typeface="Times New Roman" pitchFamily="18" charset="0"/>
                <a:cs typeface="Times New Roman" pitchFamily="18" charset="0"/>
              </a:rPr>
              <a:t>h(t)</a:t>
            </a:r>
            <a:r>
              <a:rPr lang="en-US" sz="1200" dirty="0" smtClean="0">
                <a:latin typeface="Times New Roman" pitchFamily="18" charset="0"/>
                <a:cs typeface="Times New Roman" pitchFamily="18" charset="0"/>
              </a:rPr>
              <a:t>, is viewed as consisting of a sequence of impulses (spikes). B) The temperature, </a:t>
            </a:r>
            <a:r>
              <a:rPr lang="en-US" sz="1200" i="1" dirty="0" smtClean="0">
                <a:latin typeface="Symbol" pitchFamily="18" charset="2"/>
                <a:cs typeface="Times New Roman" pitchFamily="18" charset="0"/>
              </a:rPr>
              <a:t>q</a:t>
            </a:r>
            <a:r>
              <a:rPr lang="en-US" sz="1200" i="1" dirty="0" smtClean="0">
                <a:latin typeface="Times New Roman" pitchFamily="18" charset="0"/>
                <a:cs typeface="Times New Roman" pitchFamily="18" charset="0"/>
              </a:rPr>
              <a:t>(t)</a:t>
            </a:r>
            <a:r>
              <a:rPr lang="en-US" sz="1200" dirty="0" smtClean="0">
                <a:latin typeface="Times New Roman" pitchFamily="18" charset="0"/>
                <a:cs typeface="Times New Roman" pitchFamily="18" charset="0"/>
              </a:rPr>
              <a:t>, is viewed as consisting of a sum of scaled and delayed, impulse responses (dashed curves).  A spike of amplitude, </a:t>
            </a:r>
            <a:r>
              <a:rPr lang="en-US" sz="1200" i="1" dirty="0" smtClean="0">
                <a:latin typeface="Times New Roman" pitchFamily="18" charset="0"/>
                <a:cs typeface="Times New Roman" pitchFamily="18" charset="0"/>
              </a:rPr>
              <a:t>h(t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at time, </a:t>
            </a:r>
            <a:r>
              <a:rPr lang="en-US" sz="1200" i="1" dirty="0" smtClean="0">
                <a:latin typeface="Times New Roman" pitchFamily="18" charset="0"/>
                <a:cs typeface="Times New Roman" pitchFamily="18" charset="0"/>
              </a:rPr>
              <a:t>t=t</a:t>
            </a:r>
            <a:r>
              <a:rPr lang="en-US" sz="1200" i="1" baseline="-25000" dirty="0" smtClean="0">
                <a:latin typeface="Times New Roman" pitchFamily="18" charset="0"/>
                <a:cs typeface="Times New Roman" pitchFamily="18" charset="0"/>
              </a:rPr>
              <a:t>0</a:t>
            </a:r>
            <a:r>
              <a:rPr lang="en-US" sz="1200" dirty="0" smtClean="0">
                <a:latin typeface="Times New Roman" pitchFamily="18" charset="0"/>
                <a:cs typeface="Times New Roman" pitchFamily="18" charset="0"/>
              </a:rPr>
              <a:t>, makes a contribution, </a:t>
            </a:r>
            <a:r>
              <a:rPr lang="en-US" sz="1200" i="1" dirty="0" smtClean="0">
                <a:latin typeface="Times New Roman" pitchFamily="18" charset="0"/>
                <a:cs typeface="Times New Roman" pitchFamily="18" charset="0"/>
              </a:rPr>
              <a:t>h(t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)g(t</a:t>
            </a:r>
            <a:r>
              <a:rPr lang="en-US" sz="1200" i="1" dirty="0" smtClean="0">
                <a:latin typeface="Symbol" pitchFamily="18" charset="2"/>
                <a:cs typeface="Times New Roman" pitchFamily="18" charset="0"/>
              </a:rPr>
              <a:t>-</a:t>
            </a:r>
            <a:r>
              <a:rPr lang="en-US" sz="1200" i="1" dirty="0" smtClean="0">
                <a:latin typeface="Times New Roman" pitchFamily="18" charset="0"/>
                <a:cs typeface="Times New Roman" pitchFamily="18" charset="0"/>
              </a:rPr>
              <a:t>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to the overall temperature.</a:t>
            </a:r>
            <a:endParaRPr lang="en-US" sz="1200" baseline="-250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three</a:t>
            </a:r>
            <a:r>
              <a:rPr lang="en-US" baseline="0" dirty="0" smtClean="0"/>
              <a:t> exemplary problems are image </a:t>
            </a:r>
            <a:r>
              <a:rPr lang="en-US" baseline="0" dirty="0" err="1" smtClean="0"/>
              <a:t>deblurring</a:t>
            </a:r>
            <a:r>
              <a:rPr lang="en-US" baseline="0" dirty="0" smtClean="0"/>
              <a:t>, </a:t>
            </a:r>
            <a:r>
              <a:rPr lang="en-US" baseline="0" dirty="0" err="1" smtClean="0"/>
              <a:t>deconvolution</a:t>
            </a:r>
            <a:r>
              <a:rPr lang="en-US" baseline="0" dirty="0" smtClean="0"/>
              <a:t> and minimization of crossover errors.</a:t>
            </a:r>
          </a:p>
          <a:p>
            <a:r>
              <a:rPr lang="en-US" baseline="0" dirty="0" smtClean="0"/>
              <a:t>We’ll explain each when the time comes.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its formula.</a:t>
            </a:r>
          </a:p>
          <a:p>
            <a:r>
              <a:rPr lang="en-US" dirty="0" smtClean="0"/>
              <a:t>Note</a:t>
            </a:r>
            <a:r>
              <a:rPr lang="en-US" baseline="0" dirty="0" smtClean="0"/>
              <a:t> that its abbreviated using the asterisk notation, which is easier than having to write the integral.</a:t>
            </a:r>
          </a:p>
          <a:p>
            <a:r>
              <a:rPr lang="en-US" baseline="0" dirty="0" smtClean="0"/>
              <a:t>By the way, one of the properties of the convolution that we will not prove here</a:t>
            </a:r>
          </a:p>
          <a:p>
            <a:r>
              <a:rPr lang="en-US" baseline="0" dirty="0" smtClean="0"/>
              <a:t>is that its </a:t>
            </a:r>
            <a:r>
              <a:rPr lang="en-US" baseline="0" dirty="0" err="1" smtClean="0"/>
              <a:t>sommutative</a:t>
            </a:r>
            <a:r>
              <a:rPr lang="en-US" baseline="0" dirty="0" smtClean="0"/>
              <a:t>, that is, a*b=b*a.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 </a:t>
            </a:r>
            <a:r>
              <a:rPr lang="en-US" baseline="0" dirty="0" err="1" smtClean="0"/>
              <a:t>dicrete</a:t>
            </a:r>
            <a:r>
              <a:rPr lang="en-US" baseline="0" dirty="0" smtClean="0"/>
              <a:t> world, convolution becomes a sum,</a:t>
            </a:r>
          </a:p>
          <a:p>
            <a:r>
              <a:rPr lang="en-US" baseline="0" dirty="0" smtClean="0"/>
              <a:t>which can also be arranged into a matrix equation.</a:t>
            </a:r>
          </a:p>
          <a:p>
            <a:r>
              <a:rPr lang="en-US" baseline="0" dirty="0" smtClean="0"/>
              <a:t>Note that the data kernel is both lower triangular and </a:t>
            </a:r>
            <a:r>
              <a:rPr lang="en-US" baseline="0" dirty="0" err="1" smtClean="0"/>
              <a:t>Toeplitz</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a:t>
            </a:r>
            <a:r>
              <a:rPr lang="en-US" baseline="0" dirty="0" smtClean="0"/>
              <a:t> to put </a:t>
            </a:r>
            <a:r>
              <a:rPr lang="en-US" baseline="0" dirty="0" err="1" smtClean="0"/>
              <a:t>deconvolution</a:t>
            </a:r>
            <a:r>
              <a:rPr lang="en-US" baseline="0" dirty="0" smtClean="0"/>
              <a:t> into a physical context,</a:t>
            </a:r>
          </a:p>
          <a:p>
            <a:r>
              <a:rPr lang="en-US" baseline="0" dirty="0" smtClean="0"/>
              <a:t>we examine a seismic reflection sounding experiment.</a:t>
            </a:r>
          </a:p>
          <a:p>
            <a:r>
              <a:rPr lang="en-US" baseline="0" dirty="0" smtClean="0"/>
              <a:t>Here a ship tows an </a:t>
            </a:r>
            <a:r>
              <a:rPr lang="en-US" baseline="0" dirty="0" err="1" smtClean="0"/>
              <a:t>airgin</a:t>
            </a:r>
            <a:r>
              <a:rPr lang="en-US" baseline="0" dirty="0" smtClean="0"/>
              <a:t>, a type of sound source.</a:t>
            </a:r>
          </a:p>
          <a:p>
            <a:r>
              <a:rPr lang="en-US" baseline="0" dirty="0" smtClean="0"/>
              <a:t>The sound propagates down to the sea floor,</a:t>
            </a:r>
          </a:p>
          <a:p>
            <a:r>
              <a:rPr lang="en-US" baseline="0" dirty="0" smtClean="0"/>
              <a:t>reflects off of layers there,</a:t>
            </a:r>
          </a:p>
          <a:p>
            <a:r>
              <a:rPr lang="en-US" baseline="0" dirty="0" smtClean="0"/>
              <a:t>and them propagates back up to the ship.</a:t>
            </a:r>
          </a:p>
          <a:p>
            <a:r>
              <a:rPr lang="en-US" baseline="0" dirty="0" smtClean="0"/>
              <a:t>A plot of pressure </a:t>
            </a:r>
            <a:r>
              <a:rPr lang="en-US" baseline="0" dirty="0" err="1" smtClean="0"/>
              <a:t>vs</a:t>
            </a:r>
            <a:r>
              <a:rPr lang="en-US" baseline="0" dirty="0" smtClean="0"/>
              <a:t> time encodes both the depth of the water</a:t>
            </a:r>
          </a:p>
          <a:p>
            <a:r>
              <a:rPr lang="en-US" baseline="0" dirty="0" smtClean="0"/>
              <a:t>and the thickness of any layers.</a:t>
            </a:r>
          </a:p>
          <a:p>
            <a:r>
              <a:rPr lang="en-US" baseline="0" dirty="0" smtClean="0"/>
              <a:t>and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the ship</a:t>
            </a:r>
            <a:r>
              <a:rPr lang="en-US" baseline="0" dirty="0" smtClean="0"/>
              <a:t> moves along, it creates a picture of the features at the bottom.</a:t>
            </a:r>
          </a:p>
          <a:p>
            <a:r>
              <a:rPr lang="en-US" baseline="0" dirty="0" smtClean="0"/>
              <a:t>Of course, this picture will be clearest if the sound from the </a:t>
            </a:r>
            <a:r>
              <a:rPr lang="en-US" baseline="0" dirty="0" err="1" smtClean="0"/>
              <a:t>airgun</a:t>
            </a:r>
            <a:r>
              <a:rPr lang="en-US" baseline="0" dirty="0" smtClean="0"/>
              <a:t> is impulsive.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terms of convolutions,</a:t>
            </a:r>
          </a:p>
          <a:p>
            <a:r>
              <a:rPr lang="en-US" dirty="0" smtClean="0"/>
              <a:t>the</a:t>
            </a:r>
            <a:r>
              <a:rPr lang="en-US" baseline="0" dirty="0" smtClean="0"/>
              <a:t> observed sound pressure p(t) is the convolution of</a:t>
            </a:r>
          </a:p>
          <a:p>
            <a:r>
              <a:rPr lang="en-US" baseline="0" dirty="0" smtClean="0"/>
              <a:t>the </a:t>
            </a:r>
            <a:r>
              <a:rPr lang="en-US" baseline="0" dirty="0" err="1" smtClean="0"/>
              <a:t>airgun</a:t>
            </a:r>
            <a:r>
              <a:rPr lang="en-US" baseline="0" dirty="0" smtClean="0"/>
              <a:t> pulse g(t) and some function r(t) that represents the “response” of the sea floor.</a:t>
            </a:r>
          </a:p>
          <a:p>
            <a:r>
              <a:rPr lang="en-US" baseline="0" dirty="0" smtClean="0"/>
              <a:t>The function r(t) is the one a geologist would be interested in.</a:t>
            </a:r>
          </a:p>
          <a:p>
            <a:r>
              <a:rPr lang="en-US" baseline="0" dirty="0" smtClean="0"/>
              <a:t>The sound pressure equals the response only in the case where the </a:t>
            </a:r>
            <a:r>
              <a:rPr lang="en-US" baseline="0" dirty="0" err="1" smtClean="0"/>
              <a:t>airgun</a:t>
            </a:r>
            <a:r>
              <a:rPr lang="en-US" baseline="0" dirty="0" smtClean="0"/>
              <a:t> pulse is a delta function</a:t>
            </a:r>
          </a:p>
          <a:p>
            <a:r>
              <a:rPr lang="en-US" baseline="0" dirty="0" smtClean="0"/>
              <a:t>since convolution by a delta function returns the original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Unfortunately,</a:t>
            </a:r>
            <a:r>
              <a:rPr lang="en-US" sz="1200" baseline="0" dirty="0" smtClean="0">
                <a:latin typeface="Times New Roman" pitchFamily="18" charset="0"/>
                <a:cs typeface="Times New Roman" pitchFamily="18" charset="0"/>
              </a:rPr>
              <a:t> most </a:t>
            </a:r>
            <a:r>
              <a:rPr lang="en-US" sz="1200" baseline="0" dirty="0" err="1" smtClean="0">
                <a:latin typeface="Times New Roman" pitchFamily="18" charset="0"/>
                <a:cs typeface="Times New Roman" pitchFamily="18" charset="0"/>
              </a:rPr>
              <a:t>airguns</a:t>
            </a:r>
            <a:r>
              <a:rPr lang="en-US" sz="1200" baseline="0" dirty="0" smtClean="0">
                <a:latin typeface="Times New Roman" pitchFamily="18" charset="0"/>
                <a:cs typeface="Times New Roman" pitchFamily="18" charset="0"/>
              </a:rPr>
              <a:t> no not produce impulsive bursts of sound,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are instead rather </a:t>
            </a:r>
            <a:r>
              <a:rPr lang="en-US" sz="1200" baseline="0" dirty="0" err="1" smtClean="0">
                <a:latin typeface="Times New Roman" pitchFamily="18" charset="0"/>
                <a:cs typeface="Times New Roman" pitchFamily="18" charset="0"/>
              </a:rPr>
              <a:t>ringy</a:t>
            </a:r>
            <a:r>
              <a:rPr lang="en-US" sz="1200" baseline="0" dirty="0" smtClean="0">
                <a:latin typeface="Times New Roman" pitchFamily="18" charset="0"/>
                <a:cs typeface="Times New Roman" pitchFamily="18" charset="0"/>
              </a:rPr>
              <a:t>, as shown above.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12.3.  (A) An </a:t>
            </a:r>
            <a:r>
              <a:rPr lang="en-US" sz="1200" dirty="0" err="1" smtClean="0">
                <a:latin typeface="Times New Roman" pitchFamily="18" charset="0"/>
                <a:cs typeface="Times New Roman" pitchFamily="18" charset="0"/>
              </a:rPr>
              <a:t>airgun</a:t>
            </a:r>
            <a:r>
              <a:rPr lang="en-US" sz="1200" dirty="0" smtClean="0">
                <a:latin typeface="Times New Roman"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after Smith (1975). Ideally,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when convolved with </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cs typeface="Times New Roman" pitchFamily="18" charset="0"/>
              </a:rPr>
              <a:t> should produce the spike, </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centered at time, </a:t>
            </a:r>
            <a:r>
              <a:rPr lang="en-US" sz="1200" i="1" dirty="0" smtClean="0">
                <a:latin typeface="Cambria Math" pitchFamily="18" charset="0"/>
                <a:ea typeface="Cambria Math" pitchFamily="18" charset="0"/>
                <a:cs typeface="Times New Roman" pitchFamily="18" charset="0"/>
              </a:rPr>
              <a: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 Estimate of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for </a:t>
            </a:r>
            <a:r>
              <a:rPr lang="en-US" sz="1200" i="1" dirty="0" smtClean="0">
                <a:latin typeface="Times New Roman" pitchFamily="18" charset="0"/>
                <a:cs typeface="Times New Roman" pitchFamily="18" charset="0"/>
              </a:rPr>
              <a:t>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=0.04</a:t>
            </a:r>
            <a:r>
              <a:rPr lang="en-US" sz="1200" dirty="0" smtClean="0">
                <a:latin typeface="Times New Roman" pitchFamily="18" charset="0"/>
                <a:cs typeface="Times New Roman" pitchFamily="18" charset="0"/>
              </a:rPr>
              <a:t>, computed via generalized least squares with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on solution size and smoothness.  (C) The convolution of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ea typeface="Cambria Math" pitchFamily="18" charset="0"/>
                <a:cs typeface="Times New Roman" pitchFamily="18" charset="0"/>
              </a:rPr>
              <a:t> with the estimated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Cambria Math" pitchFamily="18" charset="0"/>
                <a:ea typeface="Cambria Math" pitchFamily="18" charset="0"/>
                <a:cs typeface="Times New Roman" pitchFamily="18" charset="0"/>
              </a:rPr>
              <a:t>.  While not a perfect spike, the result is significantly spikier than the </a:t>
            </a:r>
            <a:r>
              <a:rPr lang="en-US" sz="1200" dirty="0" err="1" smtClean="0">
                <a:latin typeface="Cambria Math" pitchFamily="18" charset="0"/>
                <a:ea typeface="Cambria Math" pitchFamily="18" charset="0"/>
                <a:cs typeface="Times New Roman" pitchFamily="18" charset="0"/>
              </a:rPr>
              <a:t>airgun</a:t>
            </a:r>
            <a:r>
              <a:rPr lang="en-US" sz="1200" dirty="0" smtClean="0">
                <a:latin typeface="Cambria Math" pitchFamily="18" charset="0"/>
                <a:ea typeface="Cambria Math"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Cambria Math"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gda12_02.</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goal</a:t>
            </a:r>
            <a:r>
              <a:rPr lang="en-US" baseline="0" dirty="0" smtClean="0"/>
              <a:t> is therefore to construct a function m(t),</a:t>
            </a:r>
          </a:p>
          <a:p>
            <a:r>
              <a:rPr lang="en-US" baseline="0" dirty="0" smtClean="0"/>
              <a:t>called a </a:t>
            </a:r>
            <a:r>
              <a:rPr lang="en-US" baseline="0" dirty="0" err="1" smtClean="0"/>
              <a:t>deconvolution</a:t>
            </a:r>
            <a:r>
              <a:rPr lang="en-US" baseline="0" dirty="0" smtClean="0"/>
              <a:t> filter,</a:t>
            </a:r>
          </a:p>
          <a:p>
            <a:r>
              <a:rPr lang="en-US" baseline="0" dirty="0" smtClean="0"/>
              <a:t>which when convolved with the </a:t>
            </a:r>
            <a:r>
              <a:rPr lang="en-US" baseline="0" dirty="0" err="1" smtClean="0"/>
              <a:t>airgin</a:t>
            </a:r>
            <a:r>
              <a:rPr lang="en-US" baseline="0" dirty="0" smtClean="0"/>
              <a:t> pulse produces a spike..</a:t>
            </a:r>
          </a:p>
          <a:p>
            <a:r>
              <a:rPr lang="en-US" baseline="0" dirty="0" smtClean="0"/>
              <a:t>Convolving the pressure equation with this filter then removes the effect of the </a:t>
            </a:r>
            <a:r>
              <a:rPr lang="en-US" baseline="0" dirty="0" err="1" smtClean="0"/>
              <a:t>airgun</a:t>
            </a:r>
            <a:r>
              <a:rPr lang="en-US" baseline="0" dirty="0" smtClean="0"/>
              <a:t> g(t),</a:t>
            </a:r>
          </a:p>
          <a:p>
            <a:r>
              <a:rPr lang="en-US" baseline="0" dirty="0" smtClean="0"/>
              <a:t>leaving only the sea floor response r(t).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we need a function m(t)</a:t>
            </a:r>
          </a:p>
          <a:p>
            <a:r>
              <a:rPr lang="en-US" baseline="0" dirty="0" smtClean="0"/>
              <a:t>that when convolves with the </a:t>
            </a:r>
            <a:r>
              <a:rPr lang="en-US" baseline="0" dirty="0" err="1" smtClean="0"/>
              <a:t>airgin</a:t>
            </a:r>
            <a:r>
              <a:rPr lang="en-US" baseline="0" dirty="0" smtClean="0"/>
              <a:t> pulse g(t)</a:t>
            </a:r>
          </a:p>
          <a:p>
            <a:r>
              <a:rPr lang="en-US" baseline="0" dirty="0" smtClean="0"/>
              <a:t>produces a spike (that is, a Dirac delta function).</a:t>
            </a:r>
          </a:p>
          <a:p>
            <a:r>
              <a:rPr lang="en-US" dirty="0" smtClean="0"/>
              <a:t>We’ve written the equation</a:t>
            </a:r>
            <a:r>
              <a:rPr lang="en-US" baseline="0" dirty="0" smtClean="0"/>
              <a:t> above as a convolution,</a:t>
            </a:r>
          </a:p>
          <a:p>
            <a:r>
              <a:rPr lang="en-US" baseline="0" dirty="0" smtClean="0"/>
              <a:t>but we can equally well write it as the matrix equation Gm=d,</a:t>
            </a:r>
          </a:p>
          <a:p>
            <a:r>
              <a:rPr lang="en-US" baseline="0" dirty="0" smtClean="0"/>
              <a:t>where the function g(t) becomes the columns of the matrix G</a:t>
            </a:r>
          </a:p>
          <a:p>
            <a:r>
              <a:rPr lang="en-US" baseline="0" dirty="0" smtClean="0"/>
              <a:t>and the Dirac function becomes the 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we need a function m(t)</a:t>
            </a:r>
          </a:p>
          <a:p>
            <a:r>
              <a:rPr lang="en-US" baseline="0" dirty="0" smtClean="0"/>
              <a:t>that when convolves with the </a:t>
            </a:r>
            <a:r>
              <a:rPr lang="en-US" baseline="0" dirty="0" err="1" smtClean="0"/>
              <a:t>airgin</a:t>
            </a:r>
            <a:r>
              <a:rPr lang="en-US" baseline="0" dirty="0" smtClean="0"/>
              <a:t> pulse g(t)</a:t>
            </a:r>
          </a:p>
          <a:p>
            <a:r>
              <a:rPr lang="en-US" baseline="0" dirty="0" smtClean="0"/>
              <a:t>produces a spike (that is, a Dirac delta function).</a:t>
            </a:r>
          </a:p>
          <a:p>
            <a:r>
              <a:rPr lang="en-US" dirty="0" smtClean="0"/>
              <a:t>We’ve written the equation</a:t>
            </a:r>
            <a:r>
              <a:rPr lang="en-US" baseline="0" dirty="0" smtClean="0"/>
              <a:t> above as a convolution,</a:t>
            </a:r>
          </a:p>
          <a:p>
            <a:r>
              <a:rPr lang="en-US" baseline="0" dirty="0" smtClean="0"/>
              <a:t>but we can equally well write it as the matrix equation Gm=d,</a:t>
            </a:r>
          </a:p>
          <a:p>
            <a:r>
              <a:rPr lang="en-US" baseline="0" dirty="0" smtClean="0"/>
              <a:t>where the function g(t) becomes the columns of the matrix G</a:t>
            </a:r>
          </a:p>
          <a:p>
            <a:r>
              <a:rPr lang="en-US" baseline="0" dirty="0" smtClean="0"/>
              <a:t>and the Dirac function becomes the 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only want one solution “that works”,</a:t>
            </a:r>
          </a:p>
          <a:p>
            <a:r>
              <a:rPr lang="en-US" baseline="0" dirty="0" smtClean="0"/>
              <a:t>so we don’t really care if the problem is underdetermined.</a:t>
            </a:r>
          </a:p>
          <a:p>
            <a:r>
              <a:rPr lang="en-US" dirty="0" smtClean="0"/>
              <a:t>Hence,</a:t>
            </a:r>
            <a:r>
              <a:rPr lang="en-US" baseline="0" dirty="0" smtClean="0"/>
              <a:t> we</a:t>
            </a:r>
            <a:r>
              <a:rPr lang="en-US" dirty="0" smtClean="0"/>
              <a:t> might try</a:t>
            </a:r>
            <a:r>
              <a:rPr lang="en-US" baseline="0" dirty="0" smtClean="0"/>
              <a:t> to solve this equation with damped least squares.</a:t>
            </a:r>
          </a:p>
          <a:p>
            <a:r>
              <a:rPr lang="en-US" baseline="0" dirty="0" smtClean="0"/>
              <a:t>As we mentioned in the last slide,</a:t>
            </a:r>
          </a:p>
          <a:p>
            <a:r>
              <a:rPr lang="en-US" baseline="0" dirty="0" smtClean="0"/>
              <a:t>the vector d represents the Dirac delta function.</a:t>
            </a:r>
          </a:p>
          <a:p>
            <a:r>
              <a:rPr lang="en-US" baseline="0" dirty="0" smtClean="0"/>
              <a:t>However, we have some leeway to choose its exact shape.</a:t>
            </a:r>
          </a:p>
          <a:p>
            <a:r>
              <a:rPr lang="en-US" baseline="0" dirty="0" smtClean="0"/>
              <a:t>In particular, we don’t need to have the spike exactly at zero.</a:t>
            </a:r>
          </a:p>
          <a:p>
            <a:r>
              <a:rPr lang="en-US" baseline="0" dirty="0" smtClean="0"/>
              <a:t>Often delaying it to a point where g(t) has its largest amplitude works better.</a:t>
            </a:r>
          </a:p>
          <a:p>
            <a:r>
              <a:rPr lang="en-US" baseline="0" dirty="0" smtClean="0"/>
              <a:t>We also don’t need a perfect spike.  A narrow </a:t>
            </a:r>
            <a:r>
              <a:rPr lang="en-US" baseline="0" dirty="0" err="1" smtClean="0"/>
              <a:t>gaussian</a:t>
            </a:r>
            <a:r>
              <a:rPr lang="en-US" baseline="0" dirty="0" smtClean="0"/>
              <a:t> curve would also work.</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all taken</a:t>
            </a:r>
            <a:r>
              <a:rPr lang="en-US" baseline="0" dirty="0" smtClean="0"/>
              <a:t> blurry photo’s from time to time</a:t>
            </a:r>
          </a:p>
          <a:p>
            <a:r>
              <a:rPr lang="en-US" baseline="0" dirty="0" smtClean="0"/>
              <a:t>because the camera moved during the exposure.</a:t>
            </a:r>
          </a:p>
          <a:p>
            <a:r>
              <a:rPr lang="en-US" baseline="0" dirty="0" smtClean="0"/>
              <a:t>Can blurry images be post-processed to remove the blur?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GTG can be computed analytically.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fact,</a:t>
            </a:r>
            <a:r>
              <a:rPr lang="en-US" baseline="0" dirty="0" smtClean="0"/>
              <a:t> if we ignore that fact that the limits on the sums are all slightly different,</a:t>
            </a:r>
          </a:p>
          <a:p>
            <a:r>
              <a:rPr lang="en-US" baseline="0" dirty="0" smtClean="0"/>
              <a:t>and approximate with all the sums having a top limit of N</a:t>
            </a:r>
          </a:p>
          <a:p>
            <a:r>
              <a:rPr lang="en-US" baseline="0" dirty="0" smtClean="0"/>
              <a:t>then the matrix is </a:t>
            </a:r>
            <a:r>
              <a:rPr lang="en-US" baseline="0" dirty="0" err="1" smtClean="0"/>
              <a:t>Toeplitz</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formulas for the elements of GTG are exactly the ‘autocorrelation’ of g(t),</a:t>
            </a:r>
          </a:p>
          <a:p>
            <a:r>
              <a:rPr lang="en-US" baseline="0" dirty="0" smtClean="0"/>
              <a:t>a mathematical operation similar to the </a:t>
            </a:r>
            <a:r>
              <a:rPr lang="en-US" baseline="0" dirty="0" err="1" smtClean="0"/>
              <a:t>convolutuion</a:t>
            </a:r>
            <a:r>
              <a:rPr lang="en-US" baseline="0" dirty="0" smtClean="0"/>
              <a:t> that is defined at right and</a:t>
            </a:r>
          </a:p>
          <a:p>
            <a:r>
              <a:rPr lang="en-US" baseline="0" dirty="0" smtClean="0"/>
              <a:t>    that is often abbreviated with the five-pointed star.</a:t>
            </a:r>
          </a:p>
          <a:p>
            <a:r>
              <a:rPr lang="en-US" baseline="0" dirty="0" smtClean="0"/>
              <a:t>(Don’t worry if you’ve never heard about autocorrelation, just treat it as a formula).</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has exactly the form of a mathematical operation called the</a:t>
            </a:r>
            <a:r>
              <a:rPr lang="en-US" baseline="0" dirty="0" smtClean="0"/>
              <a:t> ‘cross-correlation’,</a:t>
            </a:r>
          </a:p>
          <a:p>
            <a:r>
              <a:rPr lang="en-US" baseline="0" dirty="0" smtClean="0"/>
              <a:t>defined at the right and also abbreviated with the five-pointed star.</a:t>
            </a:r>
          </a:p>
          <a:p>
            <a:r>
              <a:rPr lang="en-US" baseline="0" dirty="0" smtClean="0"/>
              <a:t>(Note that the autocorrelation is just the cross-correlation of a function with itself).</a:t>
            </a:r>
          </a:p>
          <a:p>
            <a:r>
              <a:rPr lang="en-US" baseline="0" dirty="0" smtClean="0"/>
              <a:t>Again, don’t worry of you’ve never heard of this operation.  Just treat it as a formula.</a:t>
            </a:r>
          </a:p>
          <a:p>
            <a:r>
              <a:rPr lang="en-US" baseline="0" dirty="0" smtClean="0"/>
              <a:t>But it is interesting that these two operations,</a:t>
            </a:r>
          </a:p>
          <a:p>
            <a:r>
              <a:rPr lang="en-US" baseline="0" dirty="0" smtClean="0"/>
              <a:t>which are quite important in the field of signal-processing,</a:t>
            </a:r>
          </a:p>
          <a:p>
            <a:r>
              <a:rPr lang="en-US" baseline="0" dirty="0" smtClean="0"/>
              <a:t>appear in the formula for the least squares solution.</a:t>
            </a:r>
          </a:p>
          <a:p>
            <a:r>
              <a:rPr lang="en-US" baseline="0" dirty="0" smtClean="0"/>
              <a:t>It hints to some deep connection between the two fields.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a:t>
            </a:r>
            <a:r>
              <a:rPr lang="en-US" baseline="0" dirty="0" smtClean="0"/>
              <a:t> again, there are a variety of ways to compute the solution,</a:t>
            </a:r>
          </a:p>
          <a:p>
            <a:r>
              <a:rPr lang="en-US" baseline="0" dirty="0" smtClean="0"/>
              <a:t>ranging from the very simplest to sophisticated.</a:t>
            </a:r>
          </a:p>
          <a:p>
            <a:r>
              <a:rPr lang="en-US" baseline="0" dirty="0" smtClean="0"/>
              <a:t>#1 is just lets the computer do all the work.</a:t>
            </a:r>
          </a:p>
          <a:p>
            <a:r>
              <a:rPr lang="en-US" baseline="0" dirty="0" smtClean="0"/>
              <a:t>#2 uses the analytic </a:t>
            </a:r>
            <a:r>
              <a:rPr lang="en-US" baseline="0" dirty="0" err="1" smtClean="0"/>
              <a:t>formlas</a:t>
            </a:r>
            <a:r>
              <a:rPr lang="en-US" baseline="0" dirty="0" smtClean="0"/>
              <a:t>.</a:t>
            </a:r>
          </a:p>
          <a:p>
            <a:r>
              <a:rPr lang="en-US" baseline="0" dirty="0" smtClean="0"/>
              <a:t>#3 uses </a:t>
            </a:r>
            <a:r>
              <a:rPr lang="en-US" baseline="0" dirty="0" err="1" smtClean="0"/>
              <a:t>biconjucate</a:t>
            </a:r>
            <a:r>
              <a:rPr lang="en-US" baseline="0" dirty="0" smtClean="0"/>
              <a:t> gradients.  It can be set up in a way that the</a:t>
            </a:r>
          </a:p>
          <a:p>
            <a:r>
              <a:rPr lang="en-US" baseline="0" dirty="0" smtClean="0"/>
              <a:t>   matrix G never needs to be formed.  All the calculations can\</a:t>
            </a:r>
          </a:p>
          <a:p>
            <a:r>
              <a:rPr lang="en-US" baseline="0" dirty="0" smtClean="0"/>
              <a:t>   be performed just using the column-vector g, which makes up</a:t>
            </a:r>
          </a:p>
          <a:p>
            <a:r>
              <a:rPr lang="en-US" baseline="0" dirty="0" smtClean="0"/>
              <a:t>   the columns of G.  That saves considerable space.</a:t>
            </a:r>
          </a:p>
          <a:p>
            <a:r>
              <a:rPr lang="en-US" baseline="0" dirty="0" smtClean="0"/>
              <a:t>#4 is a variant of #3 that implements smoothness.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 #3, mainly because</a:t>
            </a:r>
            <a:r>
              <a:rPr lang="en-US" baseline="0" dirty="0" smtClean="0"/>
              <a:t> the software we use</a:t>
            </a:r>
          </a:p>
          <a:p>
            <a:r>
              <a:rPr lang="en-US" baseline="0" dirty="0" smtClean="0"/>
              <a:t>(see the corresponding script)</a:t>
            </a:r>
          </a:p>
          <a:p>
            <a:r>
              <a:rPr lang="en-US" baseline="0" dirty="0" smtClean="0"/>
              <a:t>can easily be modified to include smoothness information,</a:t>
            </a:r>
          </a:p>
          <a:p>
            <a:r>
              <a:rPr lang="en-US" baseline="0" dirty="0" smtClean="0"/>
              <a:t>whereas implementing smoothness via #1 or #2 is much harder.</a:t>
            </a:r>
          </a:p>
          <a:p>
            <a:r>
              <a:rPr lang="en-US" baseline="0" dirty="0" smtClean="0"/>
              <a:t>(We have not computed a smooth case, though)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The top function is the </a:t>
            </a:r>
            <a:r>
              <a:rPr lang="en-US" sz="1200" baseline="0" dirty="0" err="1" smtClean="0">
                <a:latin typeface="Times New Roman" pitchFamily="18" charset="0"/>
                <a:cs typeface="Times New Roman" pitchFamily="18" charset="0"/>
              </a:rPr>
              <a:t>airgun</a:t>
            </a:r>
            <a:r>
              <a:rPr lang="en-US" sz="1200" baseline="0" dirty="0" smtClean="0">
                <a:latin typeface="Times New Roman" pitchFamily="18" charset="0"/>
                <a:cs typeface="Times New Roman" pitchFamily="18" charset="0"/>
              </a:rPr>
              <a:t> pulse.</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The middle function is the </a:t>
            </a:r>
            <a:r>
              <a:rPr lang="en-US" sz="1200" baseline="0" dirty="0" err="1" smtClean="0">
                <a:latin typeface="Times New Roman" pitchFamily="18" charset="0"/>
                <a:cs typeface="Times New Roman" pitchFamily="18" charset="0"/>
              </a:rPr>
              <a:t>deconvolution</a:t>
            </a:r>
            <a:r>
              <a:rPr lang="en-US" sz="1200" baseline="0" dirty="0" smtClean="0">
                <a:latin typeface="Times New Roman" pitchFamily="18" charset="0"/>
                <a:cs typeface="Times New Roman" pitchFamily="18" charset="0"/>
              </a:rPr>
              <a:t> filter.</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The bottom function is the top convolves with the middle.</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should be a spike centered at the first minima of g(t), and it comes</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pretty close to achieving this goal.</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However, it contains a bit of high-frequency noise that</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 smoothness constraint might have eliminated.</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12.3.  (A) An </a:t>
            </a:r>
            <a:r>
              <a:rPr lang="en-US" sz="1200" dirty="0" err="1" smtClean="0">
                <a:latin typeface="Times New Roman" pitchFamily="18" charset="0"/>
                <a:cs typeface="Times New Roman" pitchFamily="18" charset="0"/>
              </a:rPr>
              <a:t>airgun</a:t>
            </a:r>
            <a:r>
              <a:rPr lang="en-US" sz="1200" dirty="0" smtClean="0">
                <a:latin typeface="Times New Roman"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after Smith (1975). Ideally,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when convolved with </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cs typeface="Times New Roman" pitchFamily="18" charset="0"/>
              </a:rPr>
              <a:t> should produce the spike, </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centered at time, </a:t>
            </a:r>
            <a:r>
              <a:rPr lang="en-US" sz="1200" i="1" dirty="0" smtClean="0">
                <a:latin typeface="Cambria Math" pitchFamily="18" charset="0"/>
                <a:ea typeface="Cambria Math" pitchFamily="18" charset="0"/>
                <a:cs typeface="Times New Roman" pitchFamily="18" charset="0"/>
              </a:rPr>
              <a: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 Estimate of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for </a:t>
            </a:r>
            <a:r>
              <a:rPr lang="en-US" sz="1200" i="1" dirty="0" smtClean="0">
                <a:latin typeface="Times New Roman" pitchFamily="18" charset="0"/>
                <a:cs typeface="Times New Roman" pitchFamily="18" charset="0"/>
              </a:rPr>
              <a:t>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=0.04</a:t>
            </a:r>
            <a:r>
              <a:rPr lang="en-US" sz="1200" dirty="0" smtClean="0">
                <a:latin typeface="Times New Roman" pitchFamily="18" charset="0"/>
                <a:cs typeface="Times New Roman" pitchFamily="18" charset="0"/>
              </a:rPr>
              <a:t>, computed via generalized least squares with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on solution size and smoothness.  (C) The convolution of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ea typeface="Cambria Math" pitchFamily="18" charset="0"/>
                <a:cs typeface="Times New Roman" pitchFamily="18" charset="0"/>
              </a:rPr>
              <a:t> with the estimated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Cambria Math" pitchFamily="18" charset="0"/>
                <a:ea typeface="Cambria Math" pitchFamily="18" charset="0"/>
                <a:cs typeface="Times New Roman" pitchFamily="18" charset="0"/>
              </a:rPr>
              <a:t>.  While not a perfect spike, the result is significantly spikier than the </a:t>
            </a:r>
            <a:r>
              <a:rPr lang="en-US" sz="1200" dirty="0" err="1" smtClean="0">
                <a:latin typeface="Cambria Math" pitchFamily="18" charset="0"/>
                <a:ea typeface="Cambria Math" pitchFamily="18" charset="0"/>
                <a:cs typeface="Times New Roman" pitchFamily="18" charset="0"/>
              </a:rPr>
              <a:t>airgun</a:t>
            </a:r>
            <a:r>
              <a:rPr lang="en-US" sz="1200" dirty="0" smtClean="0">
                <a:latin typeface="Cambria Math" pitchFamily="18" charset="0"/>
                <a:ea typeface="Cambria Math"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Cambria Math"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gda12_02.</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top function is a series of echoes from layering in the sea floor.</a:t>
            </a:r>
          </a:p>
          <a:p>
            <a:r>
              <a:rPr lang="en-US" baseline="0" dirty="0" smtClean="0"/>
              <a:t>The bottom is the echoes “cleaned up” by convolution with the </a:t>
            </a:r>
            <a:r>
              <a:rPr lang="en-US" baseline="0" dirty="0" err="1" smtClean="0"/>
              <a:t>deconvolution</a:t>
            </a:r>
            <a:r>
              <a:rPr lang="en-US" baseline="0" dirty="0" smtClean="0"/>
              <a:t> filter.</a:t>
            </a:r>
          </a:p>
          <a:p>
            <a:r>
              <a:rPr lang="en-US" baseline="0" dirty="0" smtClean="0"/>
              <a:t>The results are pretty good.  Its pretty clear that there are exactly three echoes.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technique</a:t>
            </a:r>
            <a:r>
              <a:rPr lang="en-US" baseline="0" dirty="0" smtClean="0"/>
              <a:t> is often used when preparing maps,</a:t>
            </a:r>
          </a:p>
          <a:p>
            <a:r>
              <a:rPr lang="en-US" baseline="0" dirty="0" smtClean="0"/>
              <a:t>to help remove inconsistencies in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an example,</a:t>
            </a:r>
            <a:r>
              <a:rPr lang="en-US" baseline="0" dirty="0" smtClean="0"/>
              <a:t> a gravity anomaly map based on satellite data.</a:t>
            </a:r>
          </a:p>
          <a:p>
            <a:r>
              <a:rPr lang="en-US" baseline="0" dirty="0" smtClean="0"/>
              <a:t>The top is the true gravity.</a:t>
            </a:r>
          </a:p>
          <a:p>
            <a:r>
              <a:rPr lang="en-US" baseline="0" dirty="0" smtClean="0"/>
              <a:t>The bottom is the map.</a:t>
            </a:r>
          </a:p>
          <a:p>
            <a:r>
              <a:rPr lang="en-US" baseline="0" dirty="0" smtClean="0"/>
              <a:t>Note all the streaks.   The streaks correspond to individual satellite “tracks”.</a:t>
            </a:r>
          </a:p>
          <a:p>
            <a:r>
              <a:rPr lang="en-US" baseline="0" dirty="0" smtClean="0"/>
              <a:t>The problem is that there are inconsistencies in the data between the tracks.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a:t>
            </a:r>
            <a:r>
              <a:rPr lang="en-US" baseline="0" dirty="0" smtClean="0"/>
              <a:t> its simplest, blurring is just averaging neighboring pixels.</a:t>
            </a:r>
          </a:p>
          <a:p>
            <a:r>
              <a:rPr lang="en-US" baseline="0" dirty="0" smtClean="0"/>
              <a:t>For simplicity, suppose that the camera moved parallel to the rows of pixels,</a:t>
            </a:r>
          </a:p>
          <a:p>
            <a:r>
              <a:rPr lang="en-US" baseline="0" dirty="0" smtClean="0"/>
              <a:t>  so each row is blurred independently of the others.</a:t>
            </a:r>
          </a:p>
          <a:p>
            <a:r>
              <a:rPr lang="en-US" baseline="0" dirty="0" smtClean="0"/>
              <a:t>Here’s a three-point blurring filter.</a:t>
            </a:r>
          </a:p>
          <a:p>
            <a:r>
              <a:rPr lang="en-US" baseline="0" dirty="0" smtClean="0"/>
              <a:t>We’ve seen it before in the context of averaging.</a:t>
            </a:r>
          </a:p>
          <a:p>
            <a:r>
              <a:rPr lang="en-US" baseline="0" dirty="0" smtClean="0"/>
              <a:t>Each datum is the average of three neighboring model parameters,</a:t>
            </a:r>
          </a:p>
          <a:p>
            <a:r>
              <a:rPr lang="en-US" baseline="0" dirty="0" smtClean="0"/>
              <a:t>where the model parameters represent scene </a:t>
            </a:r>
            <a:r>
              <a:rPr lang="en-US" baseline="0" dirty="0" err="1" smtClean="0"/>
              <a:t>brightnesses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key </a:t>
            </a:r>
            <a:r>
              <a:rPr lang="en-US" dirty="0" err="1" smtClean="0"/>
              <a:t>assumpltion</a:t>
            </a:r>
            <a:r>
              <a:rPr lang="en-US" dirty="0" smtClean="0"/>
              <a:t> is that the data are inconsistent</a:t>
            </a:r>
            <a:r>
              <a:rPr lang="en-US" baseline="0" dirty="0" smtClean="0"/>
              <a:t> because</a:t>
            </a:r>
          </a:p>
          <a:p>
            <a:r>
              <a:rPr lang="en-US" baseline="0" dirty="0" smtClean="0"/>
              <a:t>the data values along each track are shifted up or down with respect to one another,</a:t>
            </a:r>
          </a:p>
          <a:p>
            <a:r>
              <a:rPr lang="en-US" baseline="0" dirty="0" smtClean="0"/>
              <a:t>that is, an additive constant needs to be added to the data value for each track.</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an example</a:t>
            </a:r>
            <a:r>
              <a:rPr lang="en-US" sz="1200" baseline="0" dirty="0" smtClean="0">
                <a:latin typeface="Times New Roman" pitchFamily="18" charset="0"/>
                <a:cs typeface="Times New Roman" pitchFamily="18" charset="0"/>
              </a:rPr>
              <a:t> of 8 tracks, for ‘ascending” and four “descending”,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intersecting at 16 “cross-over” points.  Ideally, the two data )one for each track)</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at an intersection point should be the same.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point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12.4.  Descending tracks </a:t>
            </a:r>
            <a:r>
              <a:rPr lang="en-US" sz="1200" i="1" dirty="0" smtClean="0">
                <a:latin typeface="Cambria Math" pitchFamily="18" charset="0"/>
                <a:ea typeface="Cambria Math" pitchFamily="18" charset="0"/>
                <a:cs typeface="Times New Roman" pitchFamily="18" charset="0"/>
              </a:rPr>
              <a:t>1-4</a:t>
            </a:r>
            <a:r>
              <a:rPr lang="en-US" sz="1200" dirty="0" smtClean="0">
                <a:latin typeface="Times New Roman" pitchFamily="18" charset="0"/>
                <a:cs typeface="Times New Roman" pitchFamily="18" charset="0"/>
              </a:rPr>
              <a:t> intersect ascending tracks </a:t>
            </a:r>
            <a:r>
              <a:rPr lang="en-US" sz="1200" i="1" dirty="0" smtClean="0">
                <a:latin typeface="Cambria Math" pitchFamily="18" charset="0"/>
                <a:ea typeface="Cambria Math" pitchFamily="18" charset="0"/>
                <a:cs typeface="Times New Roman" pitchFamily="18" charset="0"/>
              </a:rPr>
              <a:t>5-9</a:t>
            </a:r>
            <a:r>
              <a:rPr lang="en-US" sz="1200" dirty="0" smtClean="0">
                <a:latin typeface="Times New Roman" pitchFamily="18" charset="0"/>
                <a:cs typeface="Times New Roman" pitchFamily="18" charset="0"/>
              </a:rPr>
              <a:t> at </a:t>
            </a:r>
            <a:r>
              <a:rPr lang="en-US" sz="1200" i="1" dirty="0" smtClean="0">
                <a:latin typeface="Times New Roman" pitchFamily="18" charset="0"/>
                <a:cs typeface="Times New Roman" pitchFamily="18" charset="0"/>
              </a:rPr>
              <a:t>16</a:t>
            </a:r>
            <a:r>
              <a:rPr lang="en-US" sz="1200" dirty="0" smtClean="0">
                <a:latin typeface="Times New Roman" pitchFamily="18" charset="0"/>
                <a:cs typeface="Times New Roman" pitchFamily="18" charset="0"/>
              </a:rPr>
              <a:t> points. The </a:t>
            </a:r>
            <a:r>
              <a:rPr lang="en-US" sz="1200" dirty="0" err="1" smtClean="0">
                <a:latin typeface="Times New Roman" pitchFamily="18" charset="0"/>
                <a:cs typeface="Times New Roman" pitchFamily="18" charset="0"/>
              </a:rPr>
              <a:t>heigh</a:t>
            </a:r>
            <a:r>
              <a:rPr lang="en-US" sz="1200" dirty="0" smtClean="0">
                <a:latin typeface="Times New Roman" pitchFamily="18" charset="0"/>
                <a:cs typeface="Times New Roman" pitchFamily="18" charset="0"/>
              </a:rPr>
              <a:t> of the satellite along each track is determined by minimizing the cross-over error at the intersections.</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additive constants are the model parameters,</a:t>
            </a:r>
            <a:r>
              <a:rPr lang="en-US" baseline="0" dirty="0" smtClean="0"/>
              <a:t> m, one per track.</a:t>
            </a:r>
          </a:p>
          <a:p>
            <a:r>
              <a:rPr lang="en-US" baseline="0" dirty="0" smtClean="0"/>
              <a:t>Each intersection point  has two data values, one for each track,</a:t>
            </a:r>
          </a:p>
          <a:p>
            <a:r>
              <a:rPr lang="en-US" baseline="0" dirty="0" smtClean="0"/>
              <a:t>and two model parameters, one for each track.</a:t>
            </a:r>
          </a:p>
          <a:p>
            <a:r>
              <a:rPr lang="en-US" baseline="0" dirty="0" smtClean="0"/>
              <a:t>The observed datum for the ascending track equals its true value plus the additive constant for that track.</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observed datum for the descending track equals its true value plus the additive constant for that track.</a:t>
            </a:r>
          </a:p>
          <a:p>
            <a:r>
              <a:rPr lang="en-US" dirty="0" smtClean="0"/>
              <a:t>A</a:t>
            </a:r>
            <a:r>
              <a:rPr lang="en-US" baseline="0" dirty="0" smtClean="0"/>
              <a:t> standard linear inverse problem results when these two equations are subtracted.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matrix G is very sparse.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Superficially,</a:t>
            </a:r>
            <a:r>
              <a:rPr lang="en-US" baseline="0" dirty="0" smtClean="0"/>
              <a:t> the inverse problem seems </a:t>
            </a:r>
            <a:r>
              <a:rPr lang="en-US" baseline="0" dirty="0" err="1" smtClean="0"/>
              <a:t>overdetermined</a:t>
            </a:r>
            <a:r>
              <a:rPr lang="en-US" baseline="0" dirty="0" smtClean="0"/>
              <a:t>, since there will typically be many</a:t>
            </a:r>
          </a:p>
          <a:p>
            <a:r>
              <a:rPr lang="en-US" baseline="0" dirty="0" smtClean="0"/>
              <a:t>more intersection points than tracks.</a:t>
            </a:r>
          </a:p>
          <a:p>
            <a:r>
              <a:rPr lang="en-US" baseline="0" dirty="0" smtClean="0"/>
              <a:t>But actually, there is one type of inherent </a:t>
            </a:r>
            <a:r>
              <a:rPr lang="en-US" baseline="0" dirty="0" err="1" smtClean="0"/>
              <a:t>nonuniqueness</a:t>
            </a:r>
            <a:r>
              <a:rPr lang="en-US" baseline="0" dirty="0" smtClean="0"/>
              <a:t>.</a:t>
            </a:r>
          </a:p>
          <a:p>
            <a:r>
              <a:rPr lang="en-US" baseline="0" dirty="0" smtClean="0"/>
              <a:t>The model parameter vector is determined only up to an overall additive constant,</a:t>
            </a:r>
          </a:p>
          <a:p>
            <a:r>
              <a:rPr lang="en-US" baseline="0" dirty="0" smtClean="0"/>
              <a:t>corresponding to shifting ALL the data up or down in value.</a:t>
            </a:r>
          </a:p>
          <a:p>
            <a:r>
              <a:rPr lang="en-US" baseline="0" dirty="0" smtClean="0"/>
              <a:t>This non-uniqueness can be suppressed with damped least squares.</a:t>
            </a:r>
          </a:p>
          <a:p>
            <a:r>
              <a:rPr lang="en-US" baseline="0" dirty="0" smtClean="0"/>
              <a:t>The resulting solution is driven to zero-additive constant.</a:t>
            </a:r>
          </a:p>
          <a:p>
            <a:r>
              <a:rPr lang="en-US" baseline="0" dirty="0" smtClean="0"/>
              <a:t>If zero is not physically reasonable, any other constant can always be added, after the fact.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in the previous cases, analytic</a:t>
            </a:r>
            <a:r>
              <a:rPr lang="en-US" baseline="0" dirty="0" smtClean="0"/>
              <a:t> forms of GTG and </a:t>
            </a:r>
            <a:r>
              <a:rPr lang="en-US" baseline="0" dirty="0" err="1" smtClean="0"/>
              <a:t>GTd</a:t>
            </a:r>
            <a:r>
              <a:rPr lang="en-US" baseline="0" dirty="0" smtClean="0"/>
              <a:t> can be worked out.  Here’s GTG.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a:t>
            </a:r>
            <a:r>
              <a:rPr lang="en-US" dirty="0" err="1" smtClean="0"/>
              <a:t>herer’s</a:t>
            </a:r>
            <a:r>
              <a:rPr lang="en-US" dirty="0" smtClean="0"/>
              <a:t> </a:t>
            </a:r>
            <a:r>
              <a:rPr lang="en-US" dirty="0" err="1" smtClean="0"/>
              <a:t>GTd.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Together,</a:t>
            </a:r>
            <a:r>
              <a:rPr lang="en-US" baseline="0" dirty="0" smtClean="0"/>
              <a:t> they create a recipe for building GTG and </a:t>
            </a:r>
            <a:r>
              <a:rPr lang="en-US" baseline="0" dirty="0" err="1" smtClean="0"/>
              <a:t>GTd</a:t>
            </a:r>
            <a:r>
              <a:rPr lang="en-US" baseline="0" dirty="0" smtClean="0"/>
              <a:t>, starting with a zero matrix and vector.</a:t>
            </a:r>
          </a:p>
          <a:p>
            <a:r>
              <a:rPr lang="en-US" baseline="0" dirty="0" smtClean="0"/>
              <a:t>One merely runs through a table of intersection points, doing these six operations for each row of the table.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before, several</a:t>
            </a:r>
            <a:r>
              <a:rPr lang="en-US" baseline="0" dirty="0" smtClean="0"/>
              <a:t> possible solution techniques are available.</a:t>
            </a:r>
          </a:p>
          <a:p>
            <a:r>
              <a:rPr lang="en-US" baseline="0" dirty="0" smtClean="0"/>
              <a:t>The key questions are</a:t>
            </a:r>
          </a:p>
          <a:p>
            <a:r>
              <a:rPr lang="en-US" baseline="0" dirty="0" smtClean="0"/>
              <a:t>1. whether to create just G and let the computer do the</a:t>
            </a:r>
          </a:p>
          <a:p>
            <a:r>
              <a:rPr lang="en-US" baseline="0" dirty="0" smtClean="0"/>
              <a:t>   rest of the work, or to employ analytic formula for matrices such as GTG; and</a:t>
            </a:r>
          </a:p>
          <a:p>
            <a:r>
              <a:rPr lang="en-US" baseline="0" dirty="0" smtClean="0"/>
              <a:t>2. Whether to use </a:t>
            </a:r>
            <a:r>
              <a:rPr lang="en-US" baseline="0" dirty="0" err="1" smtClean="0"/>
              <a:t>MatLab’s</a:t>
            </a:r>
            <a:r>
              <a:rPr lang="en-US" baseline="0" dirty="0" smtClean="0"/>
              <a:t> default equation solver, embodied in the \ command.</a:t>
            </a:r>
          </a:p>
          <a:p>
            <a:r>
              <a:rPr lang="en-US" baseline="0" dirty="0" smtClean="0"/>
              <a:t>   or to use the </a:t>
            </a:r>
            <a:r>
              <a:rPr lang="en-US" baseline="0" dirty="0" err="1" smtClean="0"/>
              <a:t>biconjugate</a:t>
            </a:r>
            <a:r>
              <a:rPr lang="en-US" baseline="0" dirty="0" smtClean="0"/>
              <a:t> gradient method.</a:t>
            </a:r>
          </a:p>
          <a:p>
            <a:r>
              <a:rPr lang="en-US" baseline="0" dirty="0" smtClean="0"/>
              <a:t>Here we use a </a:t>
            </a:r>
            <a:r>
              <a:rPr lang="en-US" baseline="0" dirty="0" err="1" smtClean="0"/>
              <a:t>bicg</a:t>
            </a:r>
            <a:r>
              <a:rPr lang="en-US" baseline="0" dirty="0" smtClean="0"/>
              <a:t>() implementation of damped least squares.</a:t>
            </a:r>
          </a:p>
          <a:p>
            <a:r>
              <a:rPr lang="en-US" baseline="0" dirty="0" smtClean="0"/>
              <a:t>It’s also possible to use hard constraints instead of damped least squares to remove the</a:t>
            </a:r>
          </a:p>
          <a:p>
            <a:r>
              <a:rPr lang="en-US" baseline="0" dirty="0" smtClean="0"/>
              <a:t>   </a:t>
            </a:r>
            <a:r>
              <a:rPr lang="en-US" baseline="0" dirty="0" err="1" smtClean="0"/>
              <a:t>nonuniqueness</a:t>
            </a:r>
            <a:r>
              <a:rPr lang="en-US" baseline="0" dirty="0" smtClean="0"/>
              <a:t>.</a:t>
            </a:r>
          </a:p>
          <a:p>
            <a:r>
              <a:rPr lang="en-US" baseline="0" dirty="0" smtClean="0"/>
              <a:t>   </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 </a:t>
            </a:r>
            <a:r>
              <a:rPr lang="en-US" dirty="0" err="1" smtClean="0"/>
              <a:t>biconjugate</a:t>
            </a:r>
            <a:r>
              <a:rPr lang="en-US" dirty="0" smtClean="0"/>
              <a:t> gradients.</a:t>
            </a:r>
          </a:p>
          <a:p>
            <a:r>
              <a:rPr lang="en-US" dirty="0" smtClean="0"/>
              <a:t>Generally</a:t>
            </a:r>
            <a:r>
              <a:rPr lang="en-US" baseline="0" dirty="0" smtClean="0"/>
              <a:t> speaking, our practice is to always use </a:t>
            </a:r>
            <a:r>
              <a:rPr lang="en-US" baseline="0" dirty="0" err="1" smtClean="0"/>
              <a:t>bicg</a:t>
            </a:r>
            <a:r>
              <a:rPr lang="en-US" baseline="0" dirty="0" smtClean="0"/>
              <a:t>(),</a:t>
            </a:r>
          </a:p>
          <a:p>
            <a:r>
              <a:rPr lang="en-US" baseline="0" dirty="0" smtClean="0"/>
              <a:t>   except in very small problems,</a:t>
            </a:r>
          </a:p>
          <a:p>
            <a:r>
              <a:rPr lang="en-US" baseline="0" dirty="0" smtClean="0"/>
              <a:t>   because it provides so much control over how the critical matrix multiplication</a:t>
            </a:r>
          </a:p>
          <a:p>
            <a:r>
              <a:rPr lang="en-US" baseline="0" dirty="0" smtClean="0"/>
              <a:t>   is being performed.</a:t>
            </a:r>
          </a:p>
          <a:p>
            <a:r>
              <a:rPr lang="en-US" baseline="0" dirty="0" smtClean="0"/>
              <a:t>Since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Deblurring</a:t>
            </a:r>
            <a:r>
              <a:rPr lang="en-US" baseline="0" dirty="0" smtClean="0"/>
              <a:t> must be non-unique, because the averaging equation has null vectors.</a:t>
            </a:r>
          </a:p>
          <a:p>
            <a:r>
              <a:rPr lang="en-US" baseline="0" dirty="0" smtClean="0"/>
              <a:t>In the case of the three-point average, there are two null vectors.</a:t>
            </a:r>
          </a:p>
          <a:p>
            <a:r>
              <a:rPr lang="en-US" baseline="0" dirty="0" smtClean="0"/>
              <a:t>Here they are.</a:t>
            </a:r>
          </a:p>
          <a:p>
            <a:r>
              <a:rPr lang="en-US" baseline="0" dirty="0" smtClean="0"/>
              <a:t>Note that the are highly oscillatory.</a:t>
            </a:r>
          </a:p>
          <a:p>
            <a:r>
              <a:rPr lang="en-US" baseline="0" dirty="0" smtClean="0"/>
              <a:t>Blurring “erases” spatially oscillatory information from the image.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results</a:t>
            </a:r>
            <a:r>
              <a:rPr lang="en-US" sz="1200" baseline="0" dirty="0" smtClean="0">
                <a:latin typeface="Times New Roman" pitchFamily="18" charset="0"/>
                <a:cs typeface="Times New Roman" pitchFamily="18" charset="0"/>
              </a:rPr>
              <a:t> (D) have removes the streaks in the original </a:t>
            </a:r>
            <a:r>
              <a:rPr lang="en-US" sz="1200" baseline="0" smtClean="0">
                <a:latin typeface="Times New Roman" pitchFamily="18" charset="0"/>
                <a:cs typeface="Times New Roman" pitchFamily="18" charset="0"/>
              </a:rPr>
              <a:t>map (B).</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12.5.  Example of cross-over error adjustment of satellite gravity data. (A) True gravity anomaly data for the equatorial Atlantic ocean. It reflects variations in the depth of the seafloor and density variations within the oceanic crust. (B) Hypothetical satellite tracks, along which the gravity is measured. The measurements along each track have a constant offset reflecting errors in the assumed altitude of the satellite. (C) Reconstructed gravity anomaly without cross-over correction.  Artifacts parallel to the tracks are clearly visible. (D) Reconstructed gravity anomaly with cross-over correction.  The artifacts are eliminated. Data courtesy of Bill </a:t>
            </a:r>
            <a:r>
              <a:rPr lang="en-US" sz="1200" dirty="0" err="1" smtClean="0">
                <a:latin typeface="Times New Roman" pitchFamily="18" charset="0"/>
                <a:cs typeface="Times New Roman" pitchFamily="18" charset="0"/>
              </a:rPr>
              <a:t>Haxby</a:t>
            </a:r>
            <a:r>
              <a:rPr lang="en-US" sz="1200" dirty="0" smtClean="0">
                <a:latin typeface="Times New Roman" pitchFamily="18" charset="0"/>
                <a:cs typeface="Times New Roman" pitchFamily="18" charset="0"/>
              </a:rPr>
              <a:t>, Lamont-Doherty Earth Observatory.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the problem</a:t>
            </a:r>
            <a:r>
              <a:rPr lang="en-US" baseline="0" dirty="0" smtClean="0"/>
              <a:t> is non-unique, we might consider solving it with the minimum length method.</a:t>
            </a:r>
          </a:p>
          <a:p>
            <a:r>
              <a:rPr lang="en-US" baseline="0" dirty="0" smtClean="0"/>
              <a:t>This means that we will be forcing the highly oscillatory null vectors to have zero amplitude.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we can either let the computer calculate</a:t>
            </a:r>
            <a:r>
              <a:rPr lang="en-US" baseline="0" dirty="0" smtClean="0"/>
              <a:t> GGT, or compute it ourselves, analytically.</a:t>
            </a:r>
          </a:p>
          <a:p>
            <a:r>
              <a:rPr lang="en-US" baseline="0" dirty="0" smtClean="0"/>
              <a:t>There might be advantage to the analytic method, especially because GTG has a particularly simple form.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a:t>
            </a:r>
            <a:r>
              <a:rPr lang="en-US" baseline="0" dirty="0" smtClean="0"/>
              <a:t> there are many different approaches to computing the solution.</a:t>
            </a:r>
          </a:p>
          <a:p>
            <a:r>
              <a:rPr lang="en-US" baseline="0" dirty="0" smtClean="0"/>
              <a:t>#1 is the simplest, and pretty foolproof.  The only question is whether the</a:t>
            </a:r>
          </a:p>
          <a:p>
            <a:r>
              <a:rPr lang="en-US" baseline="0" dirty="0" smtClean="0"/>
              <a:t>    very inefficient calculation of GGT is going to consume significant amounts of</a:t>
            </a:r>
          </a:p>
          <a:p>
            <a:r>
              <a:rPr lang="en-US" baseline="0" dirty="0" smtClean="0"/>
              <a:t>    computer time (which depends on the size of the image).</a:t>
            </a:r>
          </a:p>
          <a:p>
            <a:r>
              <a:rPr lang="en-US" dirty="0" smtClean="0"/>
              <a:t>#2 speeds things</a:t>
            </a:r>
            <a:r>
              <a:rPr lang="en-US" baseline="0" dirty="0" smtClean="0"/>
              <a:t> up by using the analytic version of GGT.</a:t>
            </a:r>
          </a:p>
          <a:p>
            <a:r>
              <a:rPr lang="en-US" baseline="0" dirty="0" smtClean="0"/>
              <a:t>#3 avoids forming GGT and works just with G, using the </a:t>
            </a:r>
            <a:r>
              <a:rPr lang="en-US" baseline="0" dirty="0" err="1" smtClean="0"/>
              <a:t>biconjugate</a:t>
            </a:r>
            <a:r>
              <a:rPr lang="en-US" baseline="0" dirty="0" smtClean="0"/>
              <a:t> gradient</a:t>
            </a:r>
          </a:p>
          <a:p>
            <a:r>
              <a:rPr lang="en-US" baseline="0" dirty="0" smtClean="0"/>
              <a:t>   method.  Note that one first solves for a vector lambda, and then forms</a:t>
            </a:r>
          </a:p>
          <a:p>
            <a:r>
              <a:rPr lang="en-US" baseline="0" dirty="0" smtClean="0"/>
              <a:t>   the solution by matrix multiplication.</a:t>
            </a:r>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used the simplest method.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7.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24</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Exemplary Inverse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including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Filter Design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4" name="Right Arrow 3"/>
          <p:cNvSpPr/>
          <p:nvPr/>
        </p:nvSpPr>
        <p:spPr>
          <a:xfrm rot="10800000">
            <a:off x="6629400" y="16002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172200" y="2133600"/>
            <a:ext cx="2590800" cy="13716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 used the simplest, which worked fine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Content Placeholder 2"/>
          <p:cNvSpPr>
            <a:spLocks noGrp="1"/>
          </p:cNvSpPr>
          <p:nvPr>
            <p:ph idx="1"/>
          </p:nvPr>
        </p:nvSpPr>
        <p:spPr>
          <a:xfrm>
            <a:off x="457200" y="1295400"/>
            <a:ext cx="8229600" cy="5105400"/>
          </a:xfrm>
        </p:spPr>
        <p:txBody>
          <a:bodyPr>
            <a:normAutofit fontScale="775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a:t>
            </a:r>
            <a:r>
              <a:rPr lang="en-US" dirty="0" smtClean="0">
                <a:latin typeface="Times New Roman" pitchFamily="18" charset="0"/>
                <a:cs typeface="Times New Roman" pitchFamily="18" charset="0"/>
              </a:rPr>
              <a:t>minimum length</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 of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endParaRPr lang="en-US" b="1" baseline="30000"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dirty="0" smtClean="0">
                <a:latin typeface="Times New Roman" pitchFamily="18" charset="0"/>
                <a:cs typeface="Times New Roman" pitchFamily="18" charset="0"/>
              </a:rPr>
              <a:t>minimum length</a:t>
            </a:r>
          </a:p>
          <a:p>
            <a:pPr marL="514350" indent="-51435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(maybe </a:t>
            </a:r>
            <a:r>
              <a:rPr lang="en-US" dirty="0" smtClean="0">
                <a:latin typeface="Times New Roman" pitchFamily="18" charset="0"/>
                <a:cs typeface="Times New Roman" pitchFamily="18" charset="0"/>
              </a:rPr>
              <a:t>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together with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r>
              <a:rPr lang="en-US" b="1" dirty="0" smtClean="0">
                <a:latin typeface="Cambria Math"/>
                <a:ea typeface="Cambria Math"/>
                <a:cs typeface="Times New Roman" pitchFamily="18" charset="0"/>
              </a:rPr>
              <a:t>=d</a:t>
            </a: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cs typeface="Times New Roman" pitchFamily="18" charset="0"/>
              </a:rPr>
              <a:t>(maybe with a little damping, too)</a:t>
            </a:r>
            <a:endParaRPr lang="en-US" b="1"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and then use </a:t>
            </a:r>
            <a:r>
              <a:rPr lang="en-US" b="1" dirty="0" err="1" smtClean="0">
                <a:latin typeface="Times New Roman" pitchFamily="18" charset="0"/>
                <a:ea typeface="Cambria Math"/>
                <a:cs typeface="Times New Roman" pitchFamily="18" charset="0"/>
              </a:rPr>
              <a:t>m</a:t>
            </a:r>
            <a:r>
              <a:rPr lang="en-US" baseline="30000" dirty="0" err="1" smtClean="0">
                <a:latin typeface="Times New Roman" pitchFamily="18" charset="0"/>
                <a:ea typeface="Cambria Math"/>
                <a:cs typeface="Times New Roman" pitchFamily="18" charset="0"/>
              </a:rPr>
              <a:t>est</a:t>
            </a:r>
            <a:r>
              <a:rPr lang="en-US" dirty="0" smtClean="0">
                <a:latin typeface="Times New Roman" pitchFamily="18" charset="0"/>
                <a:ea typeface="Cambria Math"/>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print"/>
          <a:srcRect l="36850" t="6111" r="35724" b="52064"/>
          <a:stretch>
            <a:fillRect/>
          </a:stretch>
        </p:blipFill>
        <p:spPr bwMode="auto">
          <a:xfrm>
            <a:off x="1905000" y="1646553"/>
            <a:ext cx="5568576" cy="4754247"/>
          </a:xfrm>
          <a:prstGeom prst="rect">
            <a:avLst/>
          </a:prstGeom>
          <a:noFill/>
          <a:ln w="9525">
            <a:noFill/>
            <a:miter lim="800000"/>
            <a:headEnd/>
            <a:tailEnd/>
          </a:ln>
          <a:effectLst/>
        </p:spPr>
      </p:pic>
      <p:sp>
        <p:nvSpPr>
          <p:cNvPr id="5" name="Title 1"/>
          <p:cNvSpPr txBox="1">
            <a:spLocks/>
          </p:cNvSpPr>
          <p:nvPr/>
        </p:nvSpPr>
        <p:spPr>
          <a:xfrm>
            <a:off x="0" y="457200"/>
            <a:ext cx="9144000" cy="1265553"/>
          </a:xfrm>
          <a:prstGeom prst="rect">
            <a:avLst/>
          </a:prstGeom>
        </p:spPr>
        <p:txBody>
          <a:bodyPr vert="horz" lIns="91440" tIns="45720" rIns="91440" bIns="45720" rtlCol="0" anchor="ctr">
            <a:normAutofit lnSpcReduction="10000"/>
          </a:bodyPr>
          <a:lstStyle/>
          <a:p>
            <a:pPr lvl="0" algn="ctr">
              <a:spcBef>
                <a:spcPct val="0"/>
              </a:spcBef>
              <a:defRPr/>
            </a:pPr>
            <a:r>
              <a:rPr lang="en-US" sz="4000" dirty="0" smtClean="0">
                <a:latin typeface="Times New Roman" pitchFamily="18" charset="0"/>
                <a:cs typeface="Times New Roman" pitchFamily="18" charset="0"/>
              </a:rPr>
              <a:t>image blurred due to camera motion</a:t>
            </a:r>
          </a:p>
          <a:p>
            <a:pPr lvl="0" algn="ctr">
              <a:spcBef>
                <a:spcPct val="0"/>
              </a:spcBef>
              <a:defRPr/>
            </a:pPr>
            <a:r>
              <a:rPr lang="en-US" sz="4000" dirty="0" smtClean="0">
                <a:latin typeface="Times New Roman" pitchFamily="18" charset="0"/>
                <a:cs typeface="Times New Roman" pitchFamily="18" charset="0"/>
              </a:rPr>
              <a:t>(100 point blur)</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30045" y="304800"/>
            <a:ext cx="9346190" cy="6009621"/>
            <a:chOff x="798651" y="339969"/>
            <a:chExt cx="7189377" cy="4622785"/>
          </a:xfrm>
        </p:grpSpPr>
        <p:pic>
          <p:nvPicPr>
            <p:cNvPr id="1027" name="Picture 3"/>
            <p:cNvPicPr>
              <a:picLocks noChangeAspect="1" noChangeArrowheads="1"/>
            </p:cNvPicPr>
            <p:nvPr/>
          </p:nvPicPr>
          <p:blipFill>
            <a:blip r:embed="rId3" cstate="print"/>
            <a:srcRect l="7390" t="6111" r="7390" b="4365"/>
            <a:stretch>
              <a:fillRect/>
            </a:stretch>
          </p:blipFill>
          <p:spPr bwMode="auto">
            <a:xfrm>
              <a:off x="1066800" y="665646"/>
              <a:ext cx="6921228" cy="4070477"/>
            </a:xfrm>
            <a:prstGeom prst="rect">
              <a:avLst/>
            </a:prstGeom>
            <a:noFill/>
            <a:ln w="9525">
              <a:noFill/>
              <a:miter lim="800000"/>
              <a:headEnd/>
              <a:tailEnd/>
            </a:ln>
            <a:effectLst/>
          </p:spPr>
        </p:pic>
        <p:sp>
          <p:nvSpPr>
            <p:cNvPr id="20" name="TextBox 19"/>
            <p:cNvSpPr txBox="1"/>
            <p:nvPr/>
          </p:nvSpPr>
          <p:spPr>
            <a:xfrm>
              <a:off x="1523999" y="339969"/>
              <a:ext cx="704532"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21" name="TextBox 20"/>
            <p:cNvSpPr txBox="1"/>
            <p:nvPr/>
          </p:nvSpPr>
          <p:spPr>
            <a:xfrm>
              <a:off x="3809999" y="339969"/>
              <a:ext cx="821762"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22" name="TextBox 21"/>
            <p:cNvSpPr txBox="1"/>
            <p:nvPr/>
          </p:nvSpPr>
          <p:spPr>
            <a:xfrm>
              <a:off x="6096000" y="339969"/>
              <a:ext cx="821762"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(C)</a:t>
              </a:r>
              <a:endParaRPr lang="en-US" sz="2800" dirty="0">
                <a:latin typeface="Times New Roman" pitchFamily="18" charset="0"/>
                <a:cs typeface="Times New Roman" pitchFamily="18" charset="0"/>
              </a:endParaRPr>
            </a:p>
          </p:txBody>
        </p:sp>
        <p:sp>
          <p:nvSpPr>
            <p:cNvPr id="23" name="TextBox 22"/>
            <p:cNvSpPr txBox="1"/>
            <p:nvPr/>
          </p:nvSpPr>
          <p:spPr>
            <a:xfrm>
              <a:off x="1523999" y="2508738"/>
              <a:ext cx="880378"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(D)</a:t>
              </a:r>
              <a:endParaRPr lang="en-US" sz="2800" dirty="0">
                <a:latin typeface="Times New Roman" pitchFamily="18" charset="0"/>
                <a:cs typeface="Times New Roman" pitchFamily="18" charset="0"/>
              </a:endParaRPr>
            </a:p>
          </p:txBody>
        </p:sp>
        <p:sp>
          <p:nvSpPr>
            <p:cNvPr id="24" name="TextBox 23"/>
            <p:cNvSpPr txBox="1"/>
            <p:nvPr/>
          </p:nvSpPr>
          <p:spPr>
            <a:xfrm>
              <a:off x="3809999" y="2508738"/>
              <a:ext cx="763147"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(E)</a:t>
              </a:r>
              <a:endParaRPr lang="en-US" sz="2800" dirty="0">
                <a:latin typeface="Times New Roman" pitchFamily="18" charset="0"/>
                <a:cs typeface="Times New Roman" pitchFamily="18" charset="0"/>
              </a:endParaRPr>
            </a:p>
          </p:txBody>
        </p:sp>
        <p:sp>
          <p:nvSpPr>
            <p:cNvPr id="25" name="TextBox 24"/>
            <p:cNvSpPr txBox="1"/>
            <p:nvPr/>
          </p:nvSpPr>
          <p:spPr>
            <a:xfrm>
              <a:off x="6096000" y="2508738"/>
              <a:ext cx="880378"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(F)</a:t>
              </a:r>
              <a:endParaRPr lang="en-US" sz="2800" dirty="0">
                <a:latin typeface="Times New Roman" pitchFamily="18" charset="0"/>
                <a:cs typeface="Times New Roman" pitchFamily="18" charset="0"/>
              </a:endParaRPr>
            </a:p>
          </p:txBody>
        </p:sp>
        <p:sp>
          <p:nvSpPr>
            <p:cNvPr id="26" name="TextBox 25"/>
            <p:cNvSpPr txBox="1"/>
            <p:nvPr/>
          </p:nvSpPr>
          <p:spPr>
            <a:xfrm>
              <a:off x="1524000" y="4560277"/>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27" name="TextBox 26"/>
            <p:cNvSpPr txBox="1"/>
            <p:nvPr/>
          </p:nvSpPr>
          <p:spPr>
            <a:xfrm>
              <a:off x="3810000" y="4560277"/>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28" name="TextBox 27"/>
            <p:cNvSpPr txBox="1"/>
            <p:nvPr/>
          </p:nvSpPr>
          <p:spPr>
            <a:xfrm>
              <a:off x="6019800" y="4560277"/>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29" name="TextBox 28"/>
            <p:cNvSpPr txBox="1"/>
            <p:nvPr/>
          </p:nvSpPr>
          <p:spPr>
            <a:xfrm rot="16200000">
              <a:off x="145125" y="3502744"/>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30" name="TextBox 29"/>
            <p:cNvSpPr txBox="1"/>
            <p:nvPr/>
          </p:nvSpPr>
          <p:spPr>
            <a:xfrm rot="16200000">
              <a:off x="145125" y="1362518"/>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a:grpSpLocks noChangeAspect="1"/>
          </p:cNvGrpSpPr>
          <p:nvPr/>
        </p:nvGrpSpPr>
        <p:grpSpPr>
          <a:xfrm>
            <a:off x="36488" y="1350138"/>
            <a:ext cx="8991601" cy="4239902"/>
            <a:chOff x="746124" y="553747"/>
            <a:chExt cx="7493001" cy="3533252"/>
          </a:xfrm>
        </p:grpSpPr>
        <p:sp>
          <p:nvSpPr>
            <p:cNvPr id="19" name="TextBox 18"/>
            <p:cNvSpPr txBox="1"/>
            <p:nvPr/>
          </p:nvSpPr>
          <p:spPr>
            <a:xfrm>
              <a:off x="1424608" y="3048000"/>
              <a:ext cx="66294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pixel number</a:t>
              </a:r>
              <a:endParaRPr lang="en-US" sz="1200" dirty="0">
                <a:latin typeface="Times New Roman" pitchFamily="18" charset="0"/>
                <a:cs typeface="Times New Roman" pitchFamily="18" charset="0"/>
              </a:endParaRPr>
            </a:p>
          </p:txBody>
        </p:sp>
        <p:sp>
          <p:nvSpPr>
            <p:cNvPr id="20" name="TextBox 19"/>
            <p:cNvSpPr txBox="1"/>
            <p:nvPr/>
          </p:nvSpPr>
          <p:spPr>
            <a:xfrm rot="16200000">
              <a:off x="378346" y="1112026"/>
              <a:ext cx="1171575" cy="436017"/>
            </a:xfrm>
            <a:prstGeom prst="rect">
              <a:avLst/>
            </a:prstGeom>
            <a:noFill/>
          </p:spPr>
          <p:txBody>
            <a:bodyPr wrap="square" rtlCol="0">
              <a:spAutoFit/>
            </a:bodyPr>
            <a:lstStyle/>
            <a:p>
              <a:pPr algn="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G</a:t>
              </a:r>
              <a:r>
                <a:rPr lang="en-US" sz="2800" i="1" baseline="30000" dirty="0" smtClean="0">
                  <a:latin typeface="Cambria Math" pitchFamily="18" charset="0"/>
                  <a:ea typeface="Cambria Math" pitchFamily="18" charset="0"/>
                  <a:cs typeface="Times New Roman" pitchFamily="18" charset="0"/>
                </a:rPr>
                <a:t>-g</a:t>
              </a:r>
              <a:r>
                <a:rPr lang="en-US" sz="2800" dirty="0" smtClean="0">
                  <a:latin typeface="Cambria Math" pitchFamily="18" charset="0"/>
                  <a:ea typeface="Cambria Math" pitchFamily="18" charset="0"/>
                  <a:cs typeface="Times New Roman" pitchFamily="18" charset="0"/>
                </a:rPr>
                <a:t>]</a:t>
              </a:r>
              <a:r>
                <a:rPr lang="en-US" sz="2800" i="1" baseline="-25000" dirty="0" smtClean="0">
                  <a:latin typeface="Cambria Math" pitchFamily="18" charset="0"/>
                  <a:ea typeface="Cambria Math" pitchFamily="18" charset="0"/>
                  <a:cs typeface="Times New Roman" pitchFamily="18" charset="0"/>
                </a:rPr>
                <a:t>728</a:t>
              </a:r>
              <a:endParaRPr lang="en-US" sz="2800" i="1" baseline="-25000" dirty="0">
                <a:latin typeface="Cambria Math" pitchFamily="18" charset="0"/>
                <a:ea typeface="Cambria Math" pitchFamily="18" charset="0"/>
                <a:cs typeface="Times New Roman" pitchFamily="18" charset="0"/>
              </a:endParaRPr>
            </a:p>
          </p:txBody>
        </p:sp>
        <p:pic>
          <p:nvPicPr>
            <p:cNvPr id="2051" name="Picture 3"/>
            <p:cNvPicPr>
              <a:picLocks noChangeAspect="1" noChangeArrowheads="1"/>
            </p:cNvPicPr>
            <p:nvPr/>
          </p:nvPicPr>
          <p:blipFill>
            <a:blip r:embed="rId3" cstate="print"/>
            <a:srcRect l="9899" t="4610" r="8211" b="8434"/>
            <a:stretch>
              <a:fillRect/>
            </a:stretch>
          </p:blipFill>
          <p:spPr bwMode="auto">
            <a:xfrm>
              <a:off x="1219200" y="755374"/>
              <a:ext cx="6934200" cy="2749826"/>
            </a:xfrm>
            <a:prstGeom prst="rect">
              <a:avLst/>
            </a:prstGeom>
            <a:noFill/>
            <a:ln w="9525">
              <a:noFill/>
              <a:miter lim="800000"/>
              <a:headEnd/>
              <a:tailEnd/>
            </a:ln>
            <a:effectLst/>
          </p:spPr>
        </p:pic>
        <p:sp>
          <p:nvSpPr>
            <p:cNvPr id="21" name="TextBox 20"/>
            <p:cNvSpPr txBox="1"/>
            <p:nvPr/>
          </p:nvSpPr>
          <p:spPr>
            <a:xfrm rot="16200000">
              <a:off x="506933" y="2697939"/>
              <a:ext cx="914400" cy="436017"/>
            </a:xfrm>
            <a:prstGeom prst="rect">
              <a:avLst/>
            </a:prstGeom>
            <a:noFill/>
          </p:spPr>
          <p:txBody>
            <a:bodyPr wrap="square" rtlCol="0">
              <a:spAutoFit/>
            </a:bodyPr>
            <a:lstStyle/>
            <a:p>
              <a:pPr algn="r"/>
              <a:r>
                <a:rPr lang="en-US" sz="2800" dirty="0" smtClean="0">
                  <a:latin typeface="Cambria Math" pitchFamily="18" charset="0"/>
                  <a:ea typeface="Cambria Math" pitchFamily="18" charset="0"/>
                  <a:cs typeface="Times New Roman" pitchFamily="18" charset="0"/>
                </a:rPr>
                <a:t>R</a:t>
              </a:r>
              <a:r>
                <a:rPr lang="en-US" sz="2800" i="1" baseline="-25000" dirty="0" smtClean="0">
                  <a:latin typeface="Cambria Math" pitchFamily="18" charset="0"/>
                  <a:ea typeface="Cambria Math" pitchFamily="18" charset="0"/>
                  <a:cs typeface="Times New Roman" pitchFamily="18" charset="0"/>
                </a:rPr>
                <a:t>728</a:t>
              </a:r>
              <a:endParaRPr lang="en-US" sz="2800" i="1" baseline="-25000" dirty="0">
                <a:latin typeface="Cambria Math" pitchFamily="18" charset="0"/>
                <a:ea typeface="Cambria Math" pitchFamily="18" charset="0"/>
                <a:cs typeface="Times New Roman" pitchFamily="18" charset="0"/>
              </a:endParaRPr>
            </a:p>
          </p:txBody>
        </p:sp>
        <p:sp>
          <p:nvSpPr>
            <p:cNvPr id="22" name="TextBox 21"/>
            <p:cNvSpPr txBox="1"/>
            <p:nvPr/>
          </p:nvSpPr>
          <p:spPr>
            <a:xfrm>
              <a:off x="1546225" y="3347747"/>
              <a:ext cx="6629400" cy="43601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row number</a:t>
              </a:r>
              <a:endParaRPr lang="en-US" sz="2800" i="1" baseline="-25000" dirty="0">
                <a:latin typeface="Cambria Math" pitchFamily="18" charset="0"/>
                <a:ea typeface="Cambria Math" pitchFamily="18" charset="0"/>
                <a:cs typeface="Times New Roman" pitchFamily="18" charset="0"/>
              </a:endParaRPr>
            </a:p>
          </p:txBody>
        </p:sp>
        <p:sp>
          <p:nvSpPr>
            <p:cNvPr id="23" name="Rectangle 22"/>
            <p:cNvSpPr/>
            <p:nvPr/>
          </p:nvSpPr>
          <p:spPr>
            <a:xfrm>
              <a:off x="4419600" y="1981200"/>
              <a:ext cx="685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529694" y="1866316"/>
              <a:ext cx="6629400" cy="43601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row number</a:t>
              </a:r>
              <a:endParaRPr lang="en-US" sz="2800" i="1" baseline="-25000" dirty="0">
                <a:latin typeface="Cambria Math" pitchFamily="18" charset="0"/>
                <a:ea typeface="Cambria Math" pitchFamily="18" charset="0"/>
                <a:cs typeface="Times New Roman" pitchFamily="18" charset="0"/>
              </a:endParaRPr>
            </a:p>
          </p:txBody>
        </p:sp>
        <p:sp>
          <p:nvSpPr>
            <p:cNvPr id="25" name="TextBox 24"/>
            <p:cNvSpPr txBox="1"/>
            <p:nvPr/>
          </p:nvSpPr>
          <p:spPr>
            <a:xfrm>
              <a:off x="1524000" y="553747"/>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26" name="TextBox 25"/>
            <p:cNvSpPr txBox="1"/>
            <p:nvPr/>
          </p:nvSpPr>
          <p:spPr>
            <a:xfrm>
              <a:off x="1524000" y="208059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27" name="TextBox 26"/>
            <p:cNvSpPr txBox="1"/>
            <p:nvPr/>
          </p:nvSpPr>
          <p:spPr>
            <a:xfrm>
              <a:off x="914400" y="3810000"/>
              <a:ext cx="7315200" cy="276999"/>
            </a:xfrm>
            <a:prstGeom prst="rect">
              <a:avLst/>
            </a:prstGeom>
            <a:noFill/>
          </p:spPr>
          <p:txBody>
            <a:bodyPr wrap="square" rtlCol="0">
              <a:spAutoFit/>
            </a:bodyPr>
            <a:lstStyle/>
            <a:p>
              <a:endParaRPr lang="en-US" sz="1200" dirty="0">
                <a:latin typeface="Times New Roman" pitchFamily="18" charset="0"/>
                <a:cs typeface="Times New Roman" pitchFamily="18" charset="0"/>
              </a:endParaRPr>
            </a:p>
          </p:txBody>
        </p:sp>
        <p:sp>
          <p:nvSpPr>
            <p:cNvPr id="28" name="Freeform 27"/>
            <p:cNvSpPr/>
            <p:nvPr/>
          </p:nvSpPr>
          <p:spPr>
            <a:xfrm>
              <a:off x="5257800" y="2667000"/>
              <a:ext cx="904875" cy="514350"/>
            </a:xfrm>
            <a:custGeom>
              <a:avLst/>
              <a:gdLst>
                <a:gd name="connsiteX0" fmla="*/ 0 w 904875"/>
                <a:gd name="connsiteY0" fmla="*/ 514350 h 514350"/>
                <a:gd name="connsiteX1" fmla="*/ 419100 w 904875"/>
                <a:gd name="connsiteY1" fmla="*/ 209550 h 514350"/>
                <a:gd name="connsiteX2" fmla="*/ 495300 w 904875"/>
                <a:gd name="connsiteY2" fmla="*/ 285750 h 514350"/>
                <a:gd name="connsiteX3" fmla="*/ 904875 w 904875"/>
                <a:gd name="connsiteY3" fmla="*/ 0 h 514350"/>
              </a:gdLst>
              <a:ahLst/>
              <a:cxnLst>
                <a:cxn ang="0">
                  <a:pos x="connsiteX0" y="connsiteY0"/>
                </a:cxn>
                <a:cxn ang="0">
                  <a:pos x="connsiteX1" y="connsiteY1"/>
                </a:cxn>
                <a:cxn ang="0">
                  <a:pos x="connsiteX2" y="connsiteY2"/>
                </a:cxn>
                <a:cxn ang="0">
                  <a:pos x="connsiteX3" y="connsiteY3"/>
                </a:cxn>
              </a:cxnLst>
              <a:rect l="l" t="t" r="r" b="b"/>
              <a:pathLst>
                <a:path w="904875" h="514350">
                  <a:moveTo>
                    <a:pt x="0" y="514350"/>
                  </a:moveTo>
                  <a:cubicBezTo>
                    <a:pt x="168275" y="381000"/>
                    <a:pt x="336550" y="247650"/>
                    <a:pt x="419100" y="209550"/>
                  </a:cubicBezTo>
                  <a:cubicBezTo>
                    <a:pt x="501650" y="171450"/>
                    <a:pt x="414338" y="320675"/>
                    <a:pt x="495300" y="285750"/>
                  </a:cubicBezTo>
                  <a:cubicBezTo>
                    <a:pt x="576263" y="250825"/>
                    <a:pt x="740569" y="125412"/>
                    <a:pt x="904875" y="0"/>
                  </a:cubicBezTo>
                </a:path>
              </a:pathLst>
            </a:custGeom>
            <a:noFill/>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676900" y="2667000"/>
              <a:ext cx="577850" cy="514350"/>
            </a:xfrm>
            <a:custGeom>
              <a:avLst/>
              <a:gdLst>
                <a:gd name="connsiteX0" fmla="*/ 0 w 904875"/>
                <a:gd name="connsiteY0" fmla="*/ 514350 h 514350"/>
                <a:gd name="connsiteX1" fmla="*/ 419100 w 904875"/>
                <a:gd name="connsiteY1" fmla="*/ 209550 h 514350"/>
                <a:gd name="connsiteX2" fmla="*/ 495300 w 904875"/>
                <a:gd name="connsiteY2" fmla="*/ 285750 h 514350"/>
                <a:gd name="connsiteX3" fmla="*/ 904875 w 904875"/>
                <a:gd name="connsiteY3" fmla="*/ 0 h 514350"/>
                <a:gd name="connsiteX0" fmla="*/ 0 w 904875"/>
                <a:gd name="connsiteY0" fmla="*/ 514350 h 514350"/>
                <a:gd name="connsiteX1" fmla="*/ 419100 w 904875"/>
                <a:gd name="connsiteY1" fmla="*/ 209550 h 514350"/>
                <a:gd name="connsiteX2" fmla="*/ 571500 w 904875"/>
                <a:gd name="connsiteY2" fmla="*/ 152400 h 514350"/>
                <a:gd name="connsiteX3" fmla="*/ 904875 w 904875"/>
                <a:gd name="connsiteY3" fmla="*/ 0 h 514350"/>
                <a:gd name="connsiteX0" fmla="*/ 0 w 904875"/>
                <a:gd name="connsiteY0" fmla="*/ 514350 h 514350"/>
                <a:gd name="connsiteX1" fmla="*/ 495300 w 904875"/>
                <a:gd name="connsiteY1" fmla="*/ 228600 h 514350"/>
                <a:gd name="connsiteX2" fmla="*/ 571500 w 904875"/>
                <a:gd name="connsiteY2" fmla="*/ 152400 h 514350"/>
                <a:gd name="connsiteX3" fmla="*/ 904875 w 904875"/>
                <a:gd name="connsiteY3" fmla="*/ 0 h 514350"/>
                <a:gd name="connsiteX0" fmla="*/ 0 w 904875"/>
                <a:gd name="connsiteY0" fmla="*/ 514350 h 514350"/>
                <a:gd name="connsiteX1" fmla="*/ 495300 w 904875"/>
                <a:gd name="connsiteY1" fmla="*/ 228600 h 514350"/>
                <a:gd name="connsiteX2" fmla="*/ 495300 w 904875"/>
                <a:gd name="connsiteY2" fmla="*/ 152400 h 514350"/>
                <a:gd name="connsiteX3" fmla="*/ 904875 w 904875"/>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Lst>
              <a:ahLst/>
              <a:cxnLst>
                <a:cxn ang="0">
                  <a:pos x="connsiteX0" y="connsiteY0"/>
                </a:cxn>
                <a:cxn ang="0">
                  <a:pos x="connsiteX1" y="connsiteY1"/>
                </a:cxn>
                <a:cxn ang="0">
                  <a:pos x="connsiteX2" y="connsiteY2"/>
                </a:cxn>
                <a:cxn ang="0">
                  <a:pos x="connsiteX3" y="connsiteY3"/>
                </a:cxn>
              </a:cxnLst>
              <a:rect l="l" t="t" r="r" b="b"/>
              <a:pathLst>
                <a:path w="577850" h="514350">
                  <a:moveTo>
                    <a:pt x="0" y="514350"/>
                  </a:moveTo>
                  <a:cubicBezTo>
                    <a:pt x="168275" y="381000"/>
                    <a:pt x="412750" y="288925"/>
                    <a:pt x="495300" y="228600"/>
                  </a:cubicBezTo>
                  <a:cubicBezTo>
                    <a:pt x="577850" y="168275"/>
                    <a:pt x="573088" y="188119"/>
                    <a:pt x="495300" y="152400"/>
                  </a:cubicBezTo>
                  <a:cubicBezTo>
                    <a:pt x="488951" y="138113"/>
                    <a:pt x="407194" y="125412"/>
                    <a:pt x="571500" y="0"/>
                  </a:cubicBezTo>
                </a:path>
              </a:pathLst>
            </a:custGeom>
            <a:noFill/>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5318125" y="2204747"/>
              <a:ext cx="1855304" cy="436017"/>
            </a:xfrm>
            <a:prstGeom prst="rect">
              <a:avLst/>
            </a:prstGeom>
            <a:noFill/>
          </p:spPr>
          <p:txBody>
            <a:bodyPr wrap="square" rtlCol="0">
              <a:spAutoFit/>
            </a:bodyPr>
            <a:lstStyle/>
            <a:p>
              <a:pPr algn="ctr"/>
              <a:r>
                <a:rPr lang="en-US" sz="2800" dirty="0" err="1" smtClean="0">
                  <a:latin typeface="Cambria Math" pitchFamily="18" charset="0"/>
                  <a:ea typeface="Cambria Math" pitchFamily="18" charset="0"/>
                  <a:cs typeface="Times New Roman" pitchFamily="18" charset="0"/>
                </a:rPr>
                <a:t>sidelobes</a:t>
              </a:r>
              <a:endParaRPr lang="en-US" sz="2800" i="1" baseline="-25000" dirty="0">
                <a:latin typeface="Cambria Math" pitchFamily="18" charset="0"/>
                <a:ea typeface="Cambria Math" pitchFamily="18" charset="0"/>
                <a:cs typeface="Times New Roman" pitchFamily="18" charset="0"/>
              </a:endParaRPr>
            </a:p>
          </p:txBody>
        </p:sp>
        <p:sp>
          <p:nvSpPr>
            <p:cNvPr id="15" name="Freeform 14"/>
            <p:cNvSpPr/>
            <p:nvPr/>
          </p:nvSpPr>
          <p:spPr>
            <a:xfrm>
              <a:off x="1485896" y="681036"/>
              <a:ext cx="6753229" cy="1147763"/>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485880" y="2185993"/>
              <a:ext cx="6753229" cy="1147763"/>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2</a:t>
            </a:r>
            <a:endParaRPr lang="en-US" dirty="0">
              <a:latin typeface="Times New Roman" pitchFamily="18" charset="0"/>
              <a:cs typeface="Times New Roman" pitchFamily="18" charset="0"/>
            </a:endParaRPr>
          </a:p>
        </p:txBody>
      </p:sp>
      <p:sp>
        <p:nvSpPr>
          <p:cNvPr id="5" name="Title 1"/>
          <p:cNvSpPr txBox="1">
            <a:spLocks/>
          </p:cNvSpPr>
          <p:nvPr/>
        </p:nvSpPr>
        <p:spPr>
          <a:xfrm>
            <a:off x="0" y="1905000"/>
            <a:ext cx="9144000" cy="2819400"/>
          </a:xfrm>
          <a:prstGeom prst="rect">
            <a:avLst/>
          </a:prstGeom>
        </p:spPr>
        <p:txBody>
          <a:bodyPr vert="horz" lIns="91440" tIns="45720" rIns="91440" bIns="45720" rtlCol="0" anchor="ctr">
            <a:normAutofit/>
          </a:bodyPr>
          <a:lstStyle/>
          <a:p>
            <a:pPr lvl="0" algn="ctr">
              <a:spcBef>
                <a:spcPct val="0"/>
              </a:spcBef>
              <a:defRPr/>
            </a:pPr>
            <a:r>
              <a:rPr lang="en-US" sz="4400" dirty="0" err="1" smtClean="0">
                <a:latin typeface="Times New Roman" pitchFamily="18" charset="0"/>
                <a:cs typeface="Times New Roman" pitchFamily="18" charset="0"/>
              </a:rPr>
              <a:t>deconvolution</a:t>
            </a:r>
            <a:r>
              <a:rPr lang="en-US" sz="4400" dirty="0" smtClean="0">
                <a:latin typeface="Times New Roman" pitchFamily="18" charset="0"/>
                <a:cs typeface="Times New Roman" pitchFamily="18" charset="0"/>
              </a:rPr>
              <a:t> filter</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Convolution</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general relationship for</a:t>
            </a:r>
          </a:p>
          <a:p>
            <a:pPr lvl="0" algn="ctr">
              <a:spcBef>
                <a:spcPct val="0"/>
              </a:spcBef>
              <a:defRPr/>
            </a:pPr>
            <a:r>
              <a:rPr lang="en-US" sz="4000" i="1" dirty="0" smtClean="0">
                <a:latin typeface="Times New Roman" pitchFamily="18" charset="0"/>
                <a:cs typeface="Times New Roman" pitchFamily="18" charset="0"/>
              </a:rPr>
              <a:t>linear systems</a:t>
            </a:r>
          </a:p>
          <a:p>
            <a:pPr lvl="0" algn="ctr">
              <a:spcBef>
                <a:spcPct val="0"/>
              </a:spcBef>
              <a:defRPr/>
            </a:pPr>
            <a:r>
              <a:rPr lang="en-US" sz="4000" dirty="0" smtClean="0">
                <a:latin typeface="Times New Roman" pitchFamily="18" charset="0"/>
                <a:cs typeface="Times New Roman" pitchFamily="18" charset="0"/>
              </a:rPr>
              <a:t>with translational invariance </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Convolution</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general relationship for</a:t>
            </a:r>
          </a:p>
          <a:p>
            <a:pPr lvl="0" algn="ctr">
              <a:spcBef>
                <a:spcPct val="0"/>
              </a:spcBef>
              <a:defRPr/>
            </a:pPr>
            <a:r>
              <a:rPr lang="en-US" sz="4000" i="1" dirty="0" smtClean="0">
                <a:latin typeface="Times New Roman" pitchFamily="18" charset="0"/>
                <a:cs typeface="Times New Roman" pitchFamily="18" charset="0"/>
              </a:rPr>
              <a:t>linear systems</a:t>
            </a:r>
          </a:p>
          <a:p>
            <a:pPr lvl="0" algn="ctr">
              <a:spcBef>
                <a:spcPct val="0"/>
              </a:spcBef>
              <a:defRPr/>
            </a:pPr>
            <a:r>
              <a:rPr lang="en-US" sz="4000" dirty="0" smtClean="0">
                <a:latin typeface="Times New Roman" pitchFamily="18" charset="0"/>
                <a:cs typeface="Times New Roman" pitchFamily="18" charset="0"/>
              </a:rPr>
              <a:t>with translational invariance </a:t>
            </a:r>
          </a:p>
          <a:p>
            <a:pPr lvl="0" algn="ctr">
              <a:spcBef>
                <a:spcPct val="0"/>
              </a:spcBef>
              <a:defRPr/>
            </a:pPr>
            <a:endParaRPr lang="en-US" sz="4000" dirty="0" smtClean="0">
              <a:latin typeface="Times New Roman" pitchFamily="18" charset="0"/>
              <a:ea typeface="+mj-ea"/>
              <a:cs typeface="Times New Roman" pitchFamily="18" charset="0"/>
            </a:endParaRPr>
          </a:p>
        </p:txBody>
      </p:sp>
      <p:sp>
        <p:nvSpPr>
          <p:cNvPr id="4" name="Oval 3"/>
          <p:cNvSpPr/>
          <p:nvPr/>
        </p:nvSpPr>
        <p:spPr>
          <a:xfrm>
            <a:off x="2819400" y="3352800"/>
            <a:ext cx="34290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4851400" y="4203700"/>
            <a:ext cx="1270000" cy="1447800"/>
          </a:xfrm>
          <a:custGeom>
            <a:avLst/>
            <a:gdLst>
              <a:gd name="connsiteX0" fmla="*/ 0 w 1270000"/>
              <a:gd name="connsiteY0" fmla="*/ 0 h 1447800"/>
              <a:gd name="connsiteX1" fmla="*/ 812800 w 1270000"/>
              <a:gd name="connsiteY1" fmla="*/ 546100 h 1447800"/>
              <a:gd name="connsiteX2" fmla="*/ 673100 w 1270000"/>
              <a:gd name="connsiteY2" fmla="*/ 711200 h 1447800"/>
              <a:gd name="connsiteX3" fmla="*/ 1270000 w 1270000"/>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270000" h="1447800">
                <a:moveTo>
                  <a:pt x="0" y="0"/>
                </a:moveTo>
                <a:cubicBezTo>
                  <a:pt x="350308" y="213783"/>
                  <a:pt x="700617" y="427567"/>
                  <a:pt x="812800" y="546100"/>
                </a:cubicBezTo>
                <a:cubicBezTo>
                  <a:pt x="924983" y="664633"/>
                  <a:pt x="596900" y="560917"/>
                  <a:pt x="673100" y="711200"/>
                </a:cubicBezTo>
                <a:cubicBezTo>
                  <a:pt x="749300" y="861483"/>
                  <a:pt x="1009650" y="1154641"/>
                  <a:pt x="1270000" y="144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5143500" y="5029200"/>
            <a:ext cx="3886200" cy="1600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model </a:t>
            </a:r>
            <a:r>
              <a:rPr kumimoji="0" lang="en-US" sz="44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m(t)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rgbClr val="FF0000"/>
                </a:solidFill>
                <a:latin typeface="Times New Roman" pitchFamily="18" charset="0"/>
                <a:ea typeface="+mj-ea"/>
                <a:cs typeface="Times New Roman" pitchFamily="18" charset="0"/>
              </a:rPr>
              <a:t>and</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rgbClr val="FF0000"/>
                </a:solidFill>
                <a:latin typeface="Times New Roman" pitchFamily="18" charset="0"/>
                <a:ea typeface="+mj-ea"/>
                <a:cs typeface="Times New Roman" pitchFamily="18" charset="0"/>
              </a:rPr>
              <a:t>data </a:t>
            </a:r>
            <a:r>
              <a:rPr lang="en-US" sz="4400" i="1" noProof="0" dirty="0" smtClean="0">
                <a:solidFill>
                  <a:srgbClr val="FF0000"/>
                </a:solidFill>
                <a:latin typeface="Cambria Math" pitchFamily="18" charset="0"/>
                <a:ea typeface="Cambria Math" pitchFamily="18" charset="0"/>
                <a:cs typeface="Times New Roman" pitchFamily="18" charset="0"/>
              </a:rPr>
              <a:t>d(t)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dirty="0" smtClean="0">
                <a:ln>
                  <a:noFill/>
                </a:ln>
                <a:solidFill>
                  <a:srgbClr val="FF0000"/>
                </a:solidFill>
                <a:effectLst/>
                <a:uLnTx/>
                <a:uFillTx/>
                <a:latin typeface="Times New Roman" pitchFamily="18" charset="0"/>
                <a:ea typeface="+mj-ea"/>
                <a:cs typeface="Times New Roman" pitchFamily="18" charset="0"/>
              </a:rPr>
              <a:t>related</a:t>
            </a:r>
            <a:r>
              <a:rPr kumimoji="0" lang="en-US" sz="4400" b="0" i="0" u="none" strike="noStrike" kern="1200" cap="none" spc="0" normalizeH="0" dirty="0" smtClean="0">
                <a:ln>
                  <a:noFill/>
                </a:ln>
                <a:solidFill>
                  <a:srgbClr val="FF0000"/>
                </a:solidFill>
                <a:effectLst/>
                <a:uLnTx/>
                <a:uFillTx/>
                <a:latin typeface="Times New Roman" pitchFamily="18" charset="0"/>
                <a:ea typeface="+mj-ea"/>
                <a:cs typeface="Times New Roman" pitchFamily="18" charset="0"/>
              </a:rPr>
              <a:t> by linear operator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Convolution</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general relationship for</a:t>
            </a:r>
          </a:p>
          <a:p>
            <a:pPr lvl="0" algn="ctr">
              <a:spcBef>
                <a:spcPct val="0"/>
              </a:spcBef>
              <a:defRPr/>
            </a:pPr>
            <a:r>
              <a:rPr lang="en-US" sz="4000" i="1" dirty="0" smtClean="0">
                <a:latin typeface="Times New Roman" pitchFamily="18" charset="0"/>
                <a:cs typeface="Times New Roman" pitchFamily="18" charset="0"/>
              </a:rPr>
              <a:t>linear systems</a:t>
            </a:r>
          </a:p>
          <a:p>
            <a:pPr lvl="0" algn="ctr">
              <a:spcBef>
                <a:spcPct val="0"/>
              </a:spcBef>
              <a:defRPr/>
            </a:pPr>
            <a:r>
              <a:rPr lang="en-US" sz="4000" dirty="0" smtClean="0">
                <a:latin typeface="Times New Roman" pitchFamily="18" charset="0"/>
                <a:cs typeface="Times New Roman" pitchFamily="18" charset="0"/>
              </a:rPr>
              <a:t>with translational invariance </a:t>
            </a:r>
          </a:p>
          <a:p>
            <a:pPr lvl="0" algn="ctr">
              <a:spcBef>
                <a:spcPct val="0"/>
              </a:spcBef>
              <a:defRPr/>
            </a:pPr>
            <a:endParaRPr lang="en-US" sz="4000" dirty="0" smtClean="0">
              <a:latin typeface="Times New Roman" pitchFamily="18" charset="0"/>
              <a:ea typeface="+mj-ea"/>
              <a:cs typeface="Times New Roman" pitchFamily="18" charset="0"/>
            </a:endParaRPr>
          </a:p>
        </p:txBody>
      </p:sp>
      <p:sp>
        <p:nvSpPr>
          <p:cNvPr id="4" name="Oval 3"/>
          <p:cNvSpPr/>
          <p:nvPr/>
        </p:nvSpPr>
        <p:spPr>
          <a:xfrm>
            <a:off x="2590800" y="3962400"/>
            <a:ext cx="49530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5257800" y="4800600"/>
            <a:ext cx="609600" cy="838200"/>
          </a:xfrm>
          <a:custGeom>
            <a:avLst/>
            <a:gdLst>
              <a:gd name="connsiteX0" fmla="*/ 0 w 1270000"/>
              <a:gd name="connsiteY0" fmla="*/ 0 h 1447800"/>
              <a:gd name="connsiteX1" fmla="*/ 812800 w 1270000"/>
              <a:gd name="connsiteY1" fmla="*/ 546100 h 1447800"/>
              <a:gd name="connsiteX2" fmla="*/ 673100 w 1270000"/>
              <a:gd name="connsiteY2" fmla="*/ 711200 h 1447800"/>
              <a:gd name="connsiteX3" fmla="*/ 1270000 w 1270000"/>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270000" h="1447800">
                <a:moveTo>
                  <a:pt x="0" y="0"/>
                </a:moveTo>
                <a:cubicBezTo>
                  <a:pt x="350308" y="213783"/>
                  <a:pt x="700617" y="427567"/>
                  <a:pt x="812800" y="546100"/>
                </a:cubicBezTo>
                <a:cubicBezTo>
                  <a:pt x="924983" y="664633"/>
                  <a:pt x="596900" y="560917"/>
                  <a:pt x="673100" y="711200"/>
                </a:cubicBezTo>
                <a:cubicBezTo>
                  <a:pt x="749300" y="861483"/>
                  <a:pt x="1009650" y="1154641"/>
                  <a:pt x="1270000" y="144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5791200" y="5334000"/>
            <a:ext cx="3124200" cy="914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only relative time matters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normAutofit fontScale="90000"/>
          </a:bodyPr>
          <a:lstStyle/>
          <a:p>
            <a:r>
              <a:rPr lang="en-US" dirty="0" smtClean="0">
                <a:latin typeface="Times New Roman" pitchFamily="18" charset="0"/>
                <a:cs typeface="Times New Roman" pitchFamily="18" charset="0"/>
              </a:rPr>
              <a:t>underlying principle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linear superposition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a:grpSpLocks noChangeAspect="1"/>
          </p:cNvGrpSpPr>
          <p:nvPr/>
        </p:nvGrpSpPr>
        <p:grpSpPr>
          <a:xfrm>
            <a:off x="1676400" y="86380"/>
            <a:ext cx="5715000" cy="6428070"/>
            <a:chOff x="2133600" y="1490990"/>
            <a:chExt cx="2857500" cy="3214035"/>
          </a:xfrm>
        </p:grpSpPr>
        <p:grpSp>
          <p:nvGrpSpPr>
            <p:cNvPr id="2" name="Group 17"/>
            <p:cNvGrpSpPr/>
            <p:nvPr/>
          </p:nvGrpSpPr>
          <p:grpSpPr>
            <a:xfrm>
              <a:off x="2133600" y="1905000"/>
              <a:ext cx="2828917" cy="2800025"/>
              <a:chOff x="914400" y="1905000"/>
              <a:chExt cx="2828917" cy="2800025"/>
            </a:xfrm>
          </p:grpSpPr>
          <p:grpSp>
            <p:nvGrpSpPr>
              <p:cNvPr id="3" name="Group 15"/>
              <p:cNvGrpSpPr/>
              <p:nvPr/>
            </p:nvGrpSpPr>
            <p:grpSpPr>
              <a:xfrm>
                <a:off x="914402" y="3429000"/>
                <a:ext cx="2828915" cy="1276025"/>
                <a:chOff x="661996" y="3200400"/>
                <a:chExt cx="2828915" cy="1276025"/>
              </a:xfrm>
            </p:grpSpPr>
            <p:cxnSp>
              <p:nvCxnSpPr>
                <p:cNvPr id="137" name="Straight Arrow Connector 136"/>
                <p:cNvCxnSpPr/>
                <p:nvPr/>
              </p:nvCxnSpPr>
              <p:spPr>
                <a:xfrm rot="5400000">
                  <a:off x="494506" y="3695700"/>
                  <a:ext cx="991394"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rot="10800000" flipV="1">
                  <a:off x="976311" y="4191000"/>
                  <a:ext cx="2514600"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1181100" y="4229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Freeform 143"/>
                <p:cNvSpPr/>
                <p:nvPr/>
              </p:nvSpPr>
              <p:spPr>
                <a:xfrm>
                  <a:off x="1219200" y="3364882"/>
                  <a:ext cx="1625600" cy="823297"/>
                </a:xfrm>
                <a:custGeom>
                  <a:avLst/>
                  <a:gdLst>
                    <a:gd name="connsiteX0" fmla="*/ 0 w 1625600"/>
                    <a:gd name="connsiteY0" fmla="*/ 323615 h 323615"/>
                    <a:gd name="connsiteX1" fmla="*/ 316089 w 1625600"/>
                    <a:gd name="connsiteY1" fmla="*/ 210726 h 323615"/>
                    <a:gd name="connsiteX2" fmla="*/ 587022 w 1625600"/>
                    <a:gd name="connsiteY2" fmla="*/ 7526 h 323615"/>
                    <a:gd name="connsiteX3" fmla="*/ 948267 w 1625600"/>
                    <a:gd name="connsiteY3" fmla="*/ 165570 h 323615"/>
                    <a:gd name="connsiteX4" fmla="*/ 1625600 w 1625600"/>
                    <a:gd name="connsiteY4" fmla="*/ 267170 h 323615"/>
                    <a:gd name="connsiteX0" fmla="*/ 0 w 1625600"/>
                    <a:gd name="connsiteY0" fmla="*/ 318013 h 318013"/>
                    <a:gd name="connsiteX1" fmla="*/ 225778 w 1625600"/>
                    <a:gd name="connsiteY1" fmla="*/ 171511 h 318013"/>
                    <a:gd name="connsiteX2" fmla="*/ 587022 w 1625600"/>
                    <a:gd name="connsiteY2" fmla="*/ 1924 h 318013"/>
                    <a:gd name="connsiteX3" fmla="*/ 948267 w 1625600"/>
                    <a:gd name="connsiteY3" fmla="*/ 159968 h 318013"/>
                    <a:gd name="connsiteX4" fmla="*/ 1625600 w 1625600"/>
                    <a:gd name="connsiteY4" fmla="*/ 261568 h 318013"/>
                    <a:gd name="connsiteX0" fmla="*/ 0 w 1625600"/>
                    <a:gd name="connsiteY0" fmla="*/ 318013 h 318013"/>
                    <a:gd name="connsiteX1" fmla="*/ 301978 w 1625600"/>
                    <a:gd name="connsiteY1" fmla="*/ 171511 h 318013"/>
                    <a:gd name="connsiteX2" fmla="*/ 587022 w 1625600"/>
                    <a:gd name="connsiteY2" fmla="*/ 1924 h 318013"/>
                    <a:gd name="connsiteX3" fmla="*/ 948267 w 1625600"/>
                    <a:gd name="connsiteY3" fmla="*/ 159968 h 318013"/>
                    <a:gd name="connsiteX4" fmla="*/ 1625600 w 1625600"/>
                    <a:gd name="connsiteY4" fmla="*/ 261568 h 318013"/>
                    <a:gd name="connsiteX0" fmla="*/ 0 w 1625600"/>
                    <a:gd name="connsiteY0" fmla="*/ 318013 h 318013"/>
                    <a:gd name="connsiteX1" fmla="*/ 161925 w 1625600"/>
                    <a:gd name="connsiteY1" fmla="*/ 250843 h 318013"/>
                    <a:gd name="connsiteX2" fmla="*/ 301978 w 1625600"/>
                    <a:gd name="connsiteY2" fmla="*/ 171511 h 318013"/>
                    <a:gd name="connsiteX3" fmla="*/ 587022 w 1625600"/>
                    <a:gd name="connsiteY3" fmla="*/ 1924 h 318013"/>
                    <a:gd name="connsiteX4" fmla="*/ 948267 w 1625600"/>
                    <a:gd name="connsiteY4" fmla="*/ 159968 h 318013"/>
                    <a:gd name="connsiteX5" fmla="*/ 1625600 w 1625600"/>
                    <a:gd name="connsiteY5" fmla="*/ 261568 h 318013"/>
                    <a:gd name="connsiteX0" fmla="*/ 0 w 1625600"/>
                    <a:gd name="connsiteY0" fmla="*/ 318013 h 318013"/>
                    <a:gd name="connsiteX1" fmla="*/ 152400 w 1625600"/>
                    <a:gd name="connsiteY1" fmla="*/ 289587 h 318013"/>
                    <a:gd name="connsiteX2" fmla="*/ 301978 w 1625600"/>
                    <a:gd name="connsiteY2" fmla="*/ 171511 h 318013"/>
                    <a:gd name="connsiteX3" fmla="*/ 587022 w 1625600"/>
                    <a:gd name="connsiteY3" fmla="*/ 1924 h 318013"/>
                    <a:gd name="connsiteX4" fmla="*/ 948267 w 1625600"/>
                    <a:gd name="connsiteY4" fmla="*/ 159968 h 318013"/>
                    <a:gd name="connsiteX5" fmla="*/ 1625600 w 1625600"/>
                    <a:gd name="connsiteY5" fmla="*/ 261568 h 318013"/>
                    <a:gd name="connsiteX0" fmla="*/ 0 w 1625600"/>
                    <a:gd name="connsiteY0" fmla="*/ 318013 h 318013"/>
                    <a:gd name="connsiteX1" fmla="*/ 195263 w 1625600"/>
                    <a:gd name="connsiteY1" fmla="*/ 271138 h 318013"/>
                    <a:gd name="connsiteX2" fmla="*/ 301978 w 1625600"/>
                    <a:gd name="connsiteY2" fmla="*/ 171511 h 318013"/>
                    <a:gd name="connsiteX3" fmla="*/ 587022 w 1625600"/>
                    <a:gd name="connsiteY3" fmla="*/ 1924 h 318013"/>
                    <a:gd name="connsiteX4" fmla="*/ 948267 w 1625600"/>
                    <a:gd name="connsiteY4" fmla="*/ 159968 h 318013"/>
                    <a:gd name="connsiteX5" fmla="*/ 1625600 w 1625600"/>
                    <a:gd name="connsiteY5" fmla="*/ 261568 h 318013"/>
                    <a:gd name="connsiteX0" fmla="*/ 0 w 1625600"/>
                    <a:gd name="connsiteY0" fmla="*/ 318935 h 318935"/>
                    <a:gd name="connsiteX1" fmla="*/ 195263 w 1625600"/>
                    <a:gd name="connsiteY1" fmla="*/ 272060 h 318935"/>
                    <a:gd name="connsiteX2" fmla="*/ 335316 w 1625600"/>
                    <a:gd name="connsiteY2" fmla="*/ 177968 h 318935"/>
                    <a:gd name="connsiteX3" fmla="*/ 587022 w 1625600"/>
                    <a:gd name="connsiteY3" fmla="*/ 2846 h 318935"/>
                    <a:gd name="connsiteX4" fmla="*/ 948267 w 1625600"/>
                    <a:gd name="connsiteY4" fmla="*/ 160890 h 318935"/>
                    <a:gd name="connsiteX5" fmla="*/ 1625600 w 1625600"/>
                    <a:gd name="connsiteY5" fmla="*/ 262490 h 318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5600" h="318935">
                      <a:moveTo>
                        <a:pt x="0" y="318935"/>
                      </a:moveTo>
                      <a:cubicBezTo>
                        <a:pt x="26988" y="307740"/>
                        <a:pt x="139377" y="295554"/>
                        <a:pt x="195263" y="272060"/>
                      </a:cubicBezTo>
                      <a:cubicBezTo>
                        <a:pt x="251149" y="248566"/>
                        <a:pt x="270023" y="222837"/>
                        <a:pt x="335316" y="177968"/>
                      </a:cubicBezTo>
                      <a:cubicBezTo>
                        <a:pt x="400609" y="133099"/>
                        <a:pt x="484864" y="5692"/>
                        <a:pt x="587022" y="2846"/>
                      </a:cubicBezTo>
                      <a:cubicBezTo>
                        <a:pt x="689180" y="0"/>
                        <a:pt x="775171" y="117616"/>
                        <a:pt x="948267" y="160890"/>
                      </a:cubicBezTo>
                      <a:cubicBezTo>
                        <a:pt x="1121363" y="204164"/>
                        <a:pt x="1625600" y="262490"/>
                        <a:pt x="1625600" y="26249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5" name="TextBox 144"/>
                <p:cNvSpPr txBox="1"/>
                <p:nvPr/>
              </p:nvSpPr>
              <p:spPr>
                <a:xfrm>
                  <a:off x="1524000" y="4191000"/>
                  <a:ext cx="1804994"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 </a:t>
                  </a:r>
                  <a:r>
                    <a:rPr lang="en-US" sz="2800" i="1"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 after impulse</a:t>
                  </a:r>
                  <a:endParaRPr lang="en-US" sz="2800" baseline="-25000" dirty="0">
                    <a:latin typeface="Times New Roman" pitchFamily="18" charset="0"/>
                    <a:cs typeface="Times New Roman" pitchFamily="18" charset="0"/>
                  </a:endParaRPr>
                </a:p>
              </p:txBody>
            </p:sp>
            <p:sp>
              <p:nvSpPr>
                <p:cNvPr id="146" name="TextBox 145"/>
                <p:cNvSpPr txBox="1"/>
                <p:nvPr/>
              </p:nvSpPr>
              <p:spPr>
                <a:xfrm rot="16200000">
                  <a:off x="354651" y="3583944"/>
                  <a:ext cx="876300" cy="26161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d(t)= g</a:t>
                  </a:r>
                  <a:r>
                    <a:rPr lang="en-US" sz="2800" i="1" dirty="0" smtClean="0">
                      <a:latin typeface="Times New Roman" pitchFamily="18" charset="0"/>
                      <a:cs typeface="Times New Roman" pitchFamily="18" charset="0"/>
                    </a:rPr>
                    <a:t>(t)</a:t>
                  </a:r>
                  <a:endParaRPr lang="en-US" sz="2800" i="1" baseline="-25000" dirty="0">
                    <a:latin typeface="Times New Roman" pitchFamily="18" charset="0"/>
                    <a:cs typeface="Times New Roman" pitchFamily="18" charset="0"/>
                  </a:endParaRPr>
                </a:p>
              </p:txBody>
            </p:sp>
            <p:sp>
              <p:nvSpPr>
                <p:cNvPr id="149" name="TextBox 148"/>
                <p:cNvSpPr txBox="1"/>
                <p:nvPr/>
              </p:nvSpPr>
              <p:spPr>
                <a:xfrm>
                  <a:off x="1085860" y="4214815"/>
                  <a:ext cx="3048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0</a:t>
                  </a:r>
                  <a:endParaRPr lang="en-US" sz="2800" baseline="-25000" dirty="0">
                    <a:latin typeface="Times New Roman" pitchFamily="18" charset="0"/>
                    <a:cs typeface="Times New Roman" pitchFamily="18" charset="0"/>
                  </a:endParaRPr>
                </a:p>
              </p:txBody>
            </p:sp>
          </p:grpSp>
          <p:grpSp>
            <p:nvGrpSpPr>
              <p:cNvPr id="4" name="Group 16"/>
              <p:cNvGrpSpPr/>
              <p:nvPr/>
            </p:nvGrpSpPr>
            <p:grpSpPr>
              <a:xfrm>
                <a:off x="914400" y="1905000"/>
                <a:ext cx="2828917" cy="1276025"/>
                <a:chOff x="676283" y="4499786"/>
                <a:chExt cx="2828917" cy="1276025"/>
              </a:xfrm>
            </p:grpSpPr>
            <p:cxnSp>
              <p:nvCxnSpPr>
                <p:cNvPr id="158" name="Straight Arrow Connector 157"/>
                <p:cNvCxnSpPr/>
                <p:nvPr/>
              </p:nvCxnSpPr>
              <p:spPr>
                <a:xfrm rot="5400000">
                  <a:off x="508795" y="4995086"/>
                  <a:ext cx="991394"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rot="10800000" flipV="1">
                  <a:off x="990600" y="5490386"/>
                  <a:ext cx="2514600"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16200000" flipH="1">
                  <a:off x="774295" y="5107392"/>
                  <a:ext cx="918386"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538289" y="5490386"/>
                  <a:ext cx="1843094"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 </a:t>
                  </a:r>
                  <a:r>
                    <a:rPr lang="en-US" sz="2800" i="1"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 after impulse</a:t>
                  </a:r>
                  <a:endParaRPr lang="en-US" sz="2800" baseline="-25000" dirty="0">
                    <a:latin typeface="Times New Roman" pitchFamily="18" charset="0"/>
                    <a:cs typeface="Times New Roman" pitchFamily="18" charset="0"/>
                  </a:endParaRPr>
                </a:p>
              </p:txBody>
            </p:sp>
            <p:sp>
              <p:nvSpPr>
                <p:cNvPr id="163" name="TextBox 162"/>
                <p:cNvSpPr txBox="1"/>
                <p:nvPr/>
              </p:nvSpPr>
              <p:spPr>
                <a:xfrm rot="16200000">
                  <a:off x="349888" y="4864281"/>
                  <a:ext cx="914400" cy="26161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m(t)=</a:t>
                  </a:r>
                  <a:r>
                    <a:rPr lang="el-GR" sz="2800" i="1" dirty="0" smtClean="0">
                      <a:latin typeface="Cambria Math"/>
                      <a:ea typeface="Cambria Math"/>
                      <a:cs typeface="Times New Roman" pitchFamily="18" charset="0"/>
                    </a:rPr>
                    <a:t>δ</a:t>
                  </a:r>
                  <a:r>
                    <a:rPr lang="en-US" sz="2800" i="1" dirty="0" smtClean="0">
                      <a:latin typeface="Cambria Math"/>
                      <a:ea typeface="Cambria Math"/>
                      <a:cs typeface="Times New Roman" pitchFamily="18" charset="0"/>
                    </a:rPr>
                    <a:t>(t)</a:t>
                  </a:r>
                  <a:endParaRPr lang="en-US" sz="2800" i="1" baseline="-25000" dirty="0">
                    <a:latin typeface="Cambria Math" pitchFamily="18" charset="0"/>
                    <a:ea typeface="Cambria Math" pitchFamily="18" charset="0"/>
                    <a:cs typeface="Times New Roman" pitchFamily="18" charset="0"/>
                  </a:endParaRPr>
                </a:p>
              </p:txBody>
            </p:sp>
            <p:sp>
              <p:nvSpPr>
                <p:cNvPr id="164" name="TextBox 163"/>
                <p:cNvSpPr txBox="1"/>
                <p:nvPr/>
              </p:nvSpPr>
              <p:spPr>
                <a:xfrm>
                  <a:off x="1100149" y="5514201"/>
                  <a:ext cx="3048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0</a:t>
                  </a:r>
                  <a:endParaRPr lang="en-US" sz="2800" baseline="-25000" dirty="0">
                    <a:latin typeface="Times New Roman" pitchFamily="18" charset="0"/>
                    <a:cs typeface="Times New Roman" pitchFamily="18" charset="0"/>
                  </a:endParaRPr>
                </a:p>
              </p:txBody>
            </p:sp>
          </p:grpSp>
        </p:grpSp>
        <p:sp>
          <p:nvSpPr>
            <p:cNvPr id="19" name="TextBox 18"/>
            <p:cNvSpPr txBox="1"/>
            <p:nvPr/>
          </p:nvSpPr>
          <p:spPr>
            <a:xfrm>
              <a:off x="2362200" y="1490990"/>
              <a:ext cx="26289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If the input of a spike </a:t>
              </a:r>
              <a:r>
                <a:rPr lang="en-US" sz="2800" i="1" dirty="0" smtClean="0">
                  <a:latin typeface="Times New Roman" pitchFamily="18" charset="0"/>
                  <a:cs typeface="Times New Roman" pitchFamily="18" charset="0"/>
                </a:rPr>
                <a:t>m(t)=</a:t>
              </a:r>
              <a:r>
                <a:rPr lang="el-GR" sz="2800" i="1" dirty="0" smtClean="0">
                  <a:latin typeface="Cambria Math"/>
                  <a:ea typeface="Cambria Math"/>
                  <a:cs typeface="Times New Roman" pitchFamily="18" charset="0"/>
                </a:rPr>
                <a:t>δ</a:t>
              </a:r>
              <a:r>
                <a:rPr lang="en-US" sz="2800" i="1" dirty="0" smtClean="0">
                  <a:latin typeface="Times New Roman" pitchFamily="18" charset="0"/>
                  <a:cs typeface="Times New Roman" pitchFamily="18" charset="0"/>
                </a:rPr>
                <a:t>(t)</a:t>
              </a:r>
              <a:endParaRPr lang="en-US" sz="2800" i="1" baseline="-25000" dirty="0">
                <a:latin typeface="Times New Roman" pitchFamily="18" charset="0"/>
                <a:cs typeface="Times New Roman" pitchFamily="18" charset="0"/>
              </a:endParaRPr>
            </a:p>
          </p:txBody>
        </p:sp>
        <p:sp>
          <p:nvSpPr>
            <p:cNvPr id="21" name="Freeform 20"/>
            <p:cNvSpPr/>
            <p:nvPr/>
          </p:nvSpPr>
          <p:spPr>
            <a:xfrm>
              <a:off x="2812869" y="2116183"/>
              <a:ext cx="862148" cy="259080"/>
            </a:xfrm>
            <a:custGeom>
              <a:avLst/>
              <a:gdLst>
                <a:gd name="connsiteX0" fmla="*/ 0 w 862148"/>
                <a:gd name="connsiteY0" fmla="*/ 117566 h 259080"/>
                <a:gd name="connsiteX1" fmla="*/ 300445 w 862148"/>
                <a:gd name="connsiteY1" fmla="*/ 65314 h 259080"/>
                <a:gd name="connsiteX2" fmla="*/ 313508 w 862148"/>
                <a:gd name="connsiteY2" fmla="*/ 248194 h 259080"/>
                <a:gd name="connsiteX3" fmla="*/ 862148 w 862148"/>
                <a:gd name="connsiteY3" fmla="*/ 0 h 259080"/>
              </a:gdLst>
              <a:ahLst/>
              <a:cxnLst>
                <a:cxn ang="0">
                  <a:pos x="connsiteX0" y="connsiteY0"/>
                </a:cxn>
                <a:cxn ang="0">
                  <a:pos x="connsiteX1" y="connsiteY1"/>
                </a:cxn>
                <a:cxn ang="0">
                  <a:pos x="connsiteX2" y="connsiteY2"/>
                </a:cxn>
                <a:cxn ang="0">
                  <a:pos x="connsiteX3" y="connsiteY3"/>
                </a:cxn>
              </a:cxnLst>
              <a:rect l="l" t="t" r="r" b="b"/>
              <a:pathLst>
                <a:path w="862148" h="259080">
                  <a:moveTo>
                    <a:pt x="0" y="117566"/>
                  </a:moveTo>
                  <a:cubicBezTo>
                    <a:pt x="124097" y="80554"/>
                    <a:pt x="248194" y="43543"/>
                    <a:pt x="300445" y="65314"/>
                  </a:cubicBezTo>
                  <a:cubicBezTo>
                    <a:pt x="352696" y="87085"/>
                    <a:pt x="219891" y="259080"/>
                    <a:pt x="313508" y="248194"/>
                  </a:cubicBezTo>
                  <a:cubicBezTo>
                    <a:pt x="407125" y="237308"/>
                    <a:pt x="634636" y="118654"/>
                    <a:pt x="862148" y="0"/>
                  </a:cubicBezTo>
                </a:path>
              </a:pathLst>
            </a:custGeom>
            <a:noFill/>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TextBox 21"/>
            <p:cNvSpPr txBox="1"/>
            <p:nvPr/>
          </p:nvSpPr>
          <p:spPr>
            <a:xfrm>
              <a:off x="3644537" y="1957253"/>
              <a:ext cx="5334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spike </a:t>
              </a:r>
              <a:endParaRPr lang="en-US" sz="2800" baseline="-25000" dirty="0">
                <a:latin typeface="Times New Roman" pitchFamily="18" charset="0"/>
                <a:cs typeface="Times New Roman" pitchFamily="18" charset="0"/>
              </a:endParaRPr>
            </a:p>
          </p:txBody>
        </p:sp>
      </p:grpSp>
      <p:sp>
        <p:nvSpPr>
          <p:cNvPr id="24" name="TextBox 23"/>
          <p:cNvSpPr txBox="1"/>
          <p:nvPr/>
        </p:nvSpPr>
        <p:spPr>
          <a:xfrm>
            <a:off x="2133600" y="3429000"/>
            <a:ext cx="4953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causes the output of </a:t>
            </a:r>
            <a:r>
              <a:rPr lang="en-US" sz="2800" i="1" dirty="0" smtClean="0">
                <a:latin typeface="Times New Roman" pitchFamily="18" charset="0"/>
                <a:cs typeface="Times New Roman" pitchFamily="18" charset="0"/>
              </a:rPr>
              <a:t>d(t)=</a:t>
            </a:r>
            <a:r>
              <a:rPr lang="en-US" sz="2800" i="1" dirty="0" smtClean="0">
                <a:latin typeface="Cambria Math"/>
                <a:ea typeface="Cambria Math"/>
                <a:cs typeface="Times New Roman" pitchFamily="18" charset="0"/>
              </a:rPr>
              <a:t>g</a:t>
            </a:r>
            <a:r>
              <a:rPr lang="en-US" sz="2800" i="1" dirty="0" smtClean="0">
                <a:latin typeface="Times New Roman" pitchFamily="18" charset="0"/>
                <a:cs typeface="Times New Roman" pitchFamily="18" charset="0"/>
              </a:rPr>
              <a:t>(t)</a:t>
            </a:r>
            <a:endParaRPr lang="en-US" sz="2800" i="1"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24 	Exemplary Inverse Problems, incl. Filter Design</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5451407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Rectangle 8"/>
          <p:cNvSpPr>
            <a:spLocks noChangeArrowheads="1"/>
          </p:cNvSpPr>
          <p:nvPr/>
        </p:nvSpPr>
        <p:spPr bwMode="auto">
          <a:xfrm>
            <a:off x="6934201" y="4114800"/>
            <a:ext cx="21336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m(t</a:t>
            </a:r>
            <a:r>
              <a:rPr lang="en-US" sz="2800" i="1" baseline="-25000" dirty="0" smtClean="0">
                <a:latin typeface="Times New Roman" pitchFamily="18" charset="0"/>
                <a:cs typeface="Times New Roman" pitchFamily="18" charset="0"/>
              </a:rPr>
              <a:t>0</a:t>
            </a:r>
            <a:r>
              <a:rPr lang="en-US" sz="2800" i="1" dirty="0" smtClean="0">
                <a:latin typeface="Times New Roman" pitchFamily="18" charset="0"/>
                <a:cs typeface="Times New Roman" pitchFamily="18" charset="0"/>
              </a:rPr>
              <a:t>)g(t</a:t>
            </a:r>
            <a:r>
              <a:rPr lang="en-US" sz="2800" i="1" dirty="0" smtClean="0">
                <a:latin typeface="Symbol" pitchFamily="18" charset="2"/>
                <a:cs typeface="Times New Roman" pitchFamily="18" charset="0"/>
              </a:rPr>
              <a:t>-</a:t>
            </a:r>
            <a:r>
              <a:rPr lang="en-US" sz="2800" i="1" dirty="0" smtClean="0">
                <a:latin typeface="Times New Roman" pitchFamily="18" charset="0"/>
                <a:cs typeface="Times New Roman" pitchFamily="18" charset="0"/>
              </a:rPr>
              <a:t>t</a:t>
            </a:r>
            <a:r>
              <a:rPr lang="en-US" sz="2800" i="1" baseline="-25000" dirty="0" smtClean="0">
                <a:latin typeface="Times New Roman" pitchFamily="18" charset="0"/>
                <a:cs typeface="Times New Roman" pitchFamily="18" charset="0"/>
              </a:rPr>
              <a:t>0</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
        <p:nvSpPr>
          <p:cNvPr id="168" name="Rectangle 8"/>
          <p:cNvSpPr>
            <a:spLocks noChangeArrowheads="1"/>
          </p:cNvSpPr>
          <p:nvPr/>
        </p:nvSpPr>
        <p:spPr bwMode="auto">
          <a:xfrm rot="16200000">
            <a:off x="-457199" y="12192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Cambria Math" pitchFamily="18" charset="0"/>
                <a:ea typeface="Cambria Math" pitchFamily="18" charset="0"/>
                <a:cs typeface="Times New Roman" pitchFamily="18" charset="0"/>
              </a:rPr>
              <a:t>m(t)</a:t>
            </a:r>
            <a:endParaRPr lang="en-US" sz="2800" i="1" dirty="0">
              <a:latin typeface="Cambria Math" pitchFamily="18" charset="0"/>
              <a:ea typeface="Cambria Math" pitchFamily="18" charset="0"/>
              <a:cs typeface="Times New Roman" pitchFamily="18" charset="0"/>
            </a:endParaRPr>
          </a:p>
        </p:txBody>
      </p:sp>
      <p:sp>
        <p:nvSpPr>
          <p:cNvPr id="175" name="Line 59"/>
          <p:cNvSpPr>
            <a:spLocks noChangeShapeType="1"/>
          </p:cNvSpPr>
          <p:nvPr/>
        </p:nvSpPr>
        <p:spPr bwMode="auto">
          <a:xfrm>
            <a:off x="762001" y="762000"/>
            <a:ext cx="0" cy="2009776"/>
          </a:xfrm>
          <a:prstGeom prst="line">
            <a:avLst/>
          </a:prstGeom>
          <a:noFill/>
          <a:ln w="28575">
            <a:solidFill>
              <a:schemeClr val="tx1"/>
            </a:solidFill>
            <a:round/>
            <a:headEnd type="triangle" w="med" len="med"/>
            <a:tailEnd/>
          </a:ln>
          <a:effectLst/>
        </p:spPr>
        <p:txBody>
          <a:bodyPr/>
          <a:lstStyle/>
          <a:p>
            <a:endParaRPr lang="en-US" sz="2800"/>
          </a:p>
        </p:txBody>
      </p:sp>
      <p:sp>
        <p:nvSpPr>
          <p:cNvPr id="176" name="Line 60"/>
          <p:cNvSpPr>
            <a:spLocks noChangeShapeType="1"/>
          </p:cNvSpPr>
          <p:nvPr/>
        </p:nvSpPr>
        <p:spPr bwMode="auto">
          <a:xfrm flipH="1">
            <a:off x="733427" y="2743200"/>
            <a:ext cx="6715122" cy="9526"/>
          </a:xfrm>
          <a:prstGeom prst="line">
            <a:avLst/>
          </a:prstGeom>
          <a:noFill/>
          <a:ln w="28575">
            <a:solidFill>
              <a:schemeClr val="tx1"/>
            </a:solidFill>
            <a:round/>
            <a:headEnd type="triangle" w="med" len="med"/>
            <a:tailEnd/>
          </a:ln>
          <a:effectLst/>
        </p:spPr>
        <p:txBody>
          <a:bodyPr/>
          <a:lstStyle/>
          <a:p>
            <a:endParaRPr lang="en-US" sz="2800"/>
          </a:p>
        </p:txBody>
      </p:sp>
      <p:sp>
        <p:nvSpPr>
          <p:cNvPr id="178" name="Line 62"/>
          <p:cNvSpPr>
            <a:spLocks noChangeShapeType="1"/>
          </p:cNvSpPr>
          <p:nvPr/>
        </p:nvSpPr>
        <p:spPr bwMode="auto">
          <a:xfrm>
            <a:off x="1981201" y="1490662"/>
            <a:ext cx="0" cy="1252538"/>
          </a:xfrm>
          <a:prstGeom prst="line">
            <a:avLst/>
          </a:prstGeom>
          <a:noFill/>
          <a:ln w="38100">
            <a:solidFill>
              <a:schemeClr val="tx1"/>
            </a:solidFill>
            <a:round/>
            <a:headEnd/>
            <a:tailEnd/>
          </a:ln>
          <a:effectLst/>
        </p:spPr>
        <p:txBody>
          <a:bodyPr/>
          <a:lstStyle/>
          <a:p>
            <a:endParaRPr lang="en-US" sz="2800"/>
          </a:p>
        </p:txBody>
      </p:sp>
      <p:sp>
        <p:nvSpPr>
          <p:cNvPr id="179" name="Freeform 63"/>
          <p:cNvSpPr>
            <a:spLocks/>
          </p:cNvSpPr>
          <p:nvPr/>
        </p:nvSpPr>
        <p:spPr bwMode="auto">
          <a:xfrm>
            <a:off x="762001" y="1346200"/>
            <a:ext cx="6553200" cy="939800"/>
          </a:xfrm>
          <a:custGeom>
            <a:avLst/>
            <a:gdLst/>
            <a:ahLst/>
            <a:cxnLst>
              <a:cxn ang="0">
                <a:pos x="0" y="296"/>
              </a:cxn>
              <a:cxn ang="0">
                <a:pos x="240" y="104"/>
              </a:cxn>
              <a:cxn ang="0">
                <a:pos x="624" y="8"/>
              </a:cxn>
              <a:cxn ang="0">
                <a:pos x="1008" y="152"/>
              </a:cxn>
              <a:cxn ang="0">
                <a:pos x="1440" y="104"/>
              </a:cxn>
              <a:cxn ang="0">
                <a:pos x="1680" y="152"/>
              </a:cxn>
              <a:cxn ang="0">
                <a:pos x="2064" y="296"/>
              </a:cxn>
            </a:cxnLst>
            <a:rect l="0" t="0" r="r" b="b"/>
            <a:pathLst>
              <a:path w="2064" h="296">
                <a:moveTo>
                  <a:pt x="0" y="296"/>
                </a:moveTo>
                <a:cubicBezTo>
                  <a:pt x="68" y="224"/>
                  <a:pt x="136" y="152"/>
                  <a:pt x="240" y="104"/>
                </a:cubicBezTo>
                <a:cubicBezTo>
                  <a:pt x="344" y="56"/>
                  <a:pt x="496" y="0"/>
                  <a:pt x="624" y="8"/>
                </a:cubicBezTo>
                <a:cubicBezTo>
                  <a:pt x="752" y="16"/>
                  <a:pt x="872" y="136"/>
                  <a:pt x="1008" y="152"/>
                </a:cubicBezTo>
                <a:cubicBezTo>
                  <a:pt x="1144" y="168"/>
                  <a:pt x="1328" y="104"/>
                  <a:pt x="1440" y="104"/>
                </a:cubicBezTo>
                <a:cubicBezTo>
                  <a:pt x="1552" y="104"/>
                  <a:pt x="1576" y="120"/>
                  <a:pt x="1680" y="152"/>
                </a:cubicBezTo>
                <a:cubicBezTo>
                  <a:pt x="1784" y="184"/>
                  <a:pt x="1924" y="240"/>
                  <a:pt x="2064" y="296"/>
                </a:cubicBezTo>
              </a:path>
            </a:pathLst>
          </a:custGeom>
          <a:noFill/>
          <a:ln w="28575">
            <a:solidFill>
              <a:schemeClr val="tx1"/>
            </a:solidFill>
            <a:round/>
            <a:headEnd/>
            <a:tailEnd/>
          </a:ln>
          <a:effectLst/>
        </p:spPr>
        <p:txBody>
          <a:bodyPr/>
          <a:lstStyle/>
          <a:p>
            <a:endParaRPr lang="en-US" sz="2800"/>
          </a:p>
        </p:txBody>
      </p:sp>
      <p:sp>
        <p:nvSpPr>
          <p:cNvPr id="180" name="Line 64"/>
          <p:cNvSpPr>
            <a:spLocks noChangeShapeType="1"/>
          </p:cNvSpPr>
          <p:nvPr/>
        </p:nvSpPr>
        <p:spPr bwMode="auto">
          <a:xfrm>
            <a:off x="2286001" y="1423988"/>
            <a:ext cx="0" cy="1319212"/>
          </a:xfrm>
          <a:prstGeom prst="line">
            <a:avLst/>
          </a:prstGeom>
          <a:noFill/>
          <a:ln w="38100">
            <a:solidFill>
              <a:schemeClr val="tx1"/>
            </a:solidFill>
            <a:round/>
            <a:headEnd/>
            <a:tailEnd/>
          </a:ln>
          <a:effectLst/>
        </p:spPr>
        <p:txBody>
          <a:bodyPr/>
          <a:lstStyle/>
          <a:p>
            <a:endParaRPr lang="en-US" sz="2800"/>
          </a:p>
        </p:txBody>
      </p:sp>
      <p:sp>
        <p:nvSpPr>
          <p:cNvPr id="181" name="Line 65"/>
          <p:cNvSpPr>
            <a:spLocks noChangeShapeType="1"/>
          </p:cNvSpPr>
          <p:nvPr/>
        </p:nvSpPr>
        <p:spPr bwMode="auto">
          <a:xfrm>
            <a:off x="2590801" y="1371600"/>
            <a:ext cx="0" cy="1371600"/>
          </a:xfrm>
          <a:prstGeom prst="line">
            <a:avLst/>
          </a:prstGeom>
          <a:noFill/>
          <a:ln w="38100">
            <a:solidFill>
              <a:schemeClr val="tx1"/>
            </a:solidFill>
            <a:round/>
            <a:headEnd/>
            <a:tailEnd/>
          </a:ln>
          <a:effectLst/>
        </p:spPr>
        <p:txBody>
          <a:bodyPr/>
          <a:lstStyle/>
          <a:p>
            <a:endParaRPr lang="en-US" sz="2800"/>
          </a:p>
        </p:txBody>
      </p:sp>
      <p:sp>
        <p:nvSpPr>
          <p:cNvPr id="182" name="Line 66"/>
          <p:cNvSpPr>
            <a:spLocks noChangeShapeType="1"/>
          </p:cNvSpPr>
          <p:nvPr/>
        </p:nvSpPr>
        <p:spPr bwMode="auto">
          <a:xfrm>
            <a:off x="2895601" y="1371600"/>
            <a:ext cx="0" cy="1371600"/>
          </a:xfrm>
          <a:prstGeom prst="line">
            <a:avLst/>
          </a:prstGeom>
          <a:noFill/>
          <a:ln w="38100">
            <a:solidFill>
              <a:schemeClr val="tx1"/>
            </a:solidFill>
            <a:round/>
            <a:headEnd/>
            <a:tailEnd/>
          </a:ln>
          <a:effectLst/>
        </p:spPr>
        <p:txBody>
          <a:bodyPr/>
          <a:lstStyle/>
          <a:p>
            <a:endParaRPr lang="en-US" sz="2800"/>
          </a:p>
        </p:txBody>
      </p:sp>
      <p:sp>
        <p:nvSpPr>
          <p:cNvPr id="183" name="Line 67"/>
          <p:cNvSpPr>
            <a:spLocks noChangeShapeType="1"/>
          </p:cNvSpPr>
          <p:nvPr/>
        </p:nvSpPr>
        <p:spPr bwMode="auto">
          <a:xfrm>
            <a:off x="3200401" y="1524000"/>
            <a:ext cx="0" cy="1219200"/>
          </a:xfrm>
          <a:prstGeom prst="line">
            <a:avLst/>
          </a:prstGeom>
          <a:noFill/>
          <a:ln w="38100">
            <a:solidFill>
              <a:schemeClr val="tx1"/>
            </a:solidFill>
            <a:round/>
            <a:headEnd/>
            <a:tailEnd/>
          </a:ln>
          <a:effectLst/>
        </p:spPr>
        <p:txBody>
          <a:bodyPr/>
          <a:lstStyle/>
          <a:p>
            <a:endParaRPr lang="en-US" sz="2800"/>
          </a:p>
        </p:txBody>
      </p:sp>
      <p:sp>
        <p:nvSpPr>
          <p:cNvPr id="184" name="Line 68"/>
          <p:cNvSpPr>
            <a:spLocks noChangeShapeType="1"/>
          </p:cNvSpPr>
          <p:nvPr/>
        </p:nvSpPr>
        <p:spPr bwMode="auto">
          <a:xfrm>
            <a:off x="3505201" y="1676400"/>
            <a:ext cx="0" cy="1066800"/>
          </a:xfrm>
          <a:prstGeom prst="line">
            <a:avLst/>
          </a:prstGeom>
          <a:noFill/>
          <a:ln w="38100">
            <a:solidFill>
              <a:schemeClr val="tx1"/>
            </a:solidFill>
            <a:round/>
            <a:headEnd/>
            <a:tailEnd/>
          </a:ln>
          <a:effectLst/>
        </p:spPr>
        <p:txBody>
          <a:bodyPr/>
          <a:lstStyle/>
          <a:p>
            <a:endParaRPr lang="en-US" sz="2800"/>
          </a:p>
        </p:txBody>
      </p:sp>
      <p:sp>
        <p:nvSpPr>
          <p:cNvPr id="185" name="Line 69"/>
          <p:cNvSpPr>
            <a:spLocks noChangeShapeType="1"/>
          </p:cNvSpPr>
          <p:nvPr/>
        </p:nvSpPr>
        <p:spPr bwMode="auto">
          <a:xfrm>
            <a:off x="3805239" y="1790700"/>
            <a:ext cx="4762" cy="952500"/>
          </a:xfrm>
          <a:prstGeom prst="line">
            <a:avLst/>
          </a:prstGeom>
          <a:noFill/>
          <a:ln w="38100">
            <a:solidFill>
              <a:schemeClr val="tx1"/>
            </a:solidFill>
            <a:round/>
            <a:headEnd/>
            <a:tailEnd/>
          </a:ln>
          <a:effectLst/>
        </p:spPr>
        <p:txBody>
          <a:bodyPr/>
          <a:lstStyle/>
          <a:p>
            <a:endParaRPr lang="en-US" sz="2800"/>
          </a:p>
        </p:txBody>
      </p:sp>
      <p:sp>
        <p:nvSpPr>
          <p:cNvPr id="186" name="Line 70"/>
          <p:cNvSpPr>
            <a:spLocks noChangeShapeType="1"/>
          </p:cNvSpPr>
          <p:nvPr/>
        </p:nvSpPr>
        <p:spPr bwMode="auto">
          <a:xfrm>
            <a:off x="4114801" y="1828800"/>
            <a:ext cx="0" cy="914400"/>
          </a:xfrm>
          <a:prstGeom prst="line">
            <a:avLst/>
          </a:prstGeom>
          <a:noFill/>
          <a:ln w="38100">
            <a:solidFill>
              <a:schemeClr val="tx1"/>
            </a:solidFill>
            <a:round/>
            <a:headEnd/>
            <a:tailEnd/>
          </a:ln>
          <a:effectLst/>
        </p:spPr>
        <p:txBody>
          <a:bodyPr/>
          <a:lstStyle/>
          <a:p>
            <a:endParaRPr lang="en-US" sz="2800"/>
          </a:p>
        </p:txBody>
      </p:sp>
      <p:sp>
        <p:nvSpPr>
          <p:cNvPr id="187" name="Line 71"/>
          <p:cNvSpPr>
            <a:spLocks noChangeShapeType="1"/>
          </p:cNvSpPr>
          <p:nvPr/>
        </p:nvSpPr>
        <p:spPr bwMode="auto">
          <a:xfrm>
            <a:off x="4419601" y="1800226"/>
            <a:ext cx="0" cy="1247774"/>
          </a:xfrm>
          <a:prstGeom prst="line">
            <a:avLst/>
          </a:prstGeom>
          <a:noFill/>
          <a:ln w="38100">
            <a:solidFill>
              <a:schemeClr val="tx1"/>
            </a:solidFill>
            <a:round/>
            <a:headEnd/>
            <a:tailEnd/>
          </a:ln>
          <a:effectLst/>
        </p:spPr>
        <p:txBody>
          <a:bodyPr/>
          <a:lstStyle/>
          <a:p>
            <a:endParaRPr lang="en-US" sz="2800"/>
          </a:p>
        </p:txBody>
      </p:sp>
      <p:sp>
        <p:nvSpPr>
          <p:cNvPr id="188" name="Line 72"/>
          <p:cNvSpPr>
            <a:spLocks noChangeShapeType="1"/>
          </p:cNvSpPr>
          <p:nvPr/>
        </p:nvSpPr>
        <p:spPr bwMode="auto">
          <a:xfrm>
            <a:off x="4719639" y="1762126"/>
            <a:ext cx="4762" cy="981074"/>
          </a:xfrm>
          <a:prstGeom prst="line">
            <a:avLst/>
          </a:prstGeom>
          <a:noFill/>
          <a:ln w="38100">
            <a:solidFill>
              <a:schemeClr val="tx1"/>
            </a:solidFill>
            <a:round/>
            <a:headEnd/>
            <a:tailEnd/>
          </a:ln>
          <a:effectLst/>
        </p:spPr>
        <p:txBody>
          <a:bodyPr/>
          <a:lstStyle/>
          <a:p>
            <a:endParaRPr lang="en-US" sz="2800"/>
          </a:p>
        </p:txBody>
      </p:sp>
      <p:sp>
        <p:nvSpPr>
          <p:cNvPr id="189" name="Line 73"/>
          <p:cNvSpPr>
            <a:spLocks noChangeShapeType="1"/>
          </p:cNvSpPr>
          <p:nvPr/>
        </p:nvSpPr>
        <p:spPr bwMode="auto">
          <a:xfrm>
            <a:off x="5024439" y="1700212"/>
            <a:ext cx="4762" cy="1042988"/>
          </a:xfrm>
          <a:prstGeom prst="line">
            <a:avLst/>
          </a:prstGeom>
          <a:noFill/>
          <a:ln w="38100">
            <a:solidFill>
              <a:schemeClr val="tx1"/>
            </a:solidFill>
            <a:round/>
            <a:headEnd/>
            <a:tailEnd/>
          </a:ln>
          <a:effectLst/>
        </p:spPr>
        <p:txBody>
          <a:bodyPr/>
          <a:lstStyle/>
          <a:p>
            <a:endParaRPr lang="en-US" sz="2800"/>
          </a:p>
        </p:txBody>
      </p:sp>
      <p:sp>
        <p:nvSpPr>
          <p:cNvPr id="190" name="Line 74"/>
          <p:cNvSpPr>
            <a:spLocks noChangeShapeType="1"/>
          </p:cNvSpPr>
          <p:nvPr/>
        </p:nvSpPr>
        <p:spPr bwMode="auto">
          <a:xfrm>
            <a:off x="5334001" y="1676400"/>
            <a:ext cx="0" cy="1066800"/>
          </a:xfrm>
          <a:prstGeom prst="line">
            <a:avLst/>
          </a:prstGeom>
          <a:noFill/>
          <a:ln w="38100">
            <a:solidFill>
              <a:schemeClr val="tx1"/>
            </a:solidFill>
            <a:round/>
            <a:headEnd/>
            <a:tailEnd/>
          </a:ln>
          <a:effectLst/>
        </p:spPr>
        <p:txBody>
          <a:bodyPr/>
          <a:lstStyle/>
          <a:p>
            <a:endParaRPr lang="en-US" sz="2800"/>
          </a:p>
        </p:txBody>
      </p:sp>
      <p:sp>
        <p:nvSpPr>
          <p:cNvPr id="191" name="Line 75"/>
          <p:cNvSpPr>
            <a:spLocks noChangeShapeType="1"/>
          </p:cNvSpPr>
          <p:nvPr/>
        </p:nvSpPr>
        <p:spPr bwMode="auto">
          <a:xfrm>
            <a:off x="5638801" y="1676400"/>
            <a:ext cx="0" cy="1066800"/>
          </a:xfrm>
          <a:prstGeom prst="line">
            <a:avLst/>
          </a:prstGeom>
          <a:noFill/>
          <a:ln w="38100">
            <a:solidFill>
              <a:schemeClr val="tx1"/>
            </a:solidFill>
            <a:round/>
            <a:headEnd/>
            <a:tailEnd/>
          </a:ln>
          <a:effectLst/>
        </p:spPr>
        <p:txBody>
          <a:bodyPr/>
          <a:lstStyle/>
          <a:p>
            <a:endParaRPr lang="en-US" sz="2800"/>
          </a:p>
        </p:txBody>
      </p:sp>
      <p:sp>
        <p:nvSpPr>
          <p:cNvPr id="192" name="Line 76"/>
          <p:cNvSpPr>
            <a:spLocks noChangeShapeType="1"/>
          </p:cNvSpPr>
          <p:nvPr/>
        </p:nvSpPr>
        <p:spPr bwMode="auto">
          <a:xfrm>
            <a:off x="5943601" y="1776412"/>
            <a:ext cx="0" cy="966788"/>
          </a:xfrm>
          <a:prstGeom prst="line">
            <a:avLst/>
          </a:prstGeom>
          <a:noFill/>
          <a:ln w="38100">
            <a:solidFill>
              <a:schemeClr val="tx1"/>
            </a:solidFill>
            <a:round/>
            <a:headEnd/>
            <a:tailEnd/>
          </a:ln>
          <a:effectLst/>
        </p:spPr>
        <p:txBody>
          <a:bodyPr/>
          <a:lstStyle/>
          <a:p>
            <a:endParaRPr lang="en-US" sz="2800"/>
          </a:p>
        </p:txBody>
      </p:sp>
      <p:sp>
        <p:nvSpPr>
          <p:cNvPr id="193" name="Line 77"/>
          <p:cNvSpPr>
            <a:spLocks noChangeShapeType="1"/>
          </p:cNvSpPr>
          <p:nvPr/>
        </p:nvSpPr>
        <p:spPr bwMode="auto">
          <a:xfrm flipH="1">
            <a:off x="6248399" y="1871660"/>
            <a:ext cx="4762" cy="871538"/>
          </a:xfrm>
          <a:prstGeom prst="line">
            <a:avLst/>
          </a:prstGeom>
          <a:noFill/>
          <a:ln w="38100">
            <a:solidFill>
              <a:schemeClr val="tx1"/>
            </a:solidFill>
            <a:round/>
            <a:headEnd/>
            <a:tailEnd/>
          </a:ln>
          <a:effectLst/>
        </p:spPr>
        <p:txBody>
          <a:bodyPr/>
          <a:lstStyle/>
          <a:p>
            <a:endParaRPr lang="en-US" sz="2800"/>
          </a:p>
        </p:txBody>
      </p:sp>
      <p:sp>
        <p:nvSpPr>
          <p:cNvPr id="194" name="Line 78"/>
          <p:cNvSpPr>
            <a:spLocks noChangeShapeType="1"/>
          </p:cNvSpPr>
          <p:nvPr/>
        </p:nvSpPr>
        <p:spPr bwMode="auto">
          <a:xfrm>
            <a:off x="1676401" y="1600200"/>
            <a:ext cx="0" cy="1143000"/>
          </a:xfrm>
          <a:prstGeom prst="line">
            <a:avLst/>
          </a:prstGeom>
          <a:noFill/>
          <a:ln w="38100">
            <a:solidFill>
              <a:schemeClr val="tx1"/>
            </a:solidFill>
            <a:round/>
            <a:headEnd/>
            <a:tailEnd/>
          </a:ln>
          <a:effectLst/>
        </p:spPr>
        <p:txBody>
          <a:bodyPr/>
          <a:lstStyle/>
          <a:p>
            <a:endParaRPr lang="en-US" sz="2800"/>
          </a:p>
        </p:txBody>
      </p:sp>
      <p:sp>
        <p:nvSpPr>
          <p:cNvPr id="195" name="Line 79"/>
          <p:cNvSpPr>
            <a:spLocks noChangeShapeType="1"/>
          </p:cNvSpPr>
          <p:nvPr/>
        </p:nvSpPr>
        <p:spPr bwMode="auto">
          <a:xfrm>
            <a:off x="1371601" y="1743076"/>
            <a:ext cx="0" cy="1000124"/>
          </a:xfrm>
          <a:prstGeom prst="line">
            <a:avLst/>
          </a:prstGeom>
          <a:noFill/>
          <a:ln w="38100">
            <a:solidFill>
              <a:schemeClr val="tx1"/>
            </a:solidFill>
            <a:round/>
            <a:headEnd/>
            <a:tailEnd/>
          </a:ln>
          <a:effectLst/>
        </p:spPr>
        <p:txBody>
          <a:bodyPr/>
          <a:lstStyle/>
          <a:p>
            <a:endParaRPr lang="en-US" sz="2800"/>
          </a:p>
        </p:txBody>
      </p:sp>
      <p:sp>
        <p:nvSpPr>
          <p:cNvPr id="196" name="Line 80"/>
          <p:cNvSpPr>
            <a:spLocks noChangeShapeType="1"/>
          </p:cNvSpPr>
          <p:nvPr/>
        </p:nvSpPr>
        <p:spPr bwMode="auto">
          <a:xfrm>
            <a:off x="1066801" y="1981200"/>
            <a:ext cx="0" cy="762000"/>
          </a:xfrm>
          <a:prstGeom prst="line">
            <a:avLst/>
          </a:prstGeom>
          <a:noFill/>
          <a:ln w="38100">
            <a:solidFill>
              <a:schemeClr val="tx1"/>
            </a:solidFill>
            <a:round/>
            <a:headEnd/>
            <a:tailEnd/>
          </a:ln>
          <a:effectLst/>
        </p:spPr>
        <p:txBody>
          <a:bodyPr/>
          <a:lstStyle/>
          <a:p>
            <a:endParaRPr lang="en-US" sz="2800"/>
          </a:p>
        </p:txBody>
      </p:sp>
      <p:sp>
        <p:nvSpPr>
          <p:cNvPr id="197" name="Line 81"/>
          <p:cNvSpPr>
            <a:spLocks noChangeShapeType="1"/>
          </p:cNvSpPr>
          <p:nvPr/>
        </p:nvSpPr>
        <p:spPr bwMode="auto">
          <a:xfrm>
            <a:off x="6553201" y="1981200"/>
            <a:ext cx="0" cy="762000"/>
          </a:xfrm>
          <a:prstGeom prst="line">
            <a:avLst/>
          </a:prstGeom>
          <a:noFill/>
          <a:ln w="38100">
            <a:solidFill>
              <a:schemeClr val="tx1"/>
            </a:solidFill>
            <a:round/>
            <a:headEnd/>
            <a:tailEnd/>
          </a:ln>
          <a:effectLst/>
        </p:spPr>
        <p:txBody>
          <a:bodyPr/>
          <a:lstStyle/>
          <a:p>
            <a:endParaRPr lang="en-US" sz="2800"/>
          </a:p>
        </p:txBody>
      </p:sp>
      <p:sp>
        <p:nvSpPr>
          <p:cNvPr id="198" name="Line 82"/>
          <p:cNvSpPr>
            <a:spLocks noChangeShapeType="1"/>
          </p:cNvSpPr>
          <p:nvPr/>
        </p:nvSpPr>
        <p:spPr bwMode="auto">
          <a:xfrm>
            <a:off x="6858001" y="2090738"/>
            <a:ext cx="0" cy="652462"/>
          </a:xfrm>
          <a:prstGeom prst="line">
            <a:avLst/>
          </a:prstGeom>
          <a:noFill/>
          <a:ln w="38100">
            <a:solidFill>
              <a:schemeClr val="tx1"/>
            </a:solidFill>
            <a:round/>
            <a:headEnd/>
            <a:tailEnd/>
          </a:ln>
          <a:effectLst/>
        </p:spPr>
        <p:txBody>
          <a:bodyPr/>
          <a:lstStyle/>
          <a:p>
            <a:endParaRPr lang="en-US" sz="2800"/>
          </a:p>
        </p:txBody>
      </p:sp>
      <p:sp>
        <p:nvSpPr>
          <p:cNvPr id="221" name="Rectangle 8"/>
          <p:cNvSpPr>
            <a:spLocks noChangeArrowheads="1"/>
          </p:cNvSpPr>
          <p:nvPr/>
        </p:nvSpPr>
        <p:spPr bwMode="auto">
          <a:xfrm>
            <a:off x="6248401" y="27432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dirty="0" smtClean="0">
                <a:latin typeface="Times New Roman" pitchFamily="18" charset="0"/>
                <a:cs typeface="Times New Roman" pitchFamily="18" charset="0"/>
              </a:rPr>
              <a:t>time, </a:t>
            </a:r>
            <a:r>
              <a:rPr lang="en-US" sz="2800" i="1" dirty="0" smtClean="0">
                <a:latin typeface="Times New Roman" pitchFamily="18" charset="0"/>
                <a:cs typeface="Times New Roman" pitchFamily="18" charset="0"/>
              </a:rPr>
              <a:t>t</a:t>
            </a:r>
            <a:endParaRPr lang="en-US" sz="2800" i="1" dirty="0">
              <a:latin typeface="Times New Roman" pitchFamily="18" charset="0"/>
              <a:cs typeface="Times New Roman" pitchFamily="18" charset="0"/>
            </a:endParaRPr>
          </a:p>
        </p:txBody>
      </p:sp>
      <p:sp>
        <p:nvSpPr>
          <p:cNvPr id="225" name="Rectangle 8"/>
          <p:cNvSpPr>
            <a:spLocks noChangeArrowheads="1"/>
          </p:cNvSpPr>
          <p:nvPr/>
        </p:nvSpPr>
        <p:spPr bwMode="auto">
          <a:xfrm>
            <a:off x="4114801" y="299085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t</a:t>
            </a:r>
            <a:r>
              <a:rPr lang="en-US" sz="2800" i="1" baseline="-25000" dirty="0" smtClean="0">
                <a:latin typeface="Times New Roman" pitchFamily="18" charset="0"/>
                <a:cs typeface="Times New Roman" pitchFamily="18" charset="0"/>
              </a:rPr>
              <a:t>0</a:t>
            </a:r>
            <a:endParaRPr lang="en-US" sz="2800" i="1" baseline="-25000" dirty="0">
              <a:latin typeface="Times New Roman" pitchFamily="18" charset="0"/>
              <a:cs typeface="Times New Roman" pitchFamily="18" charset="0"/>
            </a:endParaRPr>
          </a:p>
        </p:txBody>
      </p:sp>
      <p:sp>
        <p:nvSpPr>
          <p:cNvPr id="169" name="Line 3"/>
          <p:cNvSpPr>
            <a:spLocks noChangeShapeType="1"/>
          </p:cNvSpPr>
          <p:nvPr/>
        </p:nvSpPr>
        <p:spPr bwMode="auto">
          <a:xfrm>
            <a:off x="762001" y="4076700"/>
            <a:ext cx="0" cy="1981200"/>
          </a:xfrm>
          <a:prstGeom prst="line">
            <a:avLst/>
          </a:prstGeom>
          <a:noFill/>
          <a:ln w="28575">
            <a:solidFill>
              <a:schemeClr val="tx1"/>
            </a:solidFill>
            <a:round/>
            <a:headEnd type="triangle" w="med" len="med"/>
            <a:tailEnd/>
          </a:ln>
          <a:effectLst/>
        </p:spPr>
        <p:txBody>
          <a:bodyPr/>
          <a:lstStyle/>
          <a:p>
            <a:endParaRPr lang="en-US" sz="2800"/>
          </a:p>
        </p:txBody>
      </p:sp>
      <p:sp>
        <p:nvSpPr>
          <p:cNvPr id="170" name="Line 4"/>
          <p:cNvSpPr>
            <a:spLocks noChangeShapeType="1"/>
          </p:cNvSpPr>
          <p:nvPr/>
        </p:nvSpPr>
        <p:spPr bwMode="auto">
          <a:xfrm flipH="1">
            <a:off x="742949" y="6057900"/>
            <a:ext cx="6705600" cy="0"/>
          </a:xfrm>
          <a:prstGeom prst="line">
            <a:avLst/>
          </a:prstGeom>
          <a:noFill/>
          <a:ln w="28575">
            <a:solidFill>
              <a:schemeClr val="tx1"/>
            </a:solidFill>
            <a:round/>
            <a:headEnd type="triangle" w="med" len="med"/>
            <a:tailEnd/>
          </a:ln>
          <a:effectLst/>
        </p:spPr>
        <p:txBody>
          <a:bodyPr/>
          <a:lstStyle/>
          <a:p>
            <a:endParaRPr lang="en-US" sz="2800"/>
          </a:p>
        </p:txBody>
      </p:sp>
      <p:sp>
        <p:nvSpPr>
          <p:cNvPr id="172" name="Freeform 34"/>
          <p:cNvSpPr>
            <a:spLocks/>
          </p:cNvSpPr>
          <p:nvPr/>
        </p:nvSpPr>
        <p:spPr bwMode="auto">
          <a:xfrm>
            <a:off x="784227" y="4038600"/>
            <a:ext cx="6905624" cy="1638300"/>
          </a:xfrm>
          <a:custGeom>
            <a:avLst/>
            <a:gdLst/>
            <a:ahLst/>
            <a:cxnLst>
              <a:cxn ang="0">
                <a:pos x="0" y="516"/>
              </a:cxn>
              <a:cxn ang="0">
                <a:pos x="241" y="379"/>
              </a:cxn>
              <a:cxn ang="0">
                <a:pos x="774" y="37"/>
              </a:cxn>
              <a:cxn ang="0">
                <a:pos x="1238" y="158"/>
              </a:cxn>
              <a:cxn ang="0">
                <a:pos x="1548" y="287"/>
              </a:cxn>
              <a:cxn ang="0">
                <a:pos x="1952" y="226"/>
              </a:cxn>
              <a:cxn ang="0">
                <a:pos x="2175" y="381"/>
              </a:cxn>
            </a:cxnLst>
            <a:rect l="0" t="0" r="r" b="b"/>
            <a:pathLst>
              <a:path w="2175" h="516">
                <a:moveTo>
                  <a:pt x="0" y="516"/>
                </a:moveTo>
                <a:cubicBezTo>
                  <a:pt x="39" y="492"/>
                  <a:pt x="112" y="459"/>
                  <a:pt x="241" y="379"/>
                </a:cubicBezTo>
                <a:cubicBezTo>
                  <a:pt x="370" y="299"/>
                  <a:pt x="608" y="74"/>
                  <a:pt x="774" y="37"/>
                </a:cubicBezTo>
                <a:cubicBezTo>
                  <a:pt x="940" y="0"/>
                  <a:pt x="1109" y="116"/>
                  <a:pt x="1238" y="158"/>
                </a:cubicBezTo>
                <a:cubicBezTo>
                  <a:pt x="1367" y="200"/>
                  <a:pt x="1429" y="276"/>
                  <a:pt x="1548" y="287"/>
                </a:cubicBezTo>
                <a:cubicBezTo>
                  <a:pt x="1667" y="298"/>
                  <a:pt x="1848" y="210"/>
                  <a:pt x="1952" y="226"/>
                </a:cubicBezTo>
                <a:cubicBezTo>
                  <a:pt x="2056" y="242"/>
                  <a:pt x="2129" y="349"/>
                  <a:pt x="2175" y="381"/>
                </a:cubicBezTo>
              </a:path>
            </a:pathLst>
          </a:custGeom>
          <a:noFill/>
          <a:ln w="28575">
            <a:solidFill>
              <a:schemeClr val="tx1"/>
            </a:solidFill>
            <a:round/>
            <a:headEnd/>
            <a:tailEnd/>
          </a:ln>
          <a:effectLst/>
        </p:spPr>
        <p:txBody>
          <a:bodyPr/>
          <a:lstStyle/>
          <a:p>
            <a:endParaRPr lang="en-US" sz="2800"/>
          </a:p>
        </p:txBody>
      </p:sp>
      <p:sp>
        <p:nvSpPr>
          <p:cNvPr id="202" name="Freeform 86"/>
          <p:cNvSpPr>
            <a:spLocks/>
          </p:cNvSpPr>
          <p:nvPr/>
        </p:nvSpPr>
        <p:spPr bwMode="auto">
          <a:xfrm>
            <a:off x="3657601" y="4686300"/>
            <a:ext cx="2362200" cy="14097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3" name="Freeform 87"/>
          <p:cNvSpPr>
            <a:spLocks/>
          </p:cNvSpPr>
          <p:nvPr/>
        </p:nvSpPr>
        <p:spPr bwMode="auto">
          <a:xfrm>
            <a:off x="3962401" y="4991100"/>
            <a:ext cx="2362200" cy="11049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chemeClr val="tx1"/>
            </a:solidFill>
            <a:prstDash val="sysDot"/>
            <a:round/>
            <a:headEnd/>
            <a:tailEnd/>
          </a:ln>
          <a:effectLst/>
        </p:spPr>
        <p:txBody>
          <a:bodyPr/>
          <a:lstStyle/>
          <a:p>
            <a:endParaRPr lang="en-US" sz="2800"/>
          </a:p>
        </p:txBody>
      </p:sp>
      <p:sp>
        <p:nvSpPr>
          <p:cNvPr id="204" name="Freeform 90"/>
          <p:cNvSpPr>
            <a:spLocks/>
          </p:cNvSpPr>
          <p:nvPr/>
        </p:nvSpPr>
        <p:spPr bwMode="auto">
          <a:xfrm>
            <a:off x="4343401" y="5143500"/>
            <a:ext cx="2362200" cy="9525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5" name="Freeform 91"/>
          <p:cNvSpPr>
            <a:spLocks/>
          </p:cNvSpPr>
          <p:nvPr/>
        </p:nvSpPr>
        <p:spPr bwMode="auto">
          <a:xfrm>
            <a:off x="4724401" y="5295900"/>
            <a:ext cx="2362200" cy="800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6" name="Freeform 92"/>
          <p:cNvSpPr>
            <a:spLocks/>
          </p:cNvSpPr>
          <p:nvPr/>
        </p:nvSpPr>
        <p:spPr bwMode="auto">
          <a:xfrm>
            <a:off x="5105401" y="5295900"/>
            <a:ext cx="2362200" cy="800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7" name="Freeform 93"/>
          <p:cNvSpPr>
            <a:spLocks/>
          </p:cNvSpPr>
          <p:nvPr/>
        </p:nvSpPr>
        <p:spPr bwMode="auto">
          <a:xfrm>
            <a:off x="5486401" y="5143500"/>
            <a:ext cx="2362200" cy="9525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8" name="Freeform 94"/>
          <p:cNvSpPr>
            <a:spLocks/>
          </p:cNvSpPr>
          <p:nvPr/>
        </p:nvSpPr>
        <p:spPr bwMode="auto">
          <a:xfrm>
            <a:off x="5943601" y="5105400"/>
            <a:ext cx="2362200" cy="9525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9" name="Freeform 95"/>
          <p:cNvSpPr>
            <a:spLocks/>
          </p:cNvSpPr>
          <p:nvPr/>
        </p:nvSpPr>
        <p:spPr bwMode="auto">
          <a:xfrm>
            <a:off x="3352801" y="45339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0" name="Freeform 96"/>
          <p:cNvSpPr>
            <a:spLocks/>
          </p:cNvSpPr>
          <p:nvPr/>
        </p:nvSpPr>
        <p:spPr bwMode="auto">
          <a:xfrm>
            <a:off x="3048001" y="44958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1" name="Freeform 97"/>
          <p:cNvSpPr>
            <a:spLocks/>
          </p:cNvSpPr>
          <p:nvPr/>
        </p:nvSpPr>
        <p:spPr bwMode="auto">
          <a:xfrm>
            <a:off x="2743201" y="44577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2" name="Freeform 98"/>
          <p:cNvSpPr>
            <a:spLocks/>
          </p:cNvSpPr>
          <p:nvPr/>
        </p:nvSpPr>
        <p:spPr bwMode="auto">
          <a:xfrm>
            <a:off x="2438401" y="45339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3" name="Freeform 99"/>
          <p:cNvSpPr>
            <a:spLocks/>
          </p:cNvSpPr>
          <p:nvPr/>
        </p:nvSpPr>
        <p:spPr bwMode="auto">
          <a:xfrm>
            <a:off x="2133601" y="4686300"/>
            <a:ext cx="2362200" cy="14097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4" name="Freeform 100"/>
          <p:cNvSpPr>
            <a:spLocks/>
          </p:cNvSpPr>
          <p:nvPr/>
        </p:nvSpPr>
        <p:spPr bwMode="auto">
          <a:xfrm>
            <a:off x="1828801" y="4991100"/>
            <a:ext cx="2362200" cy="11049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5" name="Freeform 101"/>
          <p:cNvSpPr>
            <a:spLocks/>
          </p:cNvSpPr>
          <p:nvPr/>
        </p:nvSpPr>
        <p:spPr bwMode="auto">
          <a:xfrm>
            <a:off x="1524001" y="5295900"/>
            <a:ext cx="2362200" cy="7620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6" name="Freeform 102"/>
          <p:cNvSpPr>
            <a:spLocks/>
          </p:cNvSpPr>
          <p:nvPr/>
        </p:nvSpPr>
        <p:spPr bwMode="auto">
          <a:xfrm>
            <a:off x="1219201" y="5600700"/>
            <a:ext cx="2362200" cy="4572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7" name="Freeform 103"/>
          <p:cNvSpPr>
            <a:spLocks/>
          </p:cNvSpPr>
          <p:nvPr/>
        </p:nvSpPr>
        <p:spPr bwMode="auto">
          <a:xfrm>
            <a:off x="914401" y="5600700"/>
            <a:ext cx="2362200" cy="4572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20" name="Rectangle 8"/>
          <p:cNvSpPr>
            <a:spLocks noChangeArrowheads="1"/>
          </p:cNvSpPr>
          <p:nvPr/>
        </p:nvSpPr>
        <p:spPr bwMode="auto">
          <a:xfrm rot="16200000">
            <a:off x="-533399" y="4419600"/>
            <a:ext cx="16764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d(t)</a:t>
            </a:r>
            <a:endParaRPr lang="en-US" sz="2800" i="1" dirty="0">
              <a:latin typeface="Times New Roman" pitchFamily="18" charset="0"/>
              <a:cs typeface="Times New Roman" pitchFamily="18" charset="0"/>
            </a:endParaRPr>
          </a:p>
        </p:txBody>
      </p:sp>
      <p:sp>
        <p:nvSpPr>
          <p:cNvPr id="222" name="Rectangle 8"/>
          <p:cNvSpPr>
            <a:spLocks noChangeArrowheads="1"/>
          </p:cNvSpPr>
          <p:nvPr/>
        </p:nvSpPr>
        <p:spPr bwMode="auto">
          <a:xfrm>
            <a:off x="6248401" y="60579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dirty="0" smtClean="0">
                <a:latin typeface="Times New Roman" pitchFamily="18" charset="0"/>
                <a:cs typeface="Times New Roman" pitchFamily="18" charset="0"/>
              </a:rPr>
              <a:t>time, </a:t>
            </a:r>
            <a:r>
              <a:rPr lang="en-US" sz="2800" i="1" dirty="0" smtClean="0">
                <a:latin typeface="Times New Roman" pitchFamily="18" charset="0"/>
                <a:cs typeface="Times New Roman" pitchFamily="18" charset="0"/>
              </a:rPr>
              <a:t>t</a:t>
            </a:r>
            <a:endParaRPr lang="en-US" sz="2800" i="1" dirty="0">
              <a:latin typeface="Times New Roman" pitchFamily="18" charset="0"/>
              <a:cs typeface="Times New Roman" pitchFamily="18" charset="0"/>
            </a:endParaRPr>
          </a:p>
        </p:txBody>
      </p:sp>
      <p:sp>
        <p:nvSpPr>
          <p:cNvPr id="223" name="Freeform 222"/>
          <p:cNvSpPr/>
          <p:nvPr/>
        </p:nvSpPr>
        <p:spPr>
          <a:xfrm>
            <a:off x="4838701" y="4235450"/>
            <a:ext cx="1943100" cy="755650"/>
          </a:xfrm>
          <a:custGeom>
            <a:avLst/>
            <a:gdLst>
              <a:gd name="connsiteX0" fmla="*/ 0 w 971550"/>
              <a:gd name="connsiteY0" fmla="*/ 377825 h 377825"/>
              <a:gd name="connsiteX1" fmla="*/ 438150 w 971550"/>
              <a:gd name="connsiteY1" fmla="*/ 44450 h 377825"/>
              <a:gd name="connsiteX2" fmla="*/ 685800 w 971550"/>
              <a:gd name="connsiteY2" fmla="*/ 111125 h 377825"/>
              <a:gd name="connsiteX3" fmla="*/ 971550 w 971550"/>
              <a:gd name="connsiteY3" fmla="*/ 25400 h 377825"/>
            </a:gdLst>
            <a:ahLst/>
            <a:cxnLst>
              <a:cxn ang="0">
                <a:pos x="connsiteX0" y="connsiteY0"/>
              </a:cxn>
              <a:cxn ang="0">
                <a:pos x="connsiteX1" y="connsiteY1"/>
              </a:cxn>
              <a:cxn ang="0">
                <a:pos x="connsiteX2" y="connsiteY2"/>
              </a:cxn>
              <a:cxn ang="0">
                <a:pos x="connsiteX3" y="connsiteY3"/>
              </a:cxn>
            </a:cxnLst>
            <a:rect l="l" t="t" r="r" b="b"/>
            <a:pathLst>
              <a:path w="971550" h="377825">
                <a:moveTo>
                  <a:pt x="0" y="377825"/>
                </a:moveTo>
                <a:cubicBezTo>
                  <a:pt x="161925" y="233362"/>
                  <a:pt x="323850" y="88900"/>
                  <a:pt x="438150" y="44450"/>
                </a:cubicBezTo>
                <a:cubicBezTo>
                  <a:pt x="552450" y="0"/>
                  <a:pt x="596900" y="114300"/>
                  <a:pt x="685800" y="111125"/>
                </a:cubicBezTo>
                <a:cubicBezTo>
                  <a:pt x="774700" y="107950"/>
                  <a:pt x="873125" y="66675"/>
                  <a:pt x="971550" y="2540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6" name="Line 71"/>
          <p:cNvSpPr>
            <a:spLocks noChangeShapeType="1"/>
          </p:cNvSpPr>
          <p:nvPr/>
        </p:nvSpPr>
        <p:spPr bwMode="auto">
          <a:xfrm>
            <a:off x="4419601" y="6057900"/>
            <a:ext cx="0" cy="304800"/>
          </a:xfrm>
          <a:prstGeom prst="line">
            <a:avLst/>
          </a:prstGeom>
          <a:noFill/>
          <a:ln w="38100">
            <a:solidFill>
              <a:schemeClr val="tx1"/>
            </a:solidFill>
            <a:round/>
            <a:headEnd/>
            <a:tailEnd/>
          </a:ln>
          <a:effectLst/>
        </p:spPr>
        <p:txBody>
          <a:bodyPr/>
          <a:lstStyle/>
          <a:p>
            <a:endParaRPr lang="en-US" sz="2800"/>
          </a:p>
        </p:txBody>
      </p:sp>
      <p:sp>
        <p:nvSpPr>
          <p:cNvPr id="227" name="Rectangle 8"/>
          <p:cNvSpPr>
            <a:spLocks noChangeArrowheads="1"/>
          </p:cNvSpPr>
          <p:nvPr/>
        </p:nvSpPr>
        <p:spPr bwMode="auto">
          <a:xfrm>
            <a:off x="4133851" y="63246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t</a:t>
            </a:r>
            <a:r>
              <a:rPr lang="en-US" sz="2800" i="1" baseline="-25000" dirty="0" smtClean="0">
                <a:latin typeface="Times New Roman" pitchFamily="18" charset="0"/>
                <a:cs typeface="Times New Roman" pitchFamily="18" charset="0"/>
              </a:rPr>
              <a:t>0</a:t>
            </a:r>
            <a:endParaRPr lang="en-US" sz="2800" i="1" baseline="-25000" dirty="0">
              <a:latin typeface="Times New Roman" pitchFamily="18" charset="0"/>
              <a:cs typeface="Times New Roman" pitchFamily="18" charset="0"/>
            </a:endParaRPr>
          </a:p>
        </p:txBody>
      </p:sp>
      <p:sp>
        <p:nvSpPr>
          <p:cNvPr id="56" name="Freeform 55"/>
          <p:cNvSpPr/>
          <p:nvPr/>
        </p:nvSpPr>
        <p:spPr>
          <a:xfrm>
            <a:off x="4479471" y="1247320"/>
            <a:ext cx="1943100" cy="755650"/>
          </a:xfrm>
          <a:custGeom>
            <a:avLst/>
            <a:gdLst>
              <a:gd name="connsiteX0" fmla="*/ 0 w 971550"/>
              <a:gd name="connsiteY0" fmla="*/ 377825 h 377825"/>
              <a:gd name="connsiteX1" fmla="*/ 438150 w 971550"/>
              <a:gd name="connsiteY1" fmla="*/ 44450 h 377825"/>
              <a:gd name="connsiteX2" fmla="*/ 685800 w 971550"/>
              <a:gd name="connsiteY2" fmla="*/ 111125 h 377825"/>
              <a:gd name="connsiteX3" fmla="*/ 971550 w 971550"/>
              <a:gd name="connsiteY3" fmla="*/ 25400 h 377825"/>
            </a:gdLst>
            <a:ahLst/>
            <a:cxnLst>
              <a:cxn ang="0">
                <a:pos x="connsiteX0" y="connsiteY0"/>
              </a:cxn>
              <a:cxn ang="0">
                <a:pos x="connsiteX1" y="connsiteY1"/>
              </a:cxn>
              <a:cxn ang="0">
                <a:pos x="connsiteX2" y="connsiteY2"/>
              </a:cxn>
              <a:cxn ang="0">
                <a:pos x="connsiteX3" y="connsiteY3"/>
              </a:cxn>
            </a:cxnLst>
            <a:rect l="l" t="t" r="r" b="b"/>
            <a:pathLst>
              <a:path w="971550" h="377825">
                <a:moveTo>
                  <a:pt x="0" y="377825"/>
                </a:moveTo>
                <a:cubicBezTo>
                  <a:pt x="161925" y="233362"/>
                  <a:pt x="323850" y="88900"/>
                  <a:pt x="438150" y="44450"/>
                </a:cubicBezTo>
                <a:cubicBezTo>
                  <a:pt x="552450" y="0"/>
                  <a:pt x="596900" y="114300"/>
                  <a:pt x="685800" y="111125"/>
                </a:cubicBezTo>
                <a:cubicBezTo>
                  <a:pt x="774700" y="107950"/>
                  <a:pt x="873125" y="66675"/>
                  <a:pt x="971550" y="2540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57" name="Rectangle 8"/>
          <p:cNvSpPr>
            <a:spLocks noChangeArrowheads="1"/>
          </p:cNvSpPr>
          <p:nvPr/>
        </p:nvSpPr>
        <p:spPr bwMode="auto">
          <a:xfrm>
            <a:off x="5016133" y="783770"/>
            <a:ext cx="3823068" cy="762000"/>
          </a:xfrm>
          <a:prstGeom prst="rect">
            <a:avLst/>
          </a:prstGeom>
          <a:noFill/>
          <a:ln w="9525">
            <a:noFill/>
            <a:miter lim="800000"/>
            <a:headEnd/>
            <a:tailEnd/>
          </a:ln>
          <a:effectLst/>
        </p:spPr>
        <p:txBody>
          <a:bodyPr/>
          <a:lstStyle/>
          <a:p>
            <a:pPr marL="342900" indent="-342900">
              <a:lnSpc>
                <a:spcPct val="90000"/>
              </a:lnSpc>
              <a:spcBef>
                <a:spcPct val="20000"/>
              </a:spcBef>
            </a:pPr>
            <a:r>
              <a:rPr lang="en-US" sz="2800" dirty="0" smtClean="0">
                <a:latin typeface="Times New Roman" pitchFamily="18" charset="0"/>
                <a:cs typeface="Times New Roman" pitchFamily="18" charset="0"/>
              </a:rPr>
              <a:t>spike of amplitude, </a:t>
            </a:r>
            <a:r>
              <a:rPr lang="en-US" sz="2800" i="1" dirty="0" smtClean="0">
                <a:latin typeface="Times New Roman" pitchFamily="18" charset="0"/>
                <a:cs typeface="Times New Roman" pitchFamily="18" charset="0"/>
              </a:rPr>
              <a:t>m(t</a:t>
            </a:r>
            <a:r>
              <a:rPr lang="en-US" sz="2800" i="1" baseline="-25000" dirty="0" smtClean="0">
                <a:latin typeface="Times New Roman" pitchFamily="18" charset="0"/>
                <a:cs typeface="Times New Roman" pitchFamily="18" charset="0"/>
              </a:rPr>
              <a:t>0</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
        <p:nvSpPr>
          <p:cNvPr id="58" name="Rectangle 57"/>
          <p:cNvSpPr/>
          <p:nvPr/>
        </p:nvSpPr>
        <p:spPr>
          <a:xfrm>
            <a:off x="7772401" y="4953000"/>
            <a:ext cx="7620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59" name="TextBox 58"/>
          <p:cNvSpPr txBox="1"/>
          <p:nvPr/>
        </p:nvSpPr>
        <p:spPr>
          <a:xfrm>
            <a:off x="82735" y="457200"/>
            <a:ext cx="914400" cy="379591"/>
          </a:xfrm>
          <a:prstGeom prst="rect">
            <a:avLst/>
          </a:prstGeom>
          <a:noFill/>
        </p:spPr>
        <p:txBody>
          <a:bodyPr wrap="square" rtlCol="0">
            <a:spAutoFit/>
          </a:bodyPr>
          <a:lstStyle/>
          <a:p>
            <a:endParaRPr lang="en-US" sz="2800" baseline="-25000" dirty="0">
              <a:latin typeface="Times New Roman" pitchFamily="18" charset="0"/>
              <a:cs typeface="Times New Roman" pitchFamily="18" charset="0"/>
            </a:endParaRPr>
          </a:p>
        </p:txBody>
      </p:sp>
      <p:sp>
        <p:nvSpPr>
          <p:cNvPr id="62" name="TextBox 61"/>
          <p:cNvSpPr txBox="1"/>
          <p:nvPr/>
        </p:nvSpPr>
        <p:spPr>
          <a:xfrm>
            <a:off x="685801" y="228600"/>
            <a:ext cx="5257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Then the general input </a:t>
            </a:r>
            <a:r>
              <a:rPr lang="en-US" sz="2800" i="1" dirty="0" smtClean="0">
                <a:latin typeface="Times New Roman" pitchFamily="18" charset="0"/>
                <a:cs typeface="Times New Roman" pitchFamily="18" charset="0"/>
              </a:rPr>
              <a:t>m(t)</a:t>
            </a:r>
            <a:endParaRPr lang="en-US" sz="2800" i="1" baseline="-25000" dirty="0">
              <a:latin typeface="Times New Roman" pitchFamily="18" charset="0"/>
              <a:cs typeface="Times New Roman" pitchFamily="18" charset="0"/>
            </a:endParaRPr>
          </a:p>
        </p:txBody>
      </p:sp>
      <p:sp>
        <p:nvSpPr>
          <p:cNvPr id="63" name="TextBox 62"/>
          <p:cNvSpPr txBox="1"/>
          <p:nvPr/>
        </p:nvSpPr>
        <p:spPr>
          <a:xfrm>
            <a:off x="685801" y="3439180"/>
            <a:ext cx="5943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causes the general output </a:t>
            </a:r>
            <a:r>
              <a:rPr lang="en-US" sz="2800" i="1" dirty="0" smtClean="0">
                <a:latin typeface="Times New Roman" pitchFamily="18" charset="0"/>
                <a:cs typeface="Times New Roman" pitchFamily="18" charset="0"/>
              </a:rPr>
              <a:t>d(t)=m(t)*g(t)</a:t>
            </a:r>
            <a:endParaRPr lang="en-US" sz="2800" i="1"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latin typeface="Times New Roman" pitchFamily="18" charset="0"/>
                <a:ea typeface="Cambria Math" pitchFamily="18" charset="0"/>
                <a:cs typeface="Times New Roman" pitchFamily="18" charset="0"/>
              </a:rPr>
              <a:t>convolution </a:t>
            </a:r>
            <a:r>
              <a:rPr lang="en-US" i="1" dirty="0" smtClean="0">
                <a:latin typeface="Cambria Math" pitchFamily="18" charset="0"/>
                <a:ea typeface="Cambria Math" pitchFamily="18" charset="0"/>
                <a:cs typeface="Times New Roman" pitchFamily="18" charset="0"/>
              </a:rPr>
              <a:t>d=m*g</a:t>
            </a:r>
            <a:endParaRPr lang="en-US" i="1" dirty="0">
              <a:latin typeface="Cambria Math" pitchFamily="18" charset="0"/>
              <a:ea typeface="Cambria Math" pitchFamily="18" charset="0"/>
              <a:cs typeface="Times New Roman" pitchFamily="18" charset="0"/>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457200" y="3124200"/>
            <a:ext cx="8229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a:lstStyle/>
          <a:p>
            <a:r>
              <a:rPr lang="en-US" dirty="0" smtClean="0">
                <a:latin typeface="Times New Roman" pitchFamily="18" charset="0"/>
                <a:ea typeface="Cambria Math" pitchFamily="18" charset="0"/>
                <a:cs typeface="Times New Roman" pitchFamily="18" charset="0"/>
              </a:rPr>
              <a:t>discrete convolution </a:t>
            </a:r>
            <a:r>
              <a:rPr lang="en-US" i="1" dirty="0" smtClean="0">
                <a:latin typeface="Cambria Math" pitchFamily="18" charset="0"/>
                <a:ea typeface="Cambria Math" pitchFamily="18" charset="0"/>
                <a:cs typeface="Times New Roman" pitchFamily="18" charset="0"/>
              </a:rPr>
              <a:t>d=m*g</a:t>
            </a:r>
            <a:endParaRPr lang="en-US" i="1" dirty="0">
              <a:latin typeface="Cambria Math" pitchFamily="18" charset="0"/>
              <a:ea typeface="Cambria Math" pitchFamily="18" charset="0"/>
              <a:cs typeface="Times New Roman" pitchFamily="18" charset="0"/>
            </a:endParaRPr>
          </a:p>
        </p:txBody>
      </p:sp>
      <p:pic>
        <p:nvPicPr>
          <p:cNvPr id="6146" name="Picture 2"/>
          <p:cNvPicPr>
            <a:picLocks noChangeAspect="1" noChangeArrowheads="1"/>
          </p:cNvPicPr>
          <p:nvPr/>
        </p:nvPicPr>
        <p:blipFill>
          <a:blip r:embed="rId3" cstate="print"/>
          <a:srcRect/>
          <a:stretch>
            <a:fillRect/>
          </a:stretch>
        </p:blipFill>
        <p:spPr bwMode="auto">
          <a:xfrm>
            <a:off x="2311400" y="1358900"/>
            <a:ext cx="4656667" cy="19050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1447800" y="4572000"/>
            <a:ext cx="6324600" cy="1905000"/>
          </a:xfrm>
          <a:prstGeom prst="rect">
            <a:avLst/>
          </a:prstGeom>
          <a:noFill/>
          <a:ln w="9525">
            <a:noFill/>
            <a:miter lim="800000"/>
            <a:headEnd/>
            <a:tailEnd/>
          </a:ln>
        </p:spPr>
      </p:pic>
      <p:sp>
        <p:nvSpPr>
          <p:cNvPr id="7" name="Title 1"/>
          <p:cNvSpPr txBox="1">
            <a:spLocks/>
          </p:cNvSpPr>
          <p:nvPr/>
        </p:nvSpPr>
        <p:spPr>
          <a:xfrm>
            <a:off x="533400" y="33147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standard matrix from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Gm</a:t>
            </a:r>
            <a:endParaRPr kumimoji="0" lang="en-US" sz="4400" b="1"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seismic reflection sounding</a:t>
            </a:r>
            <a:endParaRPr lang="en-US" dirty="0">
              <a:latin typeface="Times New Roman" pitchFamily="18" charset="0"/>
              <a:cs typeface="Times New Roman" pitchFamily="18" charset="0"/>
            </a:endParaRPr>
          </a:p>
        </p:txBody>
      </p:sp>
      <p:pic>
        <p:nvPicPr>
          <p:cNvPr id="3074" name="Picture 2"/>
          <p:cNvPicPr>
            <a:picLocks noGrp="1" noChangeAspect="1" noChangeArrowheads="1"/>
          </p:cNvPicPr>
          <p:nvPr>
            <p:ph idx="1"/>
          </p:nvPr>
        </p:nvPicPr>
        <p:blipFill>
          <a:blip r:embed="rId3" cstate="print"/>
          <a:srcRect/>
          <a:stretch>
            <a:fillRect/>
          </a:stretch>
        </p:blipFill>
        <p:spPr bwMode="auto">
          <a:xfrm>
            <a:off x="228600" y="2209800"/>
            <a:ext cx="8402149" cy="3291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srcRect/>
          <a:stretch>
            <a:fillRect/>
          </a:stretch>
        </p:blipFill>
        <p:spPr bwMode="auto">
          <a:xfrm>
            <a:off x="330200" y="2019300"/>
            <a:ext cx="8199504" cy="3279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dirty="0" smtClean="0">
                <a:latin typeface="Times New Roman" pitchFamily="18" charset="0"/>
                <a:cs typeface="Times New Roman" pitchFamily="18" charset="0"/>
              </a:rPr>
              <a:t>want </a:t>
            </a:r>
            <a:r>
              <a:rPr lang="en-US" dirty="0" err="1" smtClean="0">
                <a:latin typeface="Times New Roman" pitchFamily="18" charset="0"/>
                <a:cs typeface="Times New Roman" pitchFamily="18" charset="0"/>
              </a:rPr>
              <a:t>airgun</a:t>
            </a:r>
            <a:r>
              <a:rPr lang="en-US" dirty="0" smtClean="0">
                <a:latin typeface="Times New Roman" pitchFamily="18" charset="0"/>
                <a:cs typeface="Times New Roman" pitchFamily="18" charset="0"/>
              </a:rPr>
              <a:t> pulse to be as spiky as possible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743200"/>
            <a:ext cx="8229600" cy="838200"/>
          </a:xfrm>
        </p:spPr>
        <p:txBody>
          <a:bodyPr>
            <a:noAutofit/>
          </a:bodyPr>
          <a:lstStyle/>
          <a:p>
            <a:pPr algn="ctr">
              <a:buNone/>
            </a:pPr>
            <a:r>
              <a:rPr lang="en-US" sz="2800" i="1" dirty="0" smtClean="0">
                <a:latin typeface="Cambria Math" pitchFamily="18" charset="0"/>
                <a:ea typeface="Cambria Math" pitchFamily="18" charset="0"/>
                <a:cs typeface="Times New Roman" pitchFamily="18" charset="0"/>
              </a:rPr>
              <a:t>p(t)        =         g(t)      *                        r(t) </a:t>
            </a:r>
          </a:p>
          <a:p>
            <a:pPr algn="ctr">
              <a:buNone/>
            </a:pPr>
            <a:r>
              <a:rPr lang="en-US" sz="2800" dirty="0" smtClean="0">
                <a:latin typeface="Times New Roman" pitchFamily="18" charset="0"/>
                <a:cs typeface="Times New Roman" pitchFamily="18" charset="0"/>
              </a:rPr>
              <a:t>pressure = </a:t>
            </a:r>
            <a:r>
              <a:rPr lang="en-US" sz="2800" dirty="0" err="1" smtClean="0">
                <a:latin typeface="Times New Roman" pitchFamily="18" charset="0"/>
                <a:cs typeface="Times New Roman" pitchFamily="18" charset="0"/>
              </a:rPr>
              <a:t>airgun</a:t>
            </a:r>
            <a:r>
              <a:rPr lang="en-US" sz="2800" dirty="0" smtClean="0">
                <a:latin typeface="Times New Roman" pitchFamily="18" charset="0"/>
                <a:cs typeface="Times New Roman" pitchFamily="18" charset="0"/>
              </a:rPr>
              <a:t> pulse   * sea floor response</a:t>
            </a:r>
            <a:endParaRPr lang="en-US" sz="2800" dirty="0">
              <a:latin typeface="Times New Roman" pitchFamily="18" charset="0"/>
              <a:cs typeface="Times New Roman" pitchFamily="18" charset="0"/>
            </a:endParaRPr>
          </a:p>
        </p:txBody>
      </p:sp>
      <p:sp>
        <p:nvSpPr>
          <p:cNvPr id="4" name="Title 1"/>
          <p:cNvSpPr txBox="1">
            <a:spLocks/>
          </p:cNvSpPr>
          <p:nvPr/>
        </p:nvSpPr>
        <p:spPr>
          <a:xfrm>
            <a:off x="533400" y="457200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 as to be able to detect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pulses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in sea floor response</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Content Placeholder 2"/>
          <p:cNvSpPr txBox="1">
            <a:spLocks/>
          </p:cNvSpPr>
          <p:nvPr/>
        </p:nvSpPr>
        <p:spPr>
          <a:xfrm>
            <a:off x="457200" y="5638800"/>
            <a:ext cx="8229600" cy="838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p(t)    </a:t>
            </a:r>
            <a:r>
              <a:rPr kumimoji="0" lang="en-US" sz="2800" b="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r(t)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22791" y="2881016"/>
            <a:ext cx="8868809" cy="1843384"/>
            <a:chOff x="8490" y="960122"/>
            <a:chExt cx="8868809" cy="1843384"/>
          </a:xfrm>
        </p:grpSpPr>
        <p:pic>
          <p:nvPicPr>
            <p:cNvPr id="1027" name="Picture 3"/>
            <p:cNvPicPr>
              <a:picLocks noChangeAspect="1" noChangeArrowheads="1"/>
            </p:cNvPicPr>
            <p:nvPr/>
          </p:nvPicPr>
          <p:blipFill>
            <a:blip r:embed="rId3" cstate="print"/>
            <a:srcRect l="9133" t="5597" r="8607" b="67644"/>
            <a:stretch>
              <a:fillRect/>
            </a:stretch>
          </p:blipFill>
          <p:spPr bwMode="auto">
            <a:xfrm>
              <a:off x="422908" y="1080134"/>
              <a:ext cx="8347709" cy="1434466"/>
            </a:xfrm>
            <a:prstGeom prst="rect">
              <a:avLst/>
            </a:prstGeom>
            <a:noFill/>
            <a:ln w="9525">
              <a:noFill/>
              <a:miter lim="800000"/>
              <a:headEnd/>
              <a:tailEnd/>
            </a:ln>
            <a:effectLst/>
          </p:spPr>
        </p:pic>
        <p:sp>
          <p:nvSpPr>
            <p:cNvPr id="6" name="Rectangle 5"/>
            <p:cNvSpPr/>
            <p:nvPr/>
          </p:nvSpPr>
          <p:spPr>
            <a:xfrm>
              <a:off x="4370068" y="2360295"/>
              <a:ext cx="746760" cy="32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Rectangle 7"/>
            <p:cNvSpPr/>
            <p:nvPr/>
          </p:nvSpPr>
          <p:spPr>
            <a:xfrm rot="16200000">
              <a:off x="70031" y="1506854"/>
              <a:ext cx="746760" cy="32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TextBox 10"/>
            <p:cNvSpPr txBox="1"/>
            <p:nvPr/>
          </p:nvSpPr>
          <p:spPr>
            <a:xfrm>
              <a:off x="836293" y="2280285"/>
              <a:ext cx="7867649" cy="523221"/>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i="1" dirty="0" smtClean="0">
                  <a:latin typeface="Cambria Math" pitchFamily="18" charset="0"/>
                  <a:ea typeface="Cambria Math" pitchFamily="18" charset="0"/>
                  <a:cs typeface="Times New Roman" pitchFamily="18" charset="0"/>
                </a:rPr>
                <a:t> t</a:t>
              </a:r>
              <a:endParaRPr lang="en-US" sz="28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rot="16200000">
              <a:off x="-316639" y="1298585"/>
              <a:ext cx="1173480" cy="523221"/>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g(t)</a:t>
              </a:r>
              <a:endParaRPr lang="en-US" sz="2800" i="1" baseline="-25000" dirty="0">
                <a:latin typeface="Cambria Math" pitchFamily="18" charset="0"/>
                <a:ea typeface="Cambria Math" pitchFamily="18" charset="0"/>
                <a:cs typeface="Times New Roman" pitchFamily="18" charset="0"/>
              </a:endParaRPr>
            </a:p>
          </p:txBody>
        </p:sp>
        <p:sp>
          <p:nvSpPr>
            <p:cNvPr id="20" name="Freeform 19"/>
            <p:cNvSpPr/>
            <p:nvPr/>
          </p:nvSpPr>
          <p:spPr>
            <a:xfrm>
              <a:off x="822954" y="960122"/>
              <a:ext cx="8054345" cy="1166811"/>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10" name="Title 1"/>
          <p:cNvSpPr>
            <a:spLocks noGrp="1"/>
          </p:cNvSpPr>
          <p:nvPr>
            <p:ph type="title"/>
          </p:nvPr>
        </p:nvSpPr>
        <p:spPr>
          <a:xfrm>
            <a:off x="457200" y="1066800"/>
            <a:ext cx="8229600" cy="1143000"/>
          </a:xfrm>
        </p:spPr>
        <p:txBody>
          <a:bodyPr/>
          <a:lstStyle/>
          <a:p>
            <a:r>
              <a:rPr lang="en-US" dirty="0" smtClean="0">
                <a:latin typeface="Times New Roman" pitchFamily="18" charset="0"/>
                <a:ea typeface="Cambria Math" pitchFamily="18" charset="0"/>
                <a:cs typeface="Times New Roman" pitchFamily="18" charset="0"/>
              </a:rPr>
              <a:t>actual </a:t>
            </a:r>
            <a:r>
              <a:rPr lang="en-US" dirty="0" err="1" smtClean="0">
                <a:latin typeface="Times New Roman" pitchFamily="18" charset="0"/>
                <a:ea typeface="Cambria Math" pitchFamily="18" charset="0"/>
                <a:cs typeface="Times New Roman" pitchFamily="18" charset="0"/>
              </a:rPr>
              <a:t>airgun</a:t>
            </a:r>
            <a:r>
              <a:rPr lang="en-US" dirty="0" smtClean="0">
                <a:latin typeface="Times New Roman" pitchFamily="18" charset="0"/>
                <a:ea typeface="Cambria Math" pitchFamily="18" charset="0"/>
                <a:cs typeface="Times New Roman" pitchFamily="18" charset="0"/>
              </a:rPr>
              <a:t> pulse is </a:t>
            </a:r>
            <a:r>
              <a:rPr lang="en-US" dirty="0" err="1" smtClean="0">
                <a:latin typeface="Times New Roman" pitchFamily="18" charset="0"/>
                <a:ea typeface="Cambria Math" pitchFamily="18" charset="0"/>
                <a:cs typeface="Times New Roman" pitchFamily="18" charset="0"/>
              </a:rPr>
              <a:t>ringy</a:t>
            </a:r>
            <a:endParaRPr lang="en-US" i="1"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so construct a </a:t>
            </a:r>
            <a:r>
              <a:rPr lang="en-US" i="1" dirty="0" err="1" smtClean="0">
                <a:latin typeface="Times New Roman" pitchFamily="18" charset="0"/>
                <a:cs typeface="Times New Roman" pitchFamily="18" charset="0"/>
              </a:rPr>
              <a:t>deconvolution</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filter</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m(t)</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that </a:t>
            </a:r>
            <a:endParaRPr lang="en-US" dirty="0">
              <a:latin typeface="Times New Roman" pitchFamily="18" charset="0"/>
              <a:cs typeface="Times New Roman" pitchFamily="18" charset="0"/>
            </a:endParaRPr>
          </a:p>
        </p:txBody>
      </p:sp>
      <p:sp>
        <p:nvSpPr>
          <p:cNvPr id="4" name="Content Placeholder 2"/>
          <p:cNvSpPr>
            <a:spLocks noGrp="1"/>
          </p:cNvSpPr>
          <p:nvPr>
            <p:ph idx="1"/>
          </p:nvPr>
        </p:nvSpPr>
        <p:spPr>
          <a:xfrm>
            <a:off x="457200" y="1905000"/>
            <a:ext cx="8229600" cy="838200"/>
          </a:xfrm>
        </p:spPr>
        <p:txBody>
          <a:bodyPr>
            <a:normAutofit/>
          </a:bodyPr>
          <a:lstStyle/>
          <a:p>
            <a:pPr algn="ctr">
              <a:buNone/>
            </a:pPr>
            <a:r>
              <a:rPr lang="en-US" i="1" dirty="0" smtClean="0">
                <a:latin typeface="Cambria Math" pitchFamily="18" charset="0"/>
                <a:ea typeface="Cambria Math" pitchFamily="18" charset="0"/>
                <a:cs typeface="Times New Roman" pitchFamily="18" charset="0"/>
              </a:rPr>
              <a:t>g(t) *m(t) =  </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 </a:t>
            </a:r>
          </a:p>
        </p:txBody>
      </p:sp>
      <p:sp>
        <p:nvSpPr>
          <p:cNvPr id="5" name="Title 1"/>
          <p:cNvSpPr txBox="1">
            <a:spLocks/>
          </p:cNvSpPr>
          <p:nvPr/>
        </p:nvSpPr>
        <p:spPr>
          <a:xfrm>
            <a:off x="457200" y="3124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apply</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it to the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a:xfrm>
            <a:off x="457200" y="5562600"/>
            <a:ext cx="8229600" cy="838200"/>
          </a:xfrm>
          <a:prstGeom prst="rect">
            <a:avLst/>
          </a:prstGeom>
        </p:spPr>
        <p:txBody>
          <a:bodyPr vert="horz" lIns="91440" tIns="45720" rIns="91440" bIns="45720" rtlCol="0">
            <a:normAutofit/>
          </a:bodyPr>
          <a:lstStyle/>
          <a:p>
            <a:pPr marL="342900" lvl="0" indent="-342900" algn="ctr">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p(t)*m(t)  = </a:t>
            </a:r>
            <a:r>
              <a:rPr lang="en-US" sz="3200" i="1" dirty="0" smtClean="0">
                <a:latin typeface="Cambria Math" pitchFamily="18" charset="0"/>
                <a:ea typeface="Cambria Math" pitchFamily="18" charset="0"/>
                <a:cs typeface="Times New Roman" pitchFamily="18" charset="0"/>
              </a:rPr>
              <a:t>g(t)*m(t)*r</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lang="en-US" sz="3200" i="1" dirty="0" smtClean="0">
                <a:latin typeface="Cambria Math" pitchFamily="18" charset="0"/>
                <a:ea typeface="Cambria Math" pitchFamily="18" charset="0"/>
                <a:cs typeface="Times New Roman" pitchFamily="18" charset="0"/>
              </a:rPr>
              <a:t>) = r(t)  </a:t>
            </a:r>
            <a:endPar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Rectangle 7"/>
          <p:cNvSpPr/>
          <p:nvPr/>
        </p:nvSpPr>
        <p:spPr>
          <a:xfrm>
            <a:off x="2819400" y="4267200"/>
            <a:ext cx="3520546" cy="584775"/>
          </a:xfrm>
          <a:prstGeom prst="rect">
            <a:avLst/>
          </a:prstGeom>
        </p:spPr>
        <p:txBody>
          <a:bodyPr wrap="square">
            <a:spAutoFit/>
          </a:bodyPr>
          <a:lstStyle/>
          <a:p>
            <a:pPr algn="ctr">
              <a:buNone/>
            </a:pPr>
            <a:r>
              <a:rPr lang="en-US" sz="3200" i="1" dirty="0" smtClean="0">
                <a:latin typeface="Cambria Math" pitchFamily="18" charset="0"/>
                <a:ea typeface="Cambria Math" pitchFamily="18" charset="0"/>
                <a:cs typeface="Times New Roman" pitchFamily="18" charset="0"/>
              </a:rPr>
              <a:t>p(t) =g(t) * r(t) </a:t>
            </a:r>
          </a:p>
        </p:txBody>
      </p:sp>
      <p:sp>
        <p:nvSpPr>
          <p:cNvPr id="9" name="Down Arrow 8"/>
          <p:cNvSpPr/>
          <p:nvPr/>
        </p:nvSpPr>
        <p:spPr>
          <a:xfrm>
            <a:off x="4267200" y="4953000"/>
            <a:ext cx="609600" cy="3810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905000"/>
            <a:ext cx="8229600" cy="838200"/>
          </a:xfrm>
        </p:spPr>
        <p:txBody>
          <a:bodyPr>
            <a:normAutofit/>
          </a:bodyPr>
          <a:lstStyle/>
          <a:p>
            <a:pPr algn="ctr">
              <a:buNone/>
            </a:pPr>
            <a:r>
              <a:rPr lang="en-US" i="1" dirty="0" smtClean="0">
                <a:latin typeface="Cambria Math" pitchFamily="18" charset="0"/>
                <a:ea typeface="Cambria Math" pitchFamily="18" charset="0"/>
                <a:cs typeface="Times New Roman" pitchFamily="18" charset="0"/>
              </a:rPr>
              <a:t>g(t) *m(t) =  </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 </a:t>
            </a:r>
          </a:p>
        </p:txBody>
      </p:sp>
      <p:sp>
        <p:nvSpPr>
          <p:cNvPr id="5" name="Title 1"/>
          <p:cNvSpPr txBox="1">
            <a:spLocks/>
          </p:cNvSpPr>
          <p:nvPr/>
        </p:nvSpPr>
        <p:spPr>
          <a:xfrm>
            <a:off x="457200" y="3124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apply</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it to the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a:xfrm>
            <a:off x="457200" y="5562600"/>
            <a:ext cx="8229600" cy="838200"/>
          </a:xfrm>
          <a:prstGeom prst="rect">
            <a:avLst/>
          </a:prstGeom>
        </p:spPr>
        <p:txBody>
          <a:bodyPr vert="horz" lIns="91440" tIns="45720" rIns="91440" bIns="45720" rtlCol="0">
            <a:normAutofit/>
          </a:bodyPr>
          <a:lstStyle/>
          <a:p>
            <a:pPr marL="342900" lvl="0" indent="-342900" algn="ctr">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p(t)*m(t)  = </a:t>
            </a:r>
            <a:r>
              <a:rPr lang="en-US" sz="3200" i="1" dirty="0" smtClean="0">
                <a:latin typeface="Cambria Math" pitchFamily="18" charset="0"/>
                <a:ea typeface="Cambria Math" pitchFamily="18" charset="0"/>
                <a:cs typeface="Times New Roman" pitchFamily="18" charset="0"/>
              </a:rPr>
              <a:t>g(t)*m(t)*r</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lang="en-US" sz="3200" i="1" dirty="0" smtClean="0">
                <a:latin typeface="Cambria Math" pitchFamily="18" charset="0"/>
                <a:ea typeface="Cambria Math" pitchFamily="18" charset="0"/>
                <a:cs typeface="Times New Roman" pitchFamily="18" charset="0"/>
              </a:rPr>
              <a:t>) = r(t)  </a:t>
            </a:r>
            <a:endPar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Rectangle 7"/>
          <p:cNvSpPr/>
          <p:nvPr/>
        </p:nvSpPr>
        <p:spPr>
          <a:xfrm>
            <a:off x="2819400" y="4267200"/>
            <a:ext cx="3520546" cy="584775"/>
          </a:xfrm>
          <a:prstGeom prst="rect">
            <a:avLst/>
          </a:prstGeom>
        </p:spPr>
        <p:txBody>
          <a:bodyPr wrap="square">
            <a:spAutoFit/>
          </a:bodyPr>
          <a:lstStyle/>
          <a:p>
            <a:pPr algn="ctr">
              <a:buNone/>
            </a:pPr>
            <a:r>
              <a:rPr lang="en-US" sz="3200" i="1" dirty="0" smtClean="0">
                <a:latin typeface="Cambria Math" pitchFamily="18" charset="0"/>
                <a:ea typeface="Cambria Math" pitchFamily="18" charset="0"/>
                <a:cs typeface="Times New Roman" pitchFamily="18" charset="0"/>
              </a:rPr>
              <a:t>p(t) =g(t) r(t) </a:t>
            </a:r>
          </a:p>
        </p:txBody>
      </p:sp>
      <p:sp>
        <p:nvSpPr>
          <p:cNvPr id="9" name="Down Arrow 8"/>
          <p:cNvSpPr/>
          <p:nvPr/>
        </p:nvSpPr>
        <p:spPr>
          <a:xfrm>
            <a:off x="4267200" y="4953000"/>
            <a:ext cx="609600" cy="3810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895600" y="1828800"/>
            <a:ext cx="3429000" cy="990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6553200" y="2514600"/>
            <a:ext cx="2286000" cy="1066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this is the equation we need to solve</a:t>
            </a:r>
            <a:endParaRPr kumimoji="0" lang="en-US" sz="4400" b="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2" name="Freeform 11"/>
          <p:cNvSpPr/>
          <p:nvPr/>
        </p:nvSpPr>
        <p:spPr>
          <a:xfrm rot="14423733">
            <a:off x="6445332" y="2130541"/>
            <a:ext cx="609600" cy="457200"/>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so construct a </a:t>
            </a:r>
            <a:r>
              <a:rPr lang="en-US" i="1" dirty="0" err="1" smtClean="0">
                <a:latin typeface="Times New Roman" pitchFamily="18" charset="0"/>
                <a:cs typeface="Times New Roman" pitchFamily="18" charset="0"/>
              </a:rPr>
              <a:t>deconvolution</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filter</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m(t)</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that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p:cNvGraphicFramePr>
            <a:graphicFrameLocks noGrp="1"/>
          </p:cNvGraphicFramePr>
          <p:nvPr/>
        </p:nvGraphicFramePr>
        <p:xfrm>
          <a:off x="7442200" y="4419600"/>
          <a:ext cx="457200" cy="2053959"/>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1017639">
                <a:tc>
                  <a:txBody>
                    <a:bodyPr/>
                    <a:lstStyle/>
                    <a:p>
                      <a:r>
                        <a:rPr lang="en-US" sz="2800" b="0" dirty="0" smtClean="0">
                          <a:solidFill>
                            <a:schemeClr val="tx1"/>
                          </a:solidFill>
                          <a:latin typeface="Cambria Math" pitchFamily="18" charset="0"/>
                          <a:ea typeface="Cambria Math" pitchFamily="18" charset="0"/>
                        </a:rPr>
                        <a:t>1</a:t>
                      </a:r>
                    </a:p>
                    <a:p>
                      <a:r>
                        <a:rPr lang="en-US" sz="2800" b="0" dirty="0" smtClean="0">
                          <a:solidFill>
                            <a:schemeClr val="tx1"/>
                          </a:solidFill>
                          <a:latin typeface="Cambria Math" pitchFamily="18" charset="0"/>
                          <a:ea typeface="Cambria Math" pitchFamily="18" charset="0"/>
                        </a:rPr>
                        <a:t>0</a:t>
                      </a:r>
                    </a:p>
                  </a:txBody>
                  <a:tcPr>
                    <a:noFill/>
                  </a:tcPr>
                </a:tc>
                <a:extLst>
                  <a:ext uri="{0D108BD9-81ED-4DB2-BD59-A6C34878D82A}">
                    <a16:rowId xmlns:a16="http://schemas.microsoft.com/office/drawing/2014/main" val="10000"/>
                  </a:ext>
                </a:extLst>
              </a:tr>
              <a:tr h="384441">
                <a:tc>
                  <a:txBody>
                    <a:bodyPr/>
                    <a:lstStyle/>
                    <a:p>
                      <a:endParaRPr lang="en-US" sz="2800" b="0" dirty="0">
                        <a:solidFill>
                          <a:schemeClr val="tx1"/>
                        </a:solidFill>
                        <a:latin typeface="Cambria Math" pitchFamily="18" charset="0"/>
                        <a:ea typeface="Cambria Math" pitchFamily="18" charset="0"/>
                      </a:endParaRPr>
                    </a:p>
                  </a:txBody>
                  <a:tcPr>
                    <a:noFill/>
                  </a:tcPr>
                </a:tc>
                <a:extLst>
                  <a:ext uri="{0D108BD9-81ED-4DB2-BD59-A6C34878D82A}">
                    <a16:rowId xmlns:a16="http://schemas.microsoft.com/office/drawing/2014/main" val="10001"/>
                  </a:ext>
                </a:extLst>
              </a:tr>
              <a:tr h="275139">
                <a:tc>
                  <a:txBody>
                    <a:bodyPr/>
                    <a:lstStyle/>
                    <a:p>
                      <a:r>
                        <a:rPr lang="en-US" sz="2800" b="0" dirty="0" smtClean="0">
                          <a:solidFill>
                            <a:schemeClr val="tx1"/>
                          </a:solidFill>
                          <a:latin typeface="Cambria Math" pitchFamily="18" charset="0"/>
                          <a:ea typeface="Cambria Math" pitchFamily="18" charset="0"/>
                        </a:rPr>
                        <a:t>0</a:t>
                      </a:r>
                    </a:p>
                  </a:txBody>
                  <a:tcPr>
                    <a:noFill/>
                  </a:tcPr>
                </a:tc>
                <a:extLst>
                  <a:ext uri="{0D108BD9-81ED-4DB2-BD59-A6C34878D82A}">
                    <a16:rowId xmlns:a16="http://schemas.microsoft.com/office/drawing/2014/main" val="10002"/>
                  </a:ext>
                </a:extLst>
              </a:tr>
            </a:tbl>
          </a:graphicData>
        </a:graphic>
      </p:graphicFrame>
      <p:sp>
        <p:nvSpPr>
          <p:cNvPr id="4" name="Content Placeholder 2"/>
          <p:cNvSpPr>
            <a:spLocks noGrp="1"/>
          </p:cNvSpPr>
          <p:nvPr>
            <p:ph idx="1"/>
          </p:nvPr>
        </p:nvSpPr>
        <p:spPr>
          <a:xfrm>
            <a:off x="457200" y="1905000"/>
            <a:ext cx="8229600" cy="838200"/>
          </a:xfrm>
        </p:spPr>
        <p:txBody>
          <a:bodyPr>
            <a:normAutofit/>
          </a:bodyPr>
          <a:lstStyle/>
          <a:p>
            <a:pPr algn="ctr">
              <a:buNone/>
            </a:pPr>
            <a:r>
              <a:rPr lang="en-US" i="1" dirty="0" smtClean="0">
                <a:latin typeface="Cambria Math" pitchFamily="18" charset="0"/>
                <a:ea typeface="Cambria Math" pitchFamily="18" charset="0"/>
                <a:cs typeface="Times New Roman" pitchFamily="18" charset="0"/>
              </a:rPr>
              <a:t>g(t) *m(t) =  </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 </a:t>
            </a:r>
          </a:p>
        </p:txBody>
      </p:sp>
      <p:sp>
        <p:nvSpPr>
          <p:cNvPr id="5" name="Title 1"/>
          <p:cNvSpPr txBox="1">
            <a:spLocks/>
          </p:cNvSpPr>
          <p:nvPr/>
        </p:nvSpPr>
        <p:spPr>
          <a:xfrm>
            <a:off x="457200" y="3124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6477000" y="2514600"/>
            <a:ext cx="2286000" cy="12192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discrete approximation of delta</a:t>
            </a:r>
            <a:r>
              <a:rPr kumimoji="0" lang="en-US" sz="4400" b="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function</a:t>
            </a:r>
            <a:endParaRPr kumimoji="0" lang="en-US" sz="4400" b="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2" name="Freeform 11"/>
          <p:cNvSpPr/>
          <p:nvPr/>
        </p:nvSpPr>
        <p:spPr>
          <a:xfrm rot="3907014">
            <a:off x="5751444" y="3344934"/>
            <a:ext cx="1881201" cy="501295"/>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4" name="Picture 3"/>
          <p:cNvPicPr>
            <a:picLocks noChangeAspect="1" noChangeArrowheads="1"/>
          </p:cNvPicPr>
          <p:nvPr/>
        </p:nvPicPr>
        <p:blipFill>
          <a:blip r:embed="rId3" cstate="print"/>
          <a:srcRect l="12048"/>
          <a:stretch>
            <a:fillRect/>
          </a:stretch>
        </p:blipFill>
        <p:spPr bwMode="auto">
          <a:xfrm>
            <a:off x="533400" y="4495800"/>
            <a:ext cx="5562600" cy="1905000"/>
          </a:xfrm>
          <a:prstGeom prst="rect">
            <a:avLst/>
          </a:prstGeom>
          <a:noFill/>
          <a:ln w="9525">
            <a:noFill/>
            <a:miter lim="800000"/>
            <a:headEnd/>
            <a:tailEnd/>
          </a:ln>
        </p:spPr>
      </p:pic>
      <p:sp>
        <p:nvSpPr>
          <p:cNvPr id="16" name="Title 1"/>
          <p:cNvSpPr txBox="1">
            <a:spLocks/>
          </p:cNvSpPr>
          <p:nvPr/>
        </p:nvSpPr>
        <p:spPr>
          <a:xfrm>
            <a:off x="6108700" y="4800600"/>
            <a:ext cx="1219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7" name="Double Bracket 16"/>
          <p:cNvSpPr/>
          <p:nvPr/>
        </p:nvSpPr>
        <p:spPr>
          <a:xfrm>
            <a:off x="7391400" y="4419600"/>
            <a:ext cx="533400" cy="1981200"/>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Oval 18"/>
          <p:cNvSpPr/>
          <p:nvPr/>
        </p:nvSpPr>
        <p:spPr>
          <a:xfrm>
            <a:off x="5359400" y="1562100"/>
            <a:ext cx="8382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4191000" y="2819400"/>
            <a:ext cx="609600" cy="3810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use discrete approximation of convolution</a:t>
            </a:r>
            <a:endParaRPr lang="en-US" dirty="0">
              <a:latin typeface="Times New Roman" pitchFamily="18" charset="0"/>
              <a:cs typeface="Times New Roman" pitchFamily="18" charset="0"/>
            </a:endParaRPr>
          </a:p>
        </p:txBody>
      </p:sp>
      <p:sp>
        <p:nvSpPr>
          <p:cNvPr id="22" name="Rectangle 21"/>
          <p:cNvSpPr/>
          <p:nvPr/>
        </p:nvSpPr>
        <p:spPr>
          <a:xfrm rot="16200000">
            <a:off x="7261034" y="5349344"/>
            <a:ext cx="468398" cy="646331"/>
          </a:xfrm>
          <a:prstGeom prst="rect">
            <a:avLst/>
          </a:prstGeom>
        </p:spPr>
        <p:txBody>
          <a:bodyPr wrap="none">
            <a:spAutoFit/>
          </a:bodyPr>
          <a:lstStyle/>
          <a:p>
            <a:r>
              <a:rPr lang="en-US" sz="3600" dirty="0" smtClean="0">
                <a:latin typeface="Cambria Math"/>
                <a:ea typeface="Cambria Math"/>
              </a:rPr>
              <a:t>...</a:t>
            </a:r>
            <a:endParaRPr lang="en-US" sz="3600"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solve a few exemplary inverse problems </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image </a:t>
            </a:r>
            <a:r>
              <a:rPr lang="en-US" sz="4000" dirty="0" err="1" smtClean="0">
                <a:latin typeface="Times New Roman" pitchFamily="18" charset="0"/>
                <a:ea typeface="+mj-ea"/>
                <a:cs typeface="Times New Roman" pitchFamily="18" charset="0"/>
              </a:rPr>
              <a:t>deblurring</a:t>
            </a:r>
            <a:endParaRPr lang="en-US" sz="4000" dirty="0" smtClean="0">
              <a:latin typeface="Times New Roman" pitchFamily="18" charset="0"/>
              <a:ea typeface="+mj-ea"/>
              <a:cs typeface="Times New Roman" pitchFamily="18" charset="0"/>
            </a:endParaRPr>
          </a:p>
          <a:p>
            <a:pPr algn="ctr">
              <a:spcBef>
                <a:spcPct val="0"/>
              </a:spcBef>
              <a:defRPr/>
            </a:pPr>
            <a:r>
              <a:rPr lang="en-US" sz="4000" dirty="0" err="1" smtClean="0">
                <a:latin typeface="Times New Roman" pitchFamily="18" charset="0"/>
                <a:cs typeface="Times New Roman" pitchFamily="18" charset="0"/>
              </a:rPr>
              <a:t>deconvolution</a:t>
            </a:r>
            <a:r>
              <a:rPr lang="en-US" sz="4000" dirty="0" smtClean="0">
                <a:latin typeface="Times New Roman" pitchFamily="18" charset="0"/>
                <a:cs typeface="Times New Roman" pitchFamily="18" charset="0"/>
              </a:rPr>
              <a:t> filters</a:t>
            </a: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minimization of cross-over errors</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533400"/>
            <a:ext cx="8229600" cy="1143000"/>
          </a:xfrm>
        </p:spPr>
        <p:txBody>
          <a:bodyPr>
            <a:normAutofit/>
          </a:bodyPr>
          <a:lstStyle/>
          <a:p>
            <a:r>
              <a:rPr lang="en-US" dirty="0" smtClean="0">
                <a:latin typeface="Times New Roman" pitchFamily="18" charset="0"/>
                <a:cs typeface="Times New Roman" pitchFamily="18" charset="0"/>
              </a:rPr>
              <a:t>solve with damped least squares</a:t>
            </a:r>
            <a:endParaRPr lang="en-US" dirty="0">
              <a:latin typeface="Times New Roman" pitchFamily="18" charset="0"/>
              <a:cs typeface="Times New Roman" pitchFamily="18" charset="0"/>
            </a:endParaRPr>
          </a:p>
        </p:txBody>
      </p:sp>
      <p:sp>
        <p:nvSpPr>
          <p:cNvPr id="4" name="Content Placeholder 3"/>
          <p:cNvSpPr>
            <a:spLocks noGrp="1"/>
          </p:cNvSpPr>
          <p:nvPr>
            <p:ph idx="1"/>
          </p:nvPr>
        </p:nvSpPr>
        <p:spPr>
          <a:xfrm>
            <a:off x="381000" y="2514600"/>
            <a:ext cx="8229600" cy="762000"/>
          </a:xfrm>
        </p:spPr>
        <p:txBody>
          <a:bodyPr/>
          <a:lstStyle/>
          <a:p>
            <a:pPr algn="ctr">
              <a:buNone/>
            </a:pPr>
            <a:r>
              <a:rPr lang="en-US" b="1" dirty="0" err="1" smtClean="0">
                <a:latin typeface="Cambria Math" pitchFamily="18" charset="0"/>
                <a:ea typeface="Cambria Math" pitchFamily="18" charset="0"/>
              </a:rPr>
              <a:t>m</a:t>
            </a:r>
            <a:r>
              <a:rPr lang="en-US" baseline="30000" dirty="0" err="1" smtClean="0">
                <a:latin typeface="Cambria Math" pitchFamily="18" charset="0"/>
                <a:ea typeface="Cambria Math" pitchFamily="18" charset="0"/>
              </a:rPr>
              <a:t>est</a:t>
            </a:r>
            <a:r>
              <a:rPr lang="en-US" dirty="0" smtClean="0">
                <a:latin typeface="Cambria Math" pitchFamily="18" charset="0"/>
                <a:ea typeface="Cambria Math" pitchFamily="18" charset="0"/>
              </a:rPr>
              <a:t> = [</a:t>
            </a:r>
            <a:r>
              <a:rPr lang="en-US" b="1" dirty="0" smtClean="0">
                <a:latin typeface="Cambria Math" pitchFamily="18" charset="0"/>
                <a:ea typeface="Cambria Math" pitchFamily="18" charset="0"/>
              </a:rPr>
              <a:t>G</a:t>
            </a:r>
            <a:r>
              <a:rPr lang="en-US" baseline="30000" dirty="0" smtClean="0">
                <a:latin typeface="Cambria Math" pitchFamily="18" charset="0"/>
                <a:ea typeface="Cambria Math" pitchFamily="18" charset="0"/>
              </a:rPr>
              <a:t>T</a:t>
            </a:r>
            <a:r>
              <a:rPr lang="en-US" b="1" dirty="0" smtClean="0">
                <a:latin typeface="Cambria Math" pitchFamily="18" charset="0"/>
                <a:ea typeface="Cambria Math" pitchFamily="18" charset="0"/>
              </a:rPr>
              <a:t>G</a:t>
            </a:r>
            <a:r>
              <a:rPr lang="en-US" dirty="0" smtClean="0">
                <a:latin typeface="Cambria Math" pitchFamily="18" charset="0"/>
                <a:ea typeface="Cambria Math" pitchFamily="18" charset="0"/>
              </a:rPr>
              <a:t> + </a:t>
            </a:r>
            <a:r>
              <a:rPr lang="el-GR" dirty="0" smtClean="0">
                <a:latin typeface="Cambria Math"/>
                <a:ea typeface="Cambria Math"/>
              </a:rPr>
              <a:t>ε</a:t>
            </a:r>
            <a:r>
              <a:rPr lang="en-US" baseline="30000" dirty="0" smtClean="0">
                <a:latin typeface="Cambria Math" pitchFamily="18" charset="0"/>
                <a:ea typeface="Cambria Math" pitchFamily="18" charset="0"/>
              </a:rPr>
              <a:t>2</a:t>
            </a:r>
            <a:r>
              <a:rPr lang="en-US" b="1" dirty="0" smtClean="0">
                <a:latin typeface="Cambria Math" pitchFamily="18" charset="0"/>
                <a:ea typeface="Cambria Math" pitchFamily="18" charset="0"/>
              </a:rPr>
              <a:t>I</a:t>
            </a:r>
            <a:r>
              <a:rPr lang="en-US" dirty="0" smtClean="0">
                <a:latin typeface="Cambria Math" pitchFamily="18" charset="0"/>
                <a:ea typeface="Cambria Math" pitchFamily="18" charset="0"/>
              </a:rPr>
              <a:t>]</a:t>
            </a:r>
            <a:r>
              <a:rPr lang="en-US" baseline="30000" dirty="0" smtClean="0">
                <a:latin typeface="Cambria Math" pitchFamily="18" charset="0"/>
                <a:ea typeface="Cambria Math" pitchFamily="18" charset="0"/>
              </a:rPr>
              <a:t>-1 </a:t>
            </a:r>
            <a:r>
              <a:rPr lang="en-US" b="1" dirty="0" err="1" smtClean="0">
                <a:latin typeface="Cambria Math" pitchFamily="18" charset="0"/>
                <a:ea typeface="Cambria Math" pitchFamily="18" charset="0"/>
              </a:rPr>
              <a:t>G</a:t>
            </a:r>
            <a:r>
              <a:rPr lang="en-US" baseline="30000" dirty="0" err="1" smtClean="0">
                <a:latin typeface="Cambria Math" pitchFamily="18" charset="0"/>
                <a:ea typeface="Cambria Math" pitchFamily="18" charset="0"/>
              </a:rPr>
              <a:t>T</a:t>
            </a:r>
            <a:r>
              <a:rPr lang="en-US" b="1" dirty="0" err="1" smtClean="0">
                <a:latin typeface="Cambria Math" pitchFamily="18" charset="0"/>
                <a:ea typeface="Cambria Math" pitchFamily="18" charset="0"/>
              </a:rPr>
              <a:t>d</a:t>
            </a:r>
            <a:endParaRPr lang="en-US" b="1" dirty="0">
              <a:latin typeface="Cambria Math" pitchFamily="18" charset="0"/>
              <a:ea typeface="Cambria Math" pitchFamily="18" charset="0"/>
            </a:endParaRPr>
          </a:p>
        </p:txBody>
      </p:sp>
      <p:sp>
        <p:nvSpPr>
          <p:cNvPr id="7" name="Title 1"/>
          <p:cNvSpPr txBox="1">
            <a:spLocks/>
          </p:cNvSpPr>
          <p:nvPr/>
        </p:nvSpPr>
        <p:spPr>
          <a:xfrm>
            <a:off x="2057400" y="4114800"/>
            <a:ext cx="5029200" cy="2286000"/>
          </a:xfrm>
          <a:prstGeom prst="rect">
            <a:avLst/>
          </a:prstGeom>
        </p:spPr>
        <p:txBody>
          <a:bodyPr vert="horz" lIns="91440" tIns="45720" rIns="91440" bIns="45720" rtlCol="0" anchor="ctr">
            <a:normAutofit fontScale="82500" lnSpcReduction="20000"/>
          </a:bodyPr>
          <a:lstStyle/>
          <a:p>
            <a:pPr lvl="0" algn="ctr">
              <a:spcBef>
                <a:spcPct val="0"/>
              </a:spcBef>
            </a:pPr>
            <a:r>
              <a:rPr lang="en-US" sz="4400" dirty="0" smtClean="0">
                <a:latin typeface="Times New Roman" pitchFamily="18" charset="0"/>
                <a:ea typeface="+mj-ea"/>
                <a:cs typeface="Times New Roman" pitchFamily="18" charset="0"/>
              </a:rPr>
              <a:t>with </a:t>
            </a:r>
            <a:r>
              <a:rPr lang="en-US" sz="4400" b="1" dirty="0" smtClean="0">
                <a:latin typeface="Cambria Math" pitchFamily="18" charset="0"/>
                <a:ea typeface="Cambria Math" pitchFamily="18" charset="0"/>
                <a:cs typeface="Times New Roman" pitchFamily="18" charset="0"/>
              </a:rPr>
              <a:t>d</a:t>
            </a:r>
            <a:r>
              <a:rPr lang="en-US" sz="4400" dirty="0" smtClean="0">
                <a:latin typeface="Cambria Math" pitchFamily="18" charset="0"/>
                <a:ea typeface="Cambria Math" pitchFamily="18" charset="0"/>
                <a:cs typeface="Times New Roman" pitchFamily="18" charset="0"/>
              </a:rPr>
              <a:t> = [1, 0, 0, ..., 0]</a:t>
            </a:r>
            <a:r>
              <a:rPr lang="en-US" sz="4400" baseline="30000" dirty="0" smtClean="0">
                <a:latin typeface="Cambria Math" pitchFamily="18" charset="0"/>
                <a:ea typeface="Cambria Math" pitchFamily="18" charset="0"/>
                <a:cs typeface="Times New Roman" pitchFamily="18" charset="0"/>
              </a:rPr>
              <a:t>T</a:t>
            </a:r>
          </a:p>
          <a:p>
            <a:pPr lvl="0" algn="ctr">
              <a:spcBef>
                <a:spcPct val="0"/>
              </a:spcBef>
            </a:pPr>
            <a:r>
              <a:rPr lang="en-US" sz="4400" dirty="0" smtClean="0">
                <a:latin typeface="Times New Roman" pitchFamily="18" charset="0"/>
                <a:ea typeface="+mj-ea"/>
                <a:cs typeface="Times New Roman" pitchFamily="18" charset="0"/>
              </a:rPr>
              <a:t>(or something similar)</a:t>
            </a:r>
          </a:p>
          <a:p>
            <a:pPr lvl="0" algn="ctr">
              <a:spcBef>
                <a:spcPct val="0"/>
              </a:spcBef>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matrices </a:t>
            </a:r>
            <a:r>
              <a:rPr lang="en-US" sz="4000" b="1" dirty="0" smtClean="0">
                <a:latin typeface="Cambria Math" pitchFamily="18" charset="0"/>
                <a:ea typeface="Cambria Math" pitchFamily="18" charset="0"/>
              </a:rPr>
              <a:t>G</a:t>
            </a:r>
            <a:r>
              <a:rPr lang="en-US" sz="4000" baseline="30000" dirty="0" smtClean="0">
                <a:latin typeface="Cambria Math" pitchFamily="18" charset="0"/>
                <a:ea typeface="Cambria Math" pitchFamily="18" charset="0"/>
              </a:rPr>
              <a:t>T</a:t>
            </a:r>
            <a:r>
              <a:rPr lang="en-US" sz="4000" b="1" dirty="0" smtClean="0">
                <a:latin typeface="Cambria Math" pitchFamily="18" charset="0"/>
                <a:ea typeface="Cambria Math" pitchFamily="18" charset="0"/>
              </a:rPr>
              <a:t>G </a:t>
            </a:r>
            <a:r>
              <a:rPr lang="en-US" sz="4000" dirty="0" smtClean="0">
                <a:latin typeface="Times New Roman" pitchFamily="18" charset="0"/>
                <a:ea typeface="Cambria Math" pitchFamily="18" charset="0"/>
                <a:cs typeface="Times New Roman" pitchFamily="18" charset="0"/>
              </a:rPr>
              <a:t>and</a:t>
            </a:r>
            <a:r>
              <a:rPr lang="en-US" sz="4000" b="1" dirty="0" smtClean="0">
                <a:latin typeface="Cambria Math" pitchFamily="18" charset="0"/>
                <a:ea typeface="Cambria Math" pitchFamily="18" charset="0"/>
              </a:rPr>
              <a:t> </a:t>
            </a:r>
            <a:r>
              <a:rPr lang="en-US" sz="4000" b="1" dirty="0" err="1" smtClean="0">
                <a:latin typeface="Cambria Math" pitchFamily="18" charset="0"/>
                <a:ea typeface="Cambria Math" pitchFamily="18" charset="0"/>
              </a:rPr>
              <a:t>G</a:t>
            </a:r>
            <a:r>
              <a:rPr lang="en-US" sz="4000" baseline="30000" dirty="0" err="1" smtClean="0">
                <a:latin typeface="Cambria Math" pitchFamily="18" charset="0"/>
                <a:ea typeface="Cambria Math" pitchFamily="18" charset="0"/>
              </a:rPr>
              <a:t>T</a:t>
            </a:r>
            <a:r>
              <a:rPr lang="en-US" sz="4000" b="1" dirty="0" err="1" smtClean="0">
                <a:latin typeface="Cambria Math" pitchFamily="18" charset="0"/>
                <a:ea typeface="Cambria Math" pitchFamily="18" charset="0"/>
              </a:rPr>
              <a:t>d</a:t>
            </a:r>
            <a:r>
              <a:rPr lang="en-US" sz="4000" b="1" dirty="0" smtClean="0">
                <a:latin typeface="Cambria Math" pitchFamily="18" charset="0"/>
                <a:ea typeface="Cambria Math"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can be calculated  analytically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914400" y="152400"/>
            <a:ext cx="64770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914400" y="152400"/>
            <a:ext cx="6477000" cy="3124200"/>
          </a:xfrm>
          <a:prstGeom prst="rect">
            <a:avLst/>
          </a:prstGeom>
          <a:noFill/>
          <a:ln w="9525">
            <a:noFill/>
            <a:miter lim="800000"/>
            <a:headEnd/>
            <a:tailEnd/>
          </a:ln>
        </p:spPr>
      </p:pic>
      <p:sp>
        <p:nvSpPr>
          <p:cNvPr id="6" name="Title 1"/>
          <p:cNvSpPr txBox="1">
            <a:spLocks/>
          </p:cNvSpPr>
          <p:nvPr/>
        </p:nvSpPr>
        <p:spPr>
          <a:xfrm>
            <a:off x="381000" y="3429000"/>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approximately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Toeplitz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with elements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8195" name="Picture 3"/>
          <p:cNvPicPr>
            <a:picLocks noChangeAspect="1" noChangeArrowheads="1"/>
          </p:cNvPicPr>
          <p:nvPr/>
        </p:nvPicPr>
        <p:blipFill>
          <a:blip r:embed="rId4" cstate="print"/>
          <a:srcRect/>
          <a:stretch>
            <a:fillRect/>
          </a:stretch>
        </p:blipFill>
        <p:spPr bwMode="auto">
          <a:xfrm>
            <a:off x="4343400" y="5257800"/>
            <a:ext cx="4648200" cy="1371600"/>
          </a:xfrm>
          <a:prstGeom prst="rect">
            <a:avLst/>
          </a:prstGeom>
          <a:noFill/>
          <a:ln w="9525">
            <a:noFill/>
            <a:miter lim="800000"/>
            <a:headEnd/>
            <a:tailEnd/>
          </a:ln>
        </p:spPr>
      </p:pic>
      <p:pic>
        <p:nvPicPr>
          <p:cNvPr id="8194" name="Picture 2"/>
          <p:cNvPicPr>
            <a:picLocks noChangeAspect="1" noChangeArrowheads="1"/>
          </p:cNvPicPr>
          <p:nvPr/>
        </p:nvPicPr>
        <p:blipFill>
          <a:blip r:embed="rId5" cstate="print"/>
          <a:srcRect/>
          <a:stretch>
            <a:fillRect/>
          </a:stretch>
        </p:blipFill>
        <p:spPr bwMode="auto">
          <a:xfrm>
            <a:off x="533400" y="4800600"/>
            <a:ext cx="44196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914400" y="152400"/>
            <a:ext cx="6477000" cy="3124200"/>
          </a:xfrm>
          <a:prstGeom prst="rect">
            <a:avLst/>
          </a:prstGeom>
          <a:noFill/>
          <a:ln w="9525">
            <a:noFill/>
            <a:miter lim="800000"/>
            <a:headEnd/>
            <a:tailEnd/>
          </a:ln>
        </p:spPr>
      </p:pic>
      <p:sp>
        <p:nvSpPr>
          <p:cNvPr id="6" name="Title 1"/>
          <p:cNvSpPr txBox="1">
            <a:spLocks/>
          </p:cNvSpPr>
          <p:nvPr/>
        </p:nvSpPr>
        <p:spPr>
          <a:xfrm>
            <a:off x="381000" y="3429000"/>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approximately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Toeplitz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with elements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8195" name="Picture 3"/>
          <p:cNvPicPr>
            <a:picLocks noChangeAspect="1" noChangeArrowheads="1"/>
          </p:cNvPicPr>
          <p:nvPr/>
        </p:nvPicPr>
        <p:blipFill>
          <a:blip r:embed="rId4" cstate="print"/>
          <a:srcRect/>
          <a:stretch>
            <a:fillRect/>
          </a:stretch>
        </p:blipFill>
        <p:spPr bwMode="auto">
          <a:xfrm>
            <a:off x="4343400" y="5257800"/>
            <a:ext cx="4648200" cy="1371600"/>
          </a:xfrm>
          <a:prstGeom prst="rect">
            <a:avLst/>
          </a:prstGeom>
          <a:noFill/>
          <a:ln w="9525">
            <a:noFill/>
            <a:miter lim="800000"/>
            <a:headEnd/>
            <a:tailEnd/>
          </a:ln>
        </p:spPr>
      </p:pic>
      <p:pic>
        <p:nvPicPr>
          <p:cNvPr id="8194" name="Picture 2"/>
          <p:cNvPicPr>
            <a:picLocks noChangeAspect="1" noChangeArrowheads="1"/>
          </p:cNvPicPr>
          <p:nvPr/>
        </p:nvPicPr>
        <p:blipFill>
          <a:blip r:embed="rId5" cstate="print"/>
          <a:srcRect/>
          <a:stretch>
            <a:fillRect/>
          </a:stretch>
        </p:blipFill>
        <p:spPr bwMode="auto">
          <a:xfrm>
            <a:off x="533400" y="4800600"/>
            <a:ext cx="4419600" cy="685800"/>
          </a:xfrm>
          <a:prstGeom prst="rect">
            <a:avLst/>
          </a:prstGeom>
          <a:noFill/>
          <a:ln w="9525">
            <a:noFill/>
            <a:miter lim="800000"/>
            <a:headEnd/>
            <a:tailEnd/>
          </a:ln>
        </p:spPr>
      </p:pic>
      <p:sp>
        <p:nvSpPr>
          <p:cNvPr id="7" name="Title 1"/>
          <p:cNvSpPr txBox="1">
            <a:spLocks/>
          </p:cNvSpPr>
          <p:nvPr/>
        </p:nvSpPr>
        <p:spPr>
          <a:xfrm>
            <a:off x="1752600" y="5867400"/>
            <a:ext cx="2286000" cy="762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autocorrelation</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of </a:t>
            </a: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g</a:t>
            </a:r>
            <a:endParaRPr kumimoji="0" lang="en-US" sz="4400" b="1"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3048000" y="5410200"/>
            <a:ext cx="609600" cy="457200"/>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2286000" y="228600"/>
            <a:ext cx="3581400" cy="3124200"/>
          </a:xfrm>
          <a:prstGeom prst="rect">
            <a:avLst/>
          </a:prstGeom>
          <a:noFill/>
          <a:ln w="9525">
            <a:noFill/>
            <a:miter lim="800000"/>
            <a:headEnd/>
            <a:tailEnd/>
          </a:ln>
        </p:spPr>
      </p:pic>
      <p:pic>
        <p:nvPicPr>
          <p:cNvPr id="9218" name="Picture 2"/>
          <p:cNvPicPr>
            <a:picLocks noChangeAspect="1" noChangeArrowheads="1"/>
          </p:cNvPicPr>
          <p:nvPr/>
        </p:nvPicPr>
        <p:blipFill>
          <a:blip r:embed="rId3" cstate="print"/>
          <a:srcRect/>
          <a:stretch>
            <a:fillRect/>
          </a:stretch>
        </p:blipFill>
        <p:spPr bwMode="auto">
          <a:xfrm>
            <a:off x="304800" y="4267200"/>
            <a:ext cx="3352800" cy="762000"/>
          </a:xfrm>
          <a:prstGeom prst="rect">
            <a:avLst/>
          </a:prstGeom>
          <a:noFill/>
          <a:ln w="9525">
            <a:noFill/>
            <a:miter lim="800000"/>
            <a:headEnd/>
            <a:tailEnd/>
          </a:ln>
        </p:spPr>
      </p:pic>
      <p:pic>
        <p:nvPicPr>
          <p:cNvPr id="4" name="Picture 3"/>
          <p:cNvPicPr>
            <a:picLocks noChangeAspect="1" noChangeArrowheads="1"/>
          </p:cNvPicPr>
          <p:nvPr/>
        </p:nvPicPr>
        <p:blipFill>
          <a:blip r:embed="rId4" cstate="print"/>
          <a:srcRect/>
          <a:stretch>
            <a:fillRect/>
          </a:stretch>
        </p:blipFill>
        <p:spPr bwMode="auto">
          <a:xfrm>
            <a:off x="3962400" y="4724400"/>
            <a:ext cx="4648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srcRect/>
          <a:stretch>
            <a:fillRect/>
          </a:stretch>
        </p:blipFill>
        <p:spPr bwMode="auto">
          <a:xfrm>
            <a:off x="2286000" y="228600"/>
            <a:ext cx="3581400" cy="3124200"/>
          </a:xfrm>
          <a:prstGeom prst="rect">
            <a:avLst/>
          </a:prstGeom>
          <a:noFill/>
          <a:ln w="9525">
            <a:noFill/>
            <a:miter lim="800000"/>
            <a:headEnd/>
            <a:tailEnd/>
          </a:ln>
        </p:spPr>
      </p:pic>
      <p:pic>
        <p:nvPicPr>
          <p:cNvPr id="9218" name="Picture 2"/>
          <p:cNvPicPr>
            <a:picLocks noChangeAspect="1" noChangeArrowheads="1"/>
          </p:cNvPicPr>
          <p:nvPr/>
        </p:nvPicPr>
        <p:blipFill>
          <a:blip r:embed="rId4" cstate="print"/>
          <a:srcRect/>
          <a:stretch>
            <a:fillRect/>
          </a:stretch>
        </p:blipFill>
        <p:spPr bwMode="auto">
          <a:xfrm>
            <a:off x="304800" y="4267200"/>
            <a:ext cx="3352800" cy="762000"/>
          </a:xfrm>
          <a:prstGeom prst="rect">
            <a:avLst/>
          </a:prstGeom>
          <a:noFill/>
          <a:ln w="9525">
            <a:noFill/>
            <a:miter lim="800000"/>
            <a:headEnd/>
            <a:tailEnd/>
          </a:ln>
        </p:spPr>
      </p:pic>
      <p:pic>
        <p:nvPicPr>
          <p:cNvPr id="4" name="Picture 3"/>
          <p:cNvPicPr>
            <a:picLocks noChangeAspect="1" noChangeArrowheads="1"/>
          </p:cNvPicPr>
          <p:nvPr/>
        </p:nvPicPr>
        <p:blipFill>
          <a:blip r:embed="rId5" cstate="print"/>
          <a:srcRect/>
          <a:stretch>
            <a:fillRect/>
          </a:stretch>
        </p:blipFill>
        <p:spPr bwMode="auto">
          <a:xfrm>
            <a:off x="3962400" y="4724400"/>
            <a:ext cx="4648200" cy="1371600"/>
          </a:xfrm>
          <a:prstGeom prst="rect">
            <a:avLst/>
          </a:prstGeom>
          <a:noFill/>
          <a:ln w="9525">
            <a:noFill/>
            <a:miter lim="800000"/>
            <a:headEnd/>
            <a:tailEnd/>
          </a:ln>
        </p:spPr>
      </p:pic>
      <p:sp>
        <p:nvSpPr>
          <p:cNvPr id="6" name="Title 1"/>
          <p:cNvSpPr txBox="1">
            <a:spLocks/>
          </p:cNvSpPr>
          <p:nvPr/>
        </p:nvSpPr>
        <p:spPr>
          <a:xfrm>
            <a:off x="990600" y="5334000"/>
            <a:ext cx="2438400" cy="762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solidFill>
                  <a:srgbClr val="FF0000"/>
                </a:solidFill>
                <a:latin typeface="Times New Roman" pitchFamily="18" charset="0"/>
                <a:ea typeface="+mj-ea"/>
                <a:cs typeface="Times New Roman" pitchFamily="18" charset="0"/>
              </a:rPr>
              <a:t>cross-</a:t>
            </a:r>
            <a:r>
              <a:rPr kumimoji="0" lang="en-US" sz="4400" b="0"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correlation</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of </a:t>
            </a: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g </a:t>
            </a:r>
            <a:r>
              <a:rPr kumimoji="0" lang="en-US" sz="44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and</a:t>
            </a: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 d</a:t>
            </a:r>
            <a:endParaRPr kumimoji="0" lang="en-US" sz="4400" b="1"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2286000" y="4876800"/>
            <a:ext cx="609600" cy="457200"/>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410200"/>
          </a:xfrm>
        </p:spPr>
        <p:txBody>
          <a:bodyPr>
            <a:normAutofit fontScale="700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damping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aseline="30000"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=GTG\</a:t>
            </a:r>
            <a:r>
              <a:rPr lang="en-US" b="1" dirty="0" err="1" smtClean="0">
                <a:latin typeface="Courier New" pitchFamily="49" charset="0"/>
                <a:cs typeface="Courier New" pitchFamily="49" charset="0"/>
              </a:rPr>
              <a:t>GTd</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Never form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just work with its columns,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use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b="1" dirty="0" smtClean="0">
                <a:latin typeface="Times New Roman" pitchFamily="18" charset="0"/>
                <a:ea typeface="Cambria Math" pitchFamily="18" charset="0"/>
                <a:cs typeface="Times New Roman" pitchFamily="18" charset="0"/>
              </a:rPr>
              <a:t>m</a:t>
            </a:r>
            <a:r>
              <a:rPr lang="en-US" dirty="0" smtClean="0">
                <a:latin typeface="Times New Roman" pitchFamily="18" charset="0"/>
                <a:ea typeface="Cambria Math" pitchFamily="18" charset="0"/>
                <a:cs typeface="Times New Roman" pitchFamily="18" charset="0"/>
              </a:rPr>
              <a:t> =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1" dirty="0" smtClean="0">
              <a:latin typeface="Cambria Math"/>
              <a:ea typeface="Cambria Math"/>
              <a:cs typeface="Times New Roman" pitchFamily="18" charset="0"/>
            </a:endParaRPr>
          </a:p>
          <a:p>
            <a:pPr marL="514350" indent="-514350">
              <a:buNone/>
            </a:pPr>
            <a:r>
              <a:rPr lang="en-US" sz="3100" b="1" dirty="0" smtClean="0">
                <a:latin typeface="Cambria Math"/>
                <a:ea typeface="Cambria Math"/>
                <a:cs typeface="Times New Roman" pitchFamily="18" charset="0"/>
              </a:rPr>
              <a:t>	</a:t>
            </a:r>
            <a:r>
              <a:rPr lang="en-US" sz="3100" dirty="0" smtClean="0">
                <a:latin typeface="Times New Roman" pitchFamily="18" charset="0"/>
                <a:cs typeface="Times New Roman" pitchFamily="18" charset="0"/>
              </a:rPr>
              <a:t>but use </a:t>
            </a:r>
            <a:r>
              <a:rPr lang="en-US" sz="3100" b="1" dirty="0" err="1" smtClean="0">
                <a:latin typeface="Courier New" pitchFamily="49" charset="0"/>
                <a:cs typeface="Courier New" pitchFamily="49" charset="0"/>
              </a:rPr>
              <a:t>conv</a:t>
            </a:r>
            <a:r>
              <a:rPr lang="en-US" sz="3100" b="1" dirty="0" smtClean="0">
                <a:latin typeface="Courier New" pitchFamily="49" charset="0"/>
                <a:cs typeface="Courier New" pitchFamily="49" charset="0"/>
              </a:rPr>
              <a:t>()</a:t>
            </a:r>
            <a:r>
              <a:rPr lang="en-US" sz="3100" dirty="0" smtClean="0">
                <a:latin typeface="Times New Roman" pitchFamily="18" charset="0"/>
                <a:cs typeface="Times New Roman" pitchFamily="18" charset="0"/>
              </a:rPr>
              <a:t> to compute </a:t>
            </a:r>
            <a:r>
              <a:rPr lang="en-US" sz="3100" b="1" dirty="0" smtClean="0">
                <a:latin typeface="Times New Roman" pitchFamily="18" charset="0"/>
                <a:ea typeface="Cambria Math" pitchFamily="18" charset="0"/>
                <a:cs typeface="Times New Roman" pitchFamily="18" charset="0"/>
              </a:rPr>
              <a:t>G</a:t>
            </a:r>
            <a:r>
              <a:rPr lang="en-US" sz="3100" baseline="30000" dirty="0" smtClean="0">
                <a:latin typeface="Times New Roman" pitchFamily="18" charset="0"/>
                <a:ea typeface="Cambria Math" pitchFamily="18" charset="0"/>
                <a:cs typeface="Times New Roman" pitchFamily="18" charset="0"/>
              </a:rPr>
              <a:t>T</a:t>
            </a:r>
            <a:r>
              <a:rPr lang="en-US" sz="3100" dirty="0" smtClean="0">
                <a:latin typeface="Times New Roman" pitchFamily="18" charset="0"/>
                <a:ea typeface="Cambria Math" pitchFamily="18" charset="0"/>
                <a:cs typeface="Times New Roman" pitchFamily="18" charset="0"/>
              </a:rPr>
              <a:t>(</a:t>
            </a:r>
            <a:r>
              <a:rPr lang="en-US" sz="3100" b="1" dirty="0" err="1" smtClean="0">
                <a:latin typeface="Times New Roman" pitchFamily="18" charset="0"/>
                <a:ea typeface="Cambria Math" pitchFamily="18" charset="0"/>
                <a:cs typeface="Times New Roman" pitchFamily="18" charset="0"/>
              </a:rPr>
              <a:t>Gv</a:t>
            </a:r>
            <a:r>
              <a:rPr lang="en-US" sz="3100" dirty="0" smtClean="0">
                <a:latin typeface="Times New Roman" pitchFamily="18" charset="0"/>
                <a:ea typeface="Cambria Math" pitchFamily="18" charset="0"/>
                <a:cs typeface="Times New Roman" pitchFamily="18" charset="0"/>
              </a:rPr>
              <a:t>)</a:t>
            </a: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Cambria Math" pitchFamily="18" charset="0"/>
                <a:ea typeface="Cambria Math" pitchFamily="18" charset="0"/>
                <a:cs typeface="Times New Roman" pitchFamily="18" charset="0"/>
              </a:rPr>
              <a:t>4. Same as 3 but add a priori information of</a:t>
            </a:r>
          </a:p>
          <a:p>
            <a:pPr marL="514350" indent="-514350">
              <a:buNone/>
            </a:pPr>
            <a:r>
              <a:rPr lang="en-US" dirty="0" smtClean="0">
                <a:latin typeface="Cambria Math" pitchFamily="18" charset="0"/>
                <a:ea typeface="Cambria Math" pitchFamily="18" charset="0"/>
                <a:cs typeface="Times New Roman" pitchFamily="18" charset="0"/>
              </a:rPr>
              <a:t>     smoothness</a:t>
            </a:r>
            <a:endParaRPr lang="en-US"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410200"/>
          </a:xfrm>
        </p:spPr>
        <p:txBody>
          <a:bodyPr>
            <a:normAutofit fontScale="700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a:t>
            </a:r>
            <a:r>
              <a:rPr lang="en-US" dirty="0" smtClean="0">
                <a:latin typeface="Times New Roman" pitchFamily="18" charset="0"/>
                <a:cs typeface="Times New Roman" pitchFamily="18" charset="0"/>
              </a:rPr>
              <a:t>with least squares</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damping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aseline="30000"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a:t>
            </a:r>
            <a:r>
              <a:rPr lang="en-US" dirty="0" smtClean="0">
                <a:latin typeface="Times New Roman" pitchFamily="18" charset="0"/>
                <a:cs typeface="Times New Roman" pitchFamily="18" charset="0"/>
              </a:rPr>
              <a:t>with least square</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Never form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just work with its columns,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use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b="1" dirty="0" smtClean="0">
                <a:latin typeface="Times New Roman" pitchFamily="18" charset="0"/>
                <a:ea typeface="Cambria Math" pitchFamily="18" charset="0"/>
                <a:cs typeface="Times New Roman" pitchFamily="18" charset="0"/>
              </a:rPr>
              <a:t>m</a:t>
            </a:r>
            <a:r>
              <a:rPr lang="en-US" dirty="0" smtClean="0">
                <a:latin typeface="Times New Roman" pitchFamily="18" charset="0"/>
                <a:ea typeface="Cambria Math" pitchFamily="18" charset="0"/>
                <a:cs typeface="Times New Roman" pitchFamily="18" charset="0"/>
              </a:rPr>
              <a:t> =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1" dirty="0" smtClean="0">
              <a:latin typeface="Cambria Math"/>
              <a:ea typeface="Cambria Math"/>
              <a:cs typeface="Times New Roman" pitchFamily="18" charset="0"/>
            </a:endParaRPr>
          </a:p>
          <a:p>
            <a:pPr marL="514350" indent="-514350">
              <a:buNone/>
            </a:pPr>
            <a:r>
              <a:rPr lang="en-US" sz="3100" b="1" dirty="0" smtClean="0">
                <a:latin typeface="Cambria Math"/>
                <a:ea typeface="Cambria Math"/>
                <a:cs typeface="Times New Roman" pitchFamily="18" charset="0"/>
              </a:rPr>
              <a:t>	</a:t>
            </a:r>
            <a:r>
              <a:rPr lang="en-US" sz="3100" dirty="0" smtClean="0">
                <a:latin typeface="Times New Roman" pitchFamily="18" charset="0"/>
                <a:cs typeface="Times New Roman" pitchFamily="18" charset="0"/>
              </a:rPr>
              <a:t>but use </a:t>
            </a:r>
            <a:r>
              <a:rPr lang="en-US" sz="3100" b="1" dirty="0" err="1" smtClean="0">
                <a:latin typeface="Courier New" pitchFamily="49" charset="0"/>
                <a:cs typeface="Courier New" pitchFamily="49" charset="0"/>
              </a:rPr>
              <a:t>conv</a:t>
            </a:r>
            <a:r>
              <a:rPr lang="en-US" sz="3100" b="1" dirty="0" smtClean="0">
                <a:latin typeface="Courier New" pitchFamily="49" charset="0"/>
                <a:cs typeface="Courier New" pitchFamily="49" charset="0"/>
              </a:rPr>
              <a:t>()</a:t>
            </a:r>
            <a:r>
              <a:rPr lang="en-US" sz="3100" dirty="0" smtClean="0">
                <a:latin typeface="Times New Roman" pitchFamily="18" charset="0"/>
                <a:cs typeface="Times New Roman" pitchFamily="18" charset="0"/>
              </a:rPr>
              <a:t> to compute </a:t>
            </a:r>
            <a:r>
              <a:rPr lang="en-US" sz="3100" b="1" dirty="0" smtClean="0">
                <a:latin typeface="Times New Roman" pitchFamily="18" charset="0"/>
                <a:ea typeface="Cambria Math" pitchFamily="18" charset="0"/>
                <a:cs typeface="Times New Roman" pitchFamily="18" charset="0"/>
              </a:rPr>
              <a:t>G</a:t>
            </a:r>
            <a:r>
              <a:rPr lang="en-US" sz="3100" baseline="30000" dirty="0" smtClean="0">
                <a:latin typeface="Times New Roman" pitchFamily="18" charset="0"/>
                <a:ea typeface="Cambria Math" pitchFamily="18" charset="0"/>
                <a:cs typeface="Times New Roman" pitchFamily="18" charset="0"/>
              </a:rPr>
              <a:t>T</a:t>
            </a:r>
            <a:r>
              <a:rPr lang="en-US" sz="3100" dirty="0" smtClean="0">
                <a:latin typeface="Times New Roman" pitchFamily="18" charset="0"/>
                <a:ea typeface="Cambria Math" pitchFamily="18" charset="0"/>
                <a:cs typeface="Times New Roman" pitchFamily="18" charset="0"/>
              </a:rPr>
              <a:t>(</a:t>
            </a:r>
            <a:r>
              <a:rPr lang="en-US" sz="3100" b="1" dirty="0" err="1" smtClean="0">
                <a:latin typeface="Times New Roman" pitchFamily="18" charset="0"/>
                <a:ea typeface="Cambria Math" pitchFamily="18" charset="0"/>
                <a:cs typeface="Times New Roman" pitchFamily="18" charset="0"/>
              </a:rPr>
              <a:t>Gv</a:t>
            </a:r>
            <a:r>
              <a:rPr lang="en-US" sz="3100" dirty="0" smtClean="0">
                <a:latin typeface="Times New Roman" pitchFamily="18" charset="0"/>
                <a:ea typeface="Cambria Math" pitchFamily="18" charset="0"/>
                <a:cs typeface="Times New Roman" pitchFamily="18" charset="0"/>
              </a:rPr>
              <a:t>)</a:t>
            </a: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Cambria Math" pitchFamily="18" charset="0"/>
                <a:ea typeface="Cambria Math" pitchFamily="18" charset="0"/>
                <a:cs typeface="Times New Roman" pitchFamily="18" charset="0"/>
              </a:rPr>
              <a:t>4. Same as 3 but add a priori information of</a:t>
            </a:r>
          </a:p>
          <a:p>
            <a:pPr marL="514350" indent="-514350">
              <a:buNone/>
            </a:pPr>
            <a:r>
              <a:rPr lang="en-US" dirty="0" smtClean="0">
                <a:latin typeface="Cambria Math" pitchFamily="18" charset="0"/>
                <a:ea typeface="Cambria Math" pitchFamily="18" charset="0"/>
                <a:cs typeface="Times New Roman" pitchFamily="18" charset="0"/>
              </a:rPr>
              <a:t>     smoothness</a:t>
            </a:r>
            <a:endParaRPr lang="en-US"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
        <p:nvSpPr>
          <p:cNvPr id="4" name="Right Arrow 3"/>
          <p:cNvSpPr/>
          <p:nvPr/>
        </p:nvSpPr>
        <p:spPr>
          <a:xfrm rot="10800000">
            <a:off x="6858000" y="38100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096000" y="4267200"/>
            <a:ext cx="2590800" cy="13716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 used this complicated but very fast method</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a:grpSpLocks noChangeAspect="1"/>
          </p:cNvGrpSpPr>
          <p:nvPr/>
        </p:nvGrpSpPr>
        <p:grpSpPr>
          <a:xfrm>
            <a:off x="8490" y="533399"/>
            <a:ext cx="8868809" cy="5486403"/>
            <a:chOff x="1227987" y="295275"/>
            <a:chExt cx="6334864" cy="3918858"/>
          </a:xfrm>
        </p:grpSpPr>
        <p:pic>
          <p:nvPicPr>
            <p:cNvPr id="1027" name="Picture 3"/>
            <p:cNvPicPr>
              <a:picLocks noChangeAspect="1" noChangeArrowheads="1"/>
            </p:cNvPicPr>
            <p:nvPr/>
          </p:nvPicPr>
          <p:blipFill>
            <a:blip r:embed="rId3" cstate="print"/>
            <a:srcRect l="9133" t="5597" r="8607" b="10572"/>
            <a:stretch>
              <a:fillRect/>
            </a:stretch>
          </p:blipFill>
          <p:spPr bwMode="auto">
            <a:xfrm>
              <a:off x="1524000" y="685800"/>
              <a:ext cx="5962650" cy="3209925"/>
            </a:xfrm>
            <a:prstGeom prst="rect">
              <a:avLst/>
            </a:prstGeom>
            <a:noFill/>
            <a:ln w="9525">
              <a:noFill/>
              <a:miter lim="800000"/>
              <a:headEnd/>
              <a:tailEnd/>
            </a:ln>
            <a:effectLst/>
          </p:spPr>
        </p:pic>
        <p:sp>
          <p:nvSpPr>
            <p:cNvPr id="6" name="Rectangle 5"/>
            <p:cNvSpPr/>
            <p:nvPr/>
          </p:nvSpPr>
          <p:spPr>
            <a:xfrm>
              <a:off x="4343400" y="16002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 name="Rectangle 6"/>
            <p:cNvSpPr/>
            <p:nvPr/>
          </p:nvSpPr>
          <p:spPr>
            <a:xfrm>
              <a:off x="4343400" y="27432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Rectangle 7"/>
            <p:cNvSpPr/>
            <p:nvPr/>
          </p:nvSpPr>
          <p:spPr>
            <a:xfrm rot="16200000">
              <a:off x="1271945" y="9906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TextBox 8"/>
            <p:cNvSpPr txBox="1"/>
            <p:nvPr/>
          </p:nvSpPr>
          <p:spPr>
            <a:xfrm>
              <a:off x="1790700" y="3828276"/>
              <a:ext cx="5619750" cy="373729"/>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dirty="0" smtClean="0">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t</a:t>
              </a:r>
              <a:endParaRPr lang="en-US" sz="2800" i="1" baseline="-25000" dirty="0">
                <a:latin typeface="Cambria Math" pitchFamily="18" charset="0"/>
                <a:ea typeface="Cambria Math" pitchFamily="18" charset="0"/>
                <a:cs typeface="Times New Roman" pitchFamily="18" charset="0"/>
              </a:endParaRPr>
            </a:p>
          </p:txBody>
        </p:sp>
        <p:sp>
          <p:nvSpPr>
            <p:cNvPr id="10" name="TextBox 9"/>
            <p:cNvSpPr txBox="1"/>
            <p:nvPr/>
          </p:nvSpPr>
          <p:spPr>
            <a:xfrm>
              <a:off x="1781175" y="2676525"/>
              <a:ext cx="5619750" cy="373729"/>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i="1" dirty="0" smtClean="0">
                  <a:latin typeface="Cambria Math" pitchFamily="18" charset="0"/>
                  <a:ea typeface="Cambria Math" pitchFamily="18" charset="0"/>
                  <a:cs typeface="Times New Roman" pitchFamily="18" charset="0"/>
                </a:rPr>
                <a:t> t</a:t>
              </a:r>
              <a:endParaRPr lang="en-US" sz="28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1819275" y="1543050"/>
              <a:ext cx="5619750" cy="373729"/>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i="1" dirty="0" smtClean="0">
                  <a:latin typeface="Cambria Math" pitchFamily="18" charset="0"/>
                  <a:ea typeface="Cambria Math" pitchFamily="18" charset="0"/>
                  <a:cs typeface="Times New Roman" pitchFamily="18" charset="0"/>
                </a:rPr>
                <a:t> t</a:t>
              </a:r>
              <a:endParaRPr lang="en-US" sz="28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rot="16200000">
              <a:off x="995752" y="841836"/>
              <a:ext cx="838200" cy="373729"/>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g(t)</a:t>
              </a:r>
              <a:endParaRPr lang="en-US" sz="28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995752" y="2061036"/>
              <a:ext cx="838200" cy="373729"/>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m(t)</a:t>
              </a:r>
              <a:endParaRPr lang="en-US" sz="28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rot="16200000">
              <a:off x="815512" y="3217784"/>
              <a:ext cx="1413784" cy="5789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m(t)*g(t)</a:t>
              </a:r>
              <a:endParaRPr lang="en-US" sz="2800" i="1" baseline="-25000" dirty="0" smtClean="0">
                <a:latin typeface="Cambria Math" pitchFamily="18" charset="0"/>
                <a:ea typeface="Cambria Math" pitchFamily="18" charset="0"/>
                <a:cs typeface="Times New Roman" pitchFamily="18" charset="0"/>
              </a:endParaRPr>
            </a:p>
            <a:p>
              <a:pPr algn="ctr"/>
              <a:endParaRPr lang="en-US" sz="28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774548" y="295275"/>
              <a:ext cx="916945" cy="373728"/>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17" name="TextBox 16"/>
            <p:cNvSpPr txBox="1"/>
            <p:nvPr/>
          </p:nvSpPr>
          <p:spPr>
            <a:xfrm>
              <a:off x="1793598" y="1492704"/>
              <a:ext cx="734609" cy="373728"/>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18" name="TextBox 17"/>
            <p:cNvSpPr txBox="1"/>
            <p:nvPr/>
          </p:nvSpPr>
          <p:spPr>
            <a:xfrm>
              <a:off x="1784074" y="2635703"/>
              <a:ext cx="580849" cy="373728"/>
            </a:xfrm>
            <a:prstGeom prst="rect">
              <a:avLst/>
            </a:prstGeom>
            <a:noFill/>
          </p:spPr>
          <p:txBody>
            <a:bodyPr wrap="square" rtlCol="0">
              <a:spAutoFit/>
            </a:bodyPr>
            <a:lstStyle/>
            <a:p>
              <a:r>
                <a:rPr lang="en-US" sz="2800" dirty="0" smtClean="0">
                  <a:latin typeface="Times New Roman" pitchFamily="18" charset="0"/>
                  <a:cs typeface="Times New Roman" pitchFamily="18" charset="0"/>
                </a:rPr>
                <a:t>(C)</a:t>
              </a:r>
              <a:endParaRPr lang="en-US" sz="2800" dirty="0">
                <a:latin typeface="Times New Roman" pitchFamily="18" charset="0"/>
                <a:cs typeface="Times New Roman" pitchFamily="18" charset="0"/>
              </a:endParaRPr>
            </a:p>
          </p:txBody>
        </p:sp>
        <p:sp>
          <p:nvSpPr>
            <p:cNvPr id="20" name="Freeform 19"/>
            <p:cNvSpPr/>
            <p:nvPr/>
          </p:nvSpPr>
          <p:spPr>
            <a:xfrm>
              <a:off x="1809747" y="600077"/>
              <a:ext cx="5753104" cy="833436"/>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1" name="Freeform 20"/>
            <p:cNvSpPr/>
            <p:nvPr/>
          </p:nvSpPr>
          <p:spPr>
            <a:xfrm>
              <a:off x="1804968" y="1743059"/>
              <a:ext cx="5753104" cy="833436"/>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1804952" y="2886067"/>
              <a:ext cx="5753104" cy="833436"/>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27" y="443247"/>
            <a:ext cx="2514600" cy="411162"/>
          </a:xfrm>
        </p:spPr>
        <p:txBody>
          <a:bodyPr>
            <a:noAutofit/>
          </a:bodyPr>
          <a:lstStyle/>
          <a:p>
            <a:pPr algn="l"/>
            <a:r>
              <a:rPr lang="en-US" sz="2800" dirty="0" smtClean="0">
                <a:latin typeface="Times New Roman" pitchFamily="18" charset="0"/>
                <a:cs typeface="Times New Roman" pitchFamily="18" charset="0"/>
              </a:rPr>
              <a:t>(A) Original</a:t>
            </a:r>
            <a:endParaRPr lang="en-US"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l="10345"/>
          <a:stretch>
            <a:fillRect/>
          </a:stretch>
        </p:blipFill>
        <p:spPr bwMode="auto">
          <a:xfrm>
            <a:off x="914400" y="494763"/>
            <a:ext cx="7924800" cy="5972432"/>
          </a:xfrm>
          <a:prstGeom prst="rect">
            <a:avLst/>
          </a:prstGeom>
          <a:noFill/>
          <a:ln w="9525">
            <a:noFill/>
            <a:miter lim="800000"/>
            <a:headEnd/>
            <a:tailEnd/>
          </a:ln>
          <a:effectLst/>
        </p:spPr>
      </p:pic>
      <p:sp>
        <p:nvSpPr>
          <p:cNvPr id="5" name="Title 1"/>
          <p:cNvSpPr txBox="1">
            <a:spLocks/>
          </p:cNvSpPr>
          <p:nvPr/>
        </p:nvSpPr>
        <p:spPr>
          <a:xfrm>
            <a:off x="683652" y="3257169"/>
            <a:ext cx="4114800" cy="4111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 After </a:t>
            </a:r>
            <a:r>
              <a:rPr kumimoji="0" lang="en-US" sz="28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deconvolution</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rot="16200000">
            <a:off x="-114300" y="1409700"/>
            <a:ext cx="1371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a:xfrm rot="16200000">
            <a:off x="-342900" y="4000500"/>
            <a:ext cx="1828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d(t)*m(t)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1</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image </a:t>
            </a:r>
            <a:r>
              <a:rPr lang="en-US" sz="4000" dirty="0" err="1" smtClean="0">
                <a:latin typeface="Times New Roman" pitchFamily="18" charset="0"/>
                <a:cs typeface="Times New Roman" pitchFamily="18" charset="0"/>
              </a:rPr>
              <a:t>deblurring</a:t>
            </a:r>
            <a:endParaRPr lang="en-US" sz="4000" dirty="0" smtClean="0">
              <a:latin typeface="Times New Roman" pitchFamily="18" charset="0"/>
              <a:cs typeface="Times New Roman" pitchFamily="18" charset="0"/>
            </a:endParaRP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3</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minimization of cross-over errors</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p:cNvPicPr>
            <a:picLocks noChangeAspect="1" noChangeArrowheads="1"/>
          </p:cNvPicPr>
          <p:nvPr/>
        </p:nvPicPr>
        <p:blipFill>
          <a:blip r:embed="rId3" cstate="print"/>
          <a:srcRect l="9724" t="6723" r="50460" b="7227"/>
          <a:stretch>
            <a:fillRect/>
          </a:stretch>
        </p:blipFill>
        <p:spPr bwMode="auto">
          <a:xfrm>
            <a:off x="2259329" y="552129"/>
            <a:ext cx="3135631" cy="5852160"/>
          </a:xfrm>
          <a:prstGeom prst="rect">
            <a:avLst/>
          </a:prstGeom>
          <a:noFill/>
          <a:ln w="9525">
            <a:noFill/>
            <a:miter lim="800000"/>
            <a:headEnd/>
            <a:tailEnd/>
          </a:ln>
          <a:effectLst/>
        </p:spPr>
      </p:pic>
      <p:sp>
        <p:nvSpPr>
          <p:cNvPr id="27" name="Rectangle 26"/>
          <p:cNvSpPr/>
          <p:nvPr/>
        </p:nvSpPr>
        <p:spPr>
          <a:xfrm>
            <a:off x="1737359" y="3386769"/>
            <a:ext cx="6492241" cy="3886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9" name="TextBox 28"/>
          <p:cNvSpPr txBox="1"/>
          <p:nvPr/>
        </p:nvSpPr>
        <p:spPr>
          <a:xfrm>
            <a:off x="2575560" y="6172200"/>
            <a:ext cx="2651760"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longitude</a:t>
            </a:r>
            <a:endParaRPr lang="en-US" sz="2400" i="1" dirty="0">
              <a:latin typeface="Cambria Math" pitchFamily="18" charset="0"/>
              <a:ea typeface="Cambria Math" pitchFamily="18" charset="0"/>
              <a:cs typeface="Times New Roman" pitchFamily="18" charset="0"/>
            </a:endParaRPr>
          </a:p>
        </p:txBody>
      </p:sp>
      <p:sp>
        <p:nvSpPr>
          <p:cNvPr id="30" name="TextBox 29"/>
          <p:cNvSpPr txBox="1"/>
          <p:nvPr/>
        </p:nvSpPr>
        <p:spPr>
          <a:xfrm rot="16200000">
            <a:off x="886452" y="4767567"/>
            <a:ext cx="2377436"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latitude</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rot="16200000">
            <a:off x="886453" y="1510017"/>
            <a:ext cx="2377436"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latitude</a:t>
            </a:r>
            <a:endParaRPr lang="en-US" sz="2400" i="1" dirty="0">
              <a:latin typeface="Cambria Math" pitchFamily="18" charset="0"/>
              <a:ea typeface="Cambria Math" pitchFamily="18" charset="0"/>
              <a:cs typeface="Times New Roman" pitchFamily="18" charset="0"/>
            </a:endParaRPr>
          </a:p>
        </p:txBody>
      </p:sp>
      <p:sp>
        <p:nvSpPr>
          <p:cNvPr id="34" name="TextBox 33"/>
          <p:cNvSpPr txBox="1"/>
          <p:nvPr/>
        </p:nvSpPr>
        <p:spPr>
          <a:xfrm>
            <a:off x="2499360" y="609600"/>
            <a:ext cx="265176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i="1" dirty="0">
              <a:latin typeface="Cambria Math" pitchFamily="18" charset="0"/>
              <a:ea typeface="Cambria Math" pitchFamily="18" charset="0"/>
              <a:cs typeface="Times New Roman" pitchFamily="18" charset="0"/>
            </a:endParaRPr>
          </a:p>
        </p:txBody>
      </p:sp>
      <p:sp>
        <p:nvSpPr>
          <p:cNvPr id="37" name="TextBox 36"/>
          <p:cNvSpPr txBox="1"/>
          <p:nvPr/>
        </p:nvSpPr>
        <p:spPr>
          <a:xfrm>
            <a:off x="2499360" y="3733800"/>
            <a:ext cx="265176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estimated</a:t>
            </a:r>
            <a:endParaRPr lang="en-US" sz="2800" i="1" dirty="0">
              <a:latin typeface="Cambria Math" pitchFamily="18" charset="0"/>
              <a:ea typeface="Cambria Math" pitchFamily="18" charset="0"/>
              <a:cs typeface="Times New Roman" pitchFamily="18" charset="0"/>
            </a:endParaRPr>
          </a:p>
        </p:txBody>
      </p:sp>
      <p:pic>
        <p:nvPicPr>
          <p:cNvPr id="38" name="Picture 3"/>
          <p:cNvPicPr>
            <a:picLocks noChangeAspect="1" noChangeArrowheads="1"/>
          </p:cNvPicPr>
          <p:nvPr/>
        </p:nvPicPr>
        <p:blipFill>
          <a:blip r:embed="rId4" cstate="print"/>
          <a:srcRect l="80000" t="4206" r="8571" b="8175"/>
          <a:stretch>
            <a:fillRect/>
          </a:stretch>
        </p:blipFill>
        <p:spPr bwMode="auto">
          <a:xfrm>
            <a:off x="1203960" y="1219200"/>
            <a:ext cx="731520" cy="4206240"/>
          </a:xfrm>
          <a:prstGeom prst="rect">
            <a:avLst/>
          </a:prstGeom>
          <a:noFill/>
          <a:ln w="9525">
            <a:noFill/>
            <a:miter lim="800000"/>
            <a:headEnd/>
            <a:tailEnd/>
          </a:ln>
          <a:effectLst/>
        </p:spPr>
      </p:pic>
      <p:sp>
        <p:nvSpPr>
          <p:cNvPr id="39" name="TextBox 38"/>
          <p:cNvSpPr txBox="1"/>
          <p:nvPr/>
        </p:nvSpPr>
        <p:spPr>
          <a:xfrm rot="16200000">
            <a:off x="-1038801" y="3004762"/>
            <a:ext cx="3789543"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gravity anomaly, </a:t>
            </a:r>
            <a:r>
              <a:rPr lang="en-US" sz="2800" dirty="0" err="1" smtClean="0">
                <a:latin typeface="Times New Roman" pitchFamily="18" charset="0"/>
                <a:cs typeface="Times New Roman" pitchFamily="18" charset="0"/>
              </a:rPr>
              <a:t>mgal</a:t>
            </a:r>
            <a:endParaRPr lang="en-US" sz="2800" i="1" dirty="0">
              <a:latin typeface="Cambria Math" pitchFamily="18" charset="0"/>
              <a:ea typeface="Cambria Math" pitchFamily="18" charset="0"/>
              <a:cs typeface="Times New Roman" pitchFamily="18" charset="0"/>
            </a:endParaRPr>
          </a:p>
        </p:txBody>
      </p:sp>
      <p:sp>
        <p:nvSpPr>
          <p:cNvPr id="40" name="Freeform 39"/>
          <p:cNvSpPr/>
          <p:nvPr/>
        </p:nvSpPr>
        <p:spPr>
          <a:xfrm>
            <a:off x="2510790" y="492001"/>
            <a:ext cx="2834640" cy="245173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2" name="Freeform 41"/>
          <p:cNvSpPr/>
          <p:nvPr/>
        </p:nvSpPr>
        <p:spPr>
          <a:xfrm>
            <a:off x="2516484" y="3709518"/>
            <a:ext cx="2834640" cy="245173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4" name="TextBox 43"/>
          <p:cNvSpPr txBox="1"/>
          <p:nvPr/>
        </p:nvSpPr>
        <p:spPr>
          <a:xfrm>
            <a:off x="2499360" y="2971800"/>
            <a:ext cx="2651760"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longitude</a:t>
            </a:r>
            <a:endParaRPr lang="en-US" sz="2400" i="1" dirty="0">
              <a:latin typeface="Cambria Math" pitchFamily="18" charset="0"/>
              <a:ea typeface="Cambria Math" pitchFamily="18" charset="0"/>
              <a:cs typeface="Times New Roman" pitchFamily="18" charset="0"/>
            </a:endParaRPr>
          </a:p>
        </p:txBody>
      </p:sp>
      <p:sp>
        <p:nvSpPr>
          <p:cNvPr id="46" name="Freeform 45"/>
          <p:cNvSpPr/>
          <p:nvPr/>
        </p:nvSpPr>
        <p:spPr>
          <a:xfrm>
            <a:off x="4429760" y="4241800"/>
            <a:ext cx="1600200" cy="448733"/>
          </a:xfrm>
          <a:custGeom>
            <a:avLst/>
            <a:gdLst>
              <a:gd name="connsiteX0" fmla="*/ 0 w 1600200"/>
              <a:gd name="connsiteY0" fmla="*/ 444500 h 448733"/>
              <a:gd name="connsiteX1" fmla="*/ 571500 w 1600200"/>
              <a:gd name="connsiteY1" fmla="*/ 177800 h 448733"/>
              <a:gd name="connsiteX2" fmla="*/ 825500 w 1600200"/>
              <a:gd name="connsiteY2" fmla="*/ 419100 h 448733"/>
              <a:gd name="connsiteX3" fmla="*/ 1600200 w 1600200"/>
              <a:gd name="connsiteY3" fmla="*/ 0 h 448733"/>
            </a:gdLst>
            <a:ahLst/>
            <a:cxnLst>
              <a:cxn ang="0">
                <a:pos x="connsiteX0" y="connsiteY0"/>
              </a:cxn>
              <a:cxn ang="0">
                <a:pos x="connsiteX1" y="connsiteY1"/>
              </a:cxn>
              <a:cxn ang="0">
                <a:pos x="connsiteX2" y="connsiteY2"/>
              </a:cxn>
              <a:cxn ang="0">
                <a:pos x="connsiteX3" y="connsiteY3"/>
              </a:cxn>
            </a:cxnLst>
            <a:rect l="l" t="t" r="r" b="b"/>
            <a:pathLst>
              <a:path w="1600200" h="448733">
                <a:moveTo>
                  <a:pt x="0" y="444500"/>
                </a:moveTo>
                <a:cubicBezTo>
                  <a:pt x="216958" y="313266"/>
                  <a:pt x="433917" y="182033"/>
                  <a:pt x="571500" y="177800"/>
                </a:cubicBezTo>
                <a:cubicBezTo>
                  <a:pt x="709083" y="173567"/>
                  <a:pt x="654050" y="448733"/>
                  <a:pt x="825500" y="419100"/>
                </a:cubicBezTo>
                <a:cubicBezTo>
                  <a:pt x="996950" y="389467"/>
                  <a:pt x="1298575" y="194733"/>
                  <a:pt x="1600200"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5775960" y="3962400"/>
            <a:ext cx="2377436" cy="461665"/>
          </a:xfrm>
          <a:prstGeom prst="rect">
            <a:avLst/>
          </a:prstGeom>
          <a:noFill/>
        </p:spPr>
        <p:txBody>
          <a:bodyPr wrap="square" rtlCol="0">
            <a:spAutoFit/>
          </a:bodyPr>
          <a:lstStyle/>
          <a:p>
            <a:pPr algn="ctr"/>
            <a:r>
              <a:rPr lang="en-US" sz="2400" dirty="0" smtClean="0">
                <a:solidFill>
                  <a:srgbClr val="FF0000"/>
                </a:solidFill>
                <a:latin typeface="Times New Roman" pitchFamily="18" charset="0"/>
                <a:cs typeface="Times New Roman" pitchFamily="18" charset="0"/>
              </a:rPr>
              <a:t>note streaks</a:t>
            </a:r>
            <a:endParaRPr lang="en-US" sz="2400" i="1"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411162"/>
          </a:xfrm>
        </p:spPr>
        <p:txBody>
          <a:bodyPr>
            <a:noAutofit/>
          </a:bodyPr>
          <a:lstStyle/>
          <a:p>
            <a:r>
              <a:rPr lang="en-US" dirty="0" smtClean="0">
                <a:latin typeface="Times New Roman" pitchFamily="18" charset="0"/>
                <a:ea typeface="Cambria Math" pitchFamily="18" charset="0"/>
                <a:cs typeface="Times New Roman" pitchFamily="18" charset="0"/>
              </a:rPr>
              <a:t>general idea</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914400"/>
            <a:ext cx="8991600" cy="5638800"/>
          </a:xfrm>
        </p:spPr>
        <p:txBody>
          <a:bodyPr>
            <a:normAutofit/>
          </a:bodyPr>
          <a:lstStyle/>
          <a:p>
            <a:pPr algn="ctr">
              <a:buNone/>
            </a:pPr>
            <a:r>
              <a:rPr lang="en-US" dirty="0" smtClean="0">
                <a:latin typeface="Times New Roman" pitchFamily="18" charset="0"/>
                <a:cs typeface="Times New Roman" pitchFamily="18" charset="0"/>
              </a:rPr>
              <a:t>data </a:t>
            </a:r>
            <a:r>
              <a:rPr lang="en-US" b="1" dirty="0" smtClean="0">
                <a:latin typeface="Cambria Math" pitchFamily="18" charset="0"/>
                <a:ea typeface="Cambria Math" pitchFamily="18" charset="0"/>
                <a:cs typeface="Times New Roman" pitchFamily="18" charset="0"/>
              </a:rPr>
              <a:t>s</a:t>
            </a:r>
            <a:r>
              <a:rPr lang="en-US" dirty="0" smtClean="0">
                <a:latin typeface="Times New Roman" pitchFamily="18" charset="0"/>
                <a:cs typeface="Times New Roman" pitchFamily="18" charset="0"/>
              </a:rPr>
              <a:t> is measured along tracks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data along each track is off by an additive constant</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theory</a:t>
            </a: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j</a:t>
            </a:r>
            <a:r>
              <a:rPr lang="en-US" baseline="30000" dirty="0" err="1" smtClean="0">
                <a:latin typeface="Times New Roman" pitchFamily="18" charset="0"/>
                <a:cs typeface="Times New Roman" pitchFamily="18" charset="0"/>
              </a:rPr>
              <a:t>obs</a:t>
            </a:r>
            <a:r>
              <a:rPr lang="en-US" baseline="30000" dirty="0" smtClean="0">
                <a:latin typeface="Times New Roman" pitchFamily="18" charset="0"/>
                <a:cs typeface="Times New Roman" pitchFamily="18" charset="0"/>
              </a:rPr>
              <a:t> (track </a:t>
            </a:r>
            <a:r>
              <a:rPr lang="en-US" baseline="30000" dirty="0" err="1" smtClean="0">
                <a:latin typeface="Times New Roman" pitchFamily="18" charset="0"/>
                <a:cs typeface="Times New Roman" pitchFamily="18" charset="0"/>
              </a:rPr>
              <a:t>i</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j</a:t>
            </a:r>
            <a:r>
              <a:rPr lang="en-US" baseline="30000" dirty="0" err="1" smtClean="0">
                <a:latin typeface="Times New Roman" pitchFamily="18" charset="0"/>
                <a:cs typeface="Times New Roman" pitchFamily="18" charset="0"/>
              </a:rPr>
              <a:t>true</a:t>
            </a:r>
            <a:r>
              <a:rPr lang="en-US" baseline="30000" dirty="0" smtClean="0">
                <a:latin typeface="Times New Roman" pitchFamily="18" charset="0"/>
                <a:cs typeface="Times New Roman" pitchFamily="18" charset="0"/>
              </a:rPr>
              <a:t> (track </a:t>
            </a:r>
            <a:r>
              <a:rPr lang="en-US" baseline="30000" dirty="0" err="1" smtClean="0">
                <a:latin typeface="Times New Roman" pitchFamily="18" charset="0"/>
                <a:cs typeface="Times New Roman" pitchFamily="18" charset="0"/>
              </a:rPr>
              <a:t>i</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m</a:t>
            </a:r>
            <a:r>
              <a:rPr lang="en-US" baseline="30000" dirty="0" smtClean="0">
                <a:latin typeface="Times New Roman" pitchFamily="18" charset="0"/>
                <a:cs typeface="Times New Roman" pitchFamily="18" charset="0"/>
              </a:rPr>
              <a:t>(track </a:t>
            </a:r>
            <a:r>
              <a:rPr lang="en-US" baseline="30000" dirty="0" err="1" smtClean="0">
                <a:latin typeface="Times New Roman" pitchFamily="18" charset="0"/>
                <a:cs typeface="Times New Roman" pitchFamily="18" charset="0"/>
              </a:rPr>
              <a:t>i</a:t>
            </a:r>
            <a:r>
              <a:rPr lang="en-US" baseline="30000" dirty="0" smtClean="0">
                <a:latin typeface="Times New Roman" pitchFamily="18" charset="0"/>
                <a:cs typeface="Times New Roman" pitchFamily="18" charset="0"/>
              </a:rPr>
              <a:t>)</a:t>
            </a:r>
          </a:p>
          <a:p>
            <a:pPr algn="ctr">
              <a:buNone/>
            </a:pPr>
            <a:endParaRPr lang="en-US" baseline="30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goal is to estimate the constants by minimizing the error at track intersections</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p:cNvGrpSpPr>
            <a:grpSpLocks noChangeAspect="1"/>
          </p:cNvGrpSpPr>
          <p:nvPr/>
        </p:nvGrpSpPr>
        <p:grpSpPr>
          <a:xfrm>
            <a:off x="762000" y="838200"/>
            <a:ext cx="7562022" cy="5494731"/>
            <a:chOff x="1651000" y="904460"/>
            <a:chExt cx="5041348" cy="3663154"/>
          </a:xfrm>
        </p:grpSpPr>
        <p:sp>
          <p:nvSpPr>
            <p:cNvPr id="4" name="Freeform 3"/>
            <p:cNvSpPr/>
            <p:nvPr/>
          </p:nvSpPr>
          <p:spPr>
            <a:xfrm>
              <a:off x="1924050" y="1047750"/>
              <a:ext cx="2581275" cy="230505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2552701" y="1431235"/>
              <a:ext cx="2469874" cy="225494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3181351" y="1789043"/>
              <a:ext cx="2437572" cy="2220982"/>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819525" y="2133600"/>
              <a:ext cx="2428875" cy="220980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flipH="1">
              <a:off x="1752600" y="2057400"/>
              <a:ext cx="2581275" cy="230505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H="1">
              <a:off x="2544416" y="1762539"/>
              <a:ext cx="2332382" cy="2160104"/>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flipH="1">
              <a:off x="3087756" y="1484242"/>
              <a:ext cx="2312918" cy="2116207"/>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3429000" y="1066800"/>
              <a:ext cx="2494722" cy="2153478"/>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p:cNvSpPr/>
            <p:nvPr/>
          </p:nvSpPr>
          <p:spPr>
            <a:xfrm>
              <a:off x="3893344" y="137160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38525" y="1702594"/>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445794" y="1762125"/>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83832" y="209550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986088" y="2052638"/>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529013" y="2452688"/>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481513" y="2516982"/>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964907" y="2176463"/>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031332" y="2950369"/>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545682" y="3398044"/>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021932" y="3950494"/>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479132" y="340995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029076" y="2895601"/>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936332" y="3000376"/>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424488" y="262652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471738" y="2533651"/>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4485860" y="904460"/>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5</a:t>
              </a:r>
              <a:endParaRPr lang="en-US" sz="2800" dirty="0">
                <a:latin typeface="Times New Roman" pitchFamily="18" charset="0"/>
                <a:cs typeface="Times New Roman" pitchFamily="18" charset="0"/>
              </a:endParaRPr>
            </a:p>
          </p:txBody>
        </p:sp>
        <p:sp>
          <p:nvSpPr>
            <p:cNvPr id="34" name="TextBox 33"/>
            <p:cNvSpPr txBox="1"/>
            <p:nvPr/>
          </p:nvSpPr>
          <p:spPr>
            <a:xfrm>
              <a:off x="5022567" y="1286757"/>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6</a:t>
              </a:r>
              <a:endParaRPr lang="en-US" sz="2800" dirty="0">
                <a:latin typeface="Times New Roman" pitchFamily="18" charset="0"/>
                <a:cs typeface="Times New Roman" pitchFamily="18" charset="0"/>
              </a:endParaRPr>
            </a:p>
          </p:txBody>
        </p:sp>
        <p:sp>
          <p:nvSpPr>
            <p:cNvPr id="35" name="TextBox 34"/>
            <p:cNvSpPr txBox="1"/>
            <p:nvPr/>
          </p:nvSpPr>
          <p:spPr>
            <a:xfrm>
              <a:off x="5618923" y="1626704"/>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7</a:t>
              </a:r>
              <a:endParaRPr lang="en-US" sz="2800" dirty="0">
                <a:latin typeface="Times New Roman" pitchFamily="18" charset="0"/>
                <a:cs typeface="Times New Roman" pitchFamily="18" charset="0"/>
              </a:endParaRPr>
            </a:p>
          </p:txBody>
        </p:sp>
        <p:sp>
          <p:nvSpPr>
            <p:cNvPr id="36" name="TextBox 35"/>
            <p:cNvSpPr txBox="1"/>
            <p:nvPr/>
          </p:nvSpPr>
          <p:spPr>
            <a:xfrm>
              <a:off x="6235148" y="2020956"/>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8</a:t>
              </a:r>
              <a:endParaRPr lang="en-US" sz="2800" dirty="0">
                <a:latin typeface="Times New Roman" pitchFamily="18" charset="0"/>
                <a:cs typeface="Times New Roman" pitchFamily="18" charset="0"/>
              </a:endParaRPr>
            </a:p>
          </p:txBody>
        </p:sp>
        <p:sp>
          <p:nvSpPr>
            <p:cNvPr id="37" name="TextBox 36"/>
            <p:cNvSpPr txBox="1"/>
            <p:nvPr/>
          </p:nvSpPr>
          <p:spPr>
            <a:xfrm>
              <a:off x="4343400" y="4218801"/>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p:txBody>
        </p:sp>
        <p:sp>
          <p:nvSpPr>
            <p:cNvPr id="38" name="TextBox 37"/>
            <p:cNvSpPr txBox="1"/>
            <p:nvPr/>
          </p:nvSpPr>
          <p:spPr>
            <a:xfrm>
              <a:off x="4866861" y="3763617"/>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2</a:t>
              </a:r>
              <a:endParaRPr lang="en-US" sz="2800" dirty="0">
                <a:latin typeface="Times New Roman" pitchFamily="18" charset="0"/>
                <a:cs typeface="Times New Roman" pitchFamily="18" charset="0"/>
              </a:endParaRPr>
            </a:p>
          </p:txBody>
        </p:sp>
        <p:sp>
          <p:nvSpPr>
            <p:cNvPr id="39" name="TextBox 38"/>
            <p:cNvSpPr txBox="1"/>
            <p:nvPr/>
          </p:nvSpPr>
          <p:spPr>
            <a:xfrm>
              <a:off x="5387008" y="3525080"/>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3</a:t>
              </a:r>
              <a:endParaRPr lang="en-US" sz="2800" dirty="0">
                <a:latin typeface="Times New Roman" pitchFamily="18" charset="0"/>
                <a:cs typeface="Times New Roman" pitchFamily="18" charset="0"/>
              </a:endParaRPr>
            </a:p>
          </p:txBody>
        </p:sp>
        <p:sp>
          <p:nvSpPr>
            <p:cNvPr id="40" name="TextBox 39"/>
            <p:cNvSpPr txBox="1"/>
            <p:nvPr/>
          </p:nvSpPr>
          <p:spPr>
            <a:xfrm>
              <a:off x="5930348" y="3077818"/>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4</a:t>
              </a:r>
              <a:endParaRPr lang="en-US" sz="2800" dirty="0">
                <a:latin typeface="Times New Roman" pitchFamily="18" charset="0"/>
                <a:cs typeface="Times New Roman" pitchFamily="18" charset="0"/>
              </a:endParaRPr>
            </a:p>
          </p:txBody>
        </p:sp>
        <p:sp>
          <p:nvSpPr>
            <p:cNvPr id="46" name="TextBox 45"/>
            <p:cNvSpPr txBox="1"/>
            <p:nvPr/>
          </p:nvSpPr>
          <p:spPr>
            <a:xfrm>
              <a:off x="1651000" y="1056860"/>
              <a:ext cx="1473200" cy="553998"/>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cross-over points</a:t>
              </a:r>
              <a:endParaRPr lang="en-US" sz="2400" dirty="0">
                <a:latin typeface="Times New Roman" pitchFamily="18" charset="0"/>
                <a:cs typeface="Times New Roman" pitchFamily="18" charset="0"/>
              </a:endParaRPr>
            </a:p>
          </p:txBody>
        </p:sp>
        <p:sp>
          <p:nvSpPr>
            <p:cNvPr id="47" name="Freeform 46"/>
            <p:cNvSpPr/>
            <p:nvPr/>
          </p:nvSpPr>
          <p:spPr>
            <a:xfrm>
              <a:off x="2743200" y="1497496"/>
              <a:ext cx="543339" cy="238539"/>
            </a:xfrm>
            <a:custGeom>
              <a:avLst/>
              <a:gdLst>
                <a:gd name="connsiteX0" fmla="*/ 0 w 543339"/>
                <a:gd name="connsiteY0" fmla="*/ 0 h 238539"/>
                <a:gd name="connsiteX1" fmla="*/ 212035 w 543339"/>
                <a:gd name="connsiteY1" fmla="*/ 53008 h 238539"/>
                <a:gd name="connsiteX2" fmla="*/ 198783 w 543339"/>
                <a:gd name="connsiteY2" fmla="*/ 159026 h 238539"/>
                <a:gd name="connsiteX3" fmla="*/ 543339 w 543339"/>
                <a:gd name="connsiteY3" fmla="*/ 238539 h 238539"/>
              </a:gdLst>
              <a:ahLst/>
              <a:cxnLst>
                <a:cxn ang="0">
                  <a:pos x="connsiteX0" y="connsiteY0"/>
                </a:cxn>
                <a:cxn ang="0">
                  <a:pos x="connsiteX1" y="connsiteY1"/>
                </a:cxn>
                <a:cxn ang="0">
                  <a:pos x="connsiteX2" y="connsiteY2"/>
                </a:cxn>
                <a:cxn ang="0">
                  <a:pos x="connsiteX3" y="connsiteY3"/>
                </a:cxn>
              </a:cxnLst>
              <a:rect l="l" t="t" r="r" b="b"/>
              <a:pathLst>
                <a:path w="543339" h="238539">
                  <a:moveTo>
                    <a:pt x="0" y="0"/>
                  </a:moveTo>
                  <a:cubicBezTo>
                    <a:pt x="89452" y="13252"/>
                    <a:pt x="178904" y="26504"/>
                    <a:pt x="212035" y="53008"/>
                  </a:cubicBezTo>
                  <a:cubicBezTo>
                    <a:pt x="245166" y="79512"/>
                    <a:pt x="143566" y="128104"/>
                    <a:pt x="198783" y="159026"/>
                  </a:cubicBezTo>
                  <a:cubicBezTo>
                    <a:pt x="254000" y="189948"/>
                    <a:pt x="398669" y="214243"/>
                    <a:pt x="543339" y="238539"/>
                  </a:cubicBezTo>
                </a:path>
              </a:pathLst>
            </a:cu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676939" y="1563757"/>
              <a:ext cx="364434" cy="410817"/>
            </a:xfrm>
            <a:custGeom>
              <a:avLst/>
              <a:gdLst>
                <a:gd name="connsiteX0" fmla="*/ 0 w 364434"/>
                <a:gd name="connsiteY0" fmla="*/ 0 h 410817"/>
                <a:gd name="connsiteX1" fmla="*/ 145774 w 364434"/>
                <a:gd name="connsiteY1" fmla="*/ 198782 h 410817"/>
                <a:gd name="connsiteX2" fmla="*/ 331304 w 364434"/>
                <a:gd name="connsiteY2" fmla="*/ 212034 h 410817"/>
                <a:gd name="connsiteX3" fmla="*/ 344557 w 364434"/>
                <a:gd name="connsiteY3" fmla="*/ 410817 h 410817"/>
              </a:gdLst>
              <a:ahLst/>
              <a:cxnLst>
                <a:cxn ang="0">
                  <a:pos x="connsiteX0" y="connsiteY0"/>
                </a:cxn>
                <a:cxn ang="0">
                  <a:pos x="connsiteX1" y="connsiteY1"/>
                </a:cxn>
                <a:cxn ang="0">
                  <a:pos x="connsiteX2" y="connsiteY2"/>
                </a:cxn>
                <a:cxn ang="0">
                  <a:pos x="connsiteX3" y="connsiteY3"/>
                </a:cxn>
              </a:cxnLst>
              <a:rect l="l" t="t" r="r" b="b"/>
              <a:pathLst>
                <a:path w="364434" h="410817">
                  <a:moveTo>
                    <a:pt x="0" y="0"/>
                  </a:moveTo>
                  <a:cubicBezTo>
                    <a:pt x="45278" y="81721"/>
                    <a:pt x="90557" y="163443"/>
                    <a:pt x="145774" y="198782"/>
                  </a:cubicBezTo>
                  <a:cubicBezTo>
                    <a:pt x="200991" y="234121"/>
                    <a:pt x="298174" y="176695"/>
                    <a:pt x="331304" y="212034"/>
                  </a:cubicBezTo>
                  <a:cubicBezTo>
                    <a:pt x="364434" y="247373"/>
                    <a:pt x="354495" y="329095"/>
                    <a:pt x="344557" y="410817"/>
                  </a:cubicBezTo>
                </a:path>
              </a:pathLst>
            </a:cu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92500" lnSpcReduction="20000"/>
          </a:bodyPr>
          <a:lstStyle/>
          <a:p>
            <a:pPr algn="ctr">
              <a:buNone/>
            </a:pPr>
            <a:r>
              <a:rPr lang="en-US" i="1" dirty="0" err="1" smtClean="0">
                <a:latin typeface="Cambria Math" pitchFamily="18" charset="0"/>
                <a:ea typeface="Cambria Math" pitchFamily="18" charset="0"/>
                <a:cs typeface="Times New Roman" pitchFamily="18" charset="0"/>
              </a:rPr>
              <a:t>i</a:t>
            </a:r>
            <a:r>
              <a:rPr lang="en-US" dirty="0" err="1" smtClean="0">
                <a:latin typeface="Times New Roman" pitchFamily="18" charset="0"/>
                <a:cs typeface="Times New Roman" pitchFamily="18" charset="0"/>
              </a:rPr>
              <a:t>th</a:t>
            </a:r>
            <a:r>
              <a:rPr lang="en-US" dirty="0" smtClean="0">
                <a:latin typeface="Times New Roman" pitchFamily="18" charset="0"/>
                <a:cs typeface="Times New Roman" pitchFamily="18" charset="0"/>
              </a:rPr>
              <a:t> intersection has</a:t>
            </a:r>
          </a:p>
          <a:p>
            <a:pPr algn="ctr">
              <a:buNone/>
            </a:pPr>
            <a:r>
              <a:rPr lang="en-US" dirty="0" smtClean="0">
                <a:latin typeface="Times New Roman" pitchFamily="18" charset="0"/>
                <a:cs typeface="Times New Roman" pitchFamily="18" charset="0"/>
              </a:rPr>
              <a:t>ascending track </a:t>
            </a:r>
            <a:r>
              <a:rPr lang="en-US" i="1" dirty="0" smtClean="0">
                <a:latin typeface="Times New Roman" pitchFamily="18" charset="0"/>
                <a:cs typeface="Times New Roman" pitchFamily="18" charset="0"/>
              </a:rPr>
              <a:t>A</a:t>
            </a:r>
            <a:r>
              <a:rPr lang="en-US" i="1" baseline="-25000" dirty="0"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descending track </a:t>
            </a:r>
            <a:r>
              <a:rPr lang="en-US" i="1" dirty="0" smtClean="0">
                <a:latin typeface="Times New Roman" pitchFamily="18" charset="0"/>
                <a:cs typeface="Times New Roman" pitchFamily="18" charset="0"/>
              </a:rPr>
              <a:t>D</a:t>
            </a:r>
            <a:r>
              <a:rPr lang="en-US" i="1" baseline="-25000" dirty="0" smtClean="0">
                <a:latin typeface="Times New Roman" pitchFamily="18" charset="0"/>
                <a:cs typeface="Times New Roman" pitchFamily="18" charset="0"/>
              </a:rPr>
              <a:t>i</a:t>
            </a:r>
          </a:p>
          <a:p>
            <a:pPr algn="ctr">
              <a:buNone/>
            </a:pPr>
            <a:endParaRPr lang="en-US" dirty="0" smtClean="0">
              <a:latin typeface="Times New Roman" pitchFamily="18" charset="0"/>
              <a:cs typeface="Times New Roman" pitchFamily="18" charset="0"/>
            </a:endParaRP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Ai</a:t>
            </a:r>
            <a:r>
              <a:rPr lang="en-US" baseline="30000" dirty="0" err="1" smtClean="0">
                <a:latin typeface="Times New Roman" pitchFamily="18" charset="0"/>
                <a:cs typeface="Times New Roman" pitchFamily="18" charset="0"/>
              </a:rPr>
              <a:t>obs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Ai</a:t>
            </a:r>
            <a:r>
              <a:rPr lang="en-US" baseline="30000" dirty="0" err="1" smtClean="0">
                <a:latin typeface="Times New Roman" pitchFamily="18" charset="0"/>
                <a:cs typeface="Times New Roman" pitchFamily="18" charset="0"/>
              </a:rPr>
              <a:t>true</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Ai</a:t>
            </a: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Di</a:t>
            </a:r>
            <a:r>
              <a:rPr lang="en-US" baseline="30000" dirty="0" err="1" smtClean="0">
                <a:latin typeface="Times New Roman" pitchFamily="18" charset="0"/>
                <a:cs typeface="Times New Roman" pitchFamily="18" charset="0"/>
              </a:rPr>
              <a:t>obs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Di</a:t>
            </a:r>
            <a:r>
              <a:rPr lang="en-US" baseline="30000" dirty="0" err="1" smtClean="0">
                <a:latin typeface="Times New Roman" pitchFamily="18" charset="0"/>
                <a:cs typeface="Times New Roman" pitchFamily="18" charset="0"/>
              </a:rPr>
              <a:t>true</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Di</a:t>
            </a: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subtract</a:t>
            </a:r>
          </a:p>
          <a:p>
            <a:pPr algn="ctr">
              <a:buNone/>
            </a:pPr>
            <a:endParaRPr lang="en-US" dirty="0" smtClean="0">
              <a:latin typeface="Times New Roman" pitchFamily="18" charset="0"/>
              <a:cs typeface="Times New Roman" pitchFamily="18" charset="0"/>
            </a:endParaRP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Ai</a:t>
            </a:r>
            <a:r>
              <a:rPr lang="en-US" baseline="30000" dirty="0" err="1" smtClean="0">
                <a:latin typeface="Times New Roman" pitchFamily="18" charset="0"/>
                <a:cs typeface="Times New Roman" pitchFamily="18" charset="0"/>
              </a:rPr>
              <a:t>obs</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Di</a:t>
            </a:r>
            <a:r>
              <a:rPr lang="en-US" baseline="30000" dirty="0" err="1" smtClean="0">
                <a:latin typeface="Times New Roman" pitchFamily="18" charset="0"/>
                <a:cs typeface="Times New Roman" pitchFamily="18" charset="0"/>
              </a:rPr>
              <a:t>obs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Di</a:t>
            </a: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has form</a:t>
            </a:r>
          </a:p>
          <a:p>
            <a:pPr algn="ctr">
              <a:buNone/>
            </a:pPr>
            <a:endParaRPr lang="en-US" dirty="0" smtClean="0">
              <a:latin typeface="Times New Roman" pitchFamily="18" charset="0"/>
              <a:cs typeface="Times New Roman" pitchFamily="18" charset="0"/>
            </a:endParaRPr>
          </a:p>
          <a:p>
            <a:pPr algn="ctr">
              <a:buNone/>
            </a:pP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Gm</a:t>
            </a:r>
          </a:p>
          <a:p>
            <a:pPr algn="ct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latin typeface="Times New Roman" pitchFamily="18" charset="0"/>
                <a:ea typeface="Cambria Math" pitchFamily="18" charset="0"/>
                <a:cs typeface="Times New Roman" pitchFamily="18" charset="0"/>
              </a:rPr>
              <a:t>the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is very sparse</a:t>
            </a:r>
            <a:endParaRPr lang="en-US" dirty="0">
              <a:latin typeface="Times New Roman" pitchFamily="18" charset="0"/>
              <a:ea typeface="Cambria Math" pitchFamily="18" charset="0"/>
              <a:cs typeface="Times New Roman" pitchFamily="18" charset="0"/>
            </a:endParaRPr>
          </a:p>
        </p:txBody>
      </p:sp>
      <p:pic>
        <p:nvPicPr>
          <p:cNvPr id="11266" name="Picture 2"/>
          <p:cNvPicPr>
            <a:picLocks noChangeAspect="1" noChangeArrowheads="1"/>
          </p:cNvPicPr>
          <p:nvPr/>
        </p:nvPicPr>
        <p:blipFill>
          <a:blip r:embed="rId3" cstate="print"/>
          <a:srcRect/>
          <a:stretch>
            <a:fillRect/>
          </a:stretch>
        </p:blipFill>
        <p:spPr bwMode="auto">
          <a:xfrm>
            <a:off x="1905000" y="2438400"/>
            <a:ext cx="4683369" cy="1295400"/>
          </a:xfrm>
          <a:prstGeom prst="rect">
            <a:avLst/>
          </a:prstGeom>
          <a:noFill/>
          <a:ln w="9525">
            <a:noFill/>
            <a:miter lim="800000"/>
            <a:headEnd/>
            <a:tailEnd/>
          </a:ln>
        </p:spPr>
      </p:pic>
      <p:sp>
        <p:nvSpPr>
          <p:cNvPr id="5" name="Title 1"/>
          <p:cNvSpPr txBox="1">
            <a:spLocks/>
          </p:cNvSpPr>
          <p:nvPr/>
        </p:nvSpPr>
        <p:spPr>
          <a:xfrm>
            <a:off x="533400" y="46482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every row is all zeros, except for a single </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and a single</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kumimoji="0" lang="en-US" sz="44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-1</a:t>
            </a:r>
            <a:endParaRPr kumimoji="0" lang="en-US" sz="44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953000"/>
          </a:xfrm>
        </p:spPr>
        <p:txBody>
          <a:bodyPr>
            <a:normAutofit fontScale="90000"/>
          </a:bodyPr>
          <a:lstStyle/>
          <a:p>
            <a:r>
              <a:rPr lang="en-US" dirty="0" smtClean="0">
                <a:latin typeface="Times New Roman" pitchFamily="18" charset="0"/>
                <a:cs typeface="Times New Roman" pitchFamily="18" charset="0"/>
              </a:rPr>
              <a:t>note that this problem has an inherent non-uniqueness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is determined only to an overall additive constant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one possibility is to use damped least squares, to choose the smallest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(you can always add a constant later)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the matrices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and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can be calculated semi-analytically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12290" name="Picture 2"/>
          <p:cNvPicPr>
            <a:picLocks noChangeAspect="1" noChangeArrowheads="1"/>
          </p:cNvPicPr>
          <p:nvPr/>
        </p:nvPicPr>
        <p:blipFill>
          <a:blip r:embed="rId3" cstate="print"/>
          <a:srcRect/>
          <a:stretch>
            <a:fillRect/>
          </a:stretch>
        </p:blipFill>
        <p:spPr bwMode="auto">
          <a:xfrm>
            <a:off x="381000" y="1371600"/>
            <a:ext cx="7848600" cy="3200400"/>
          </a:xfrm>
          <a:prstGeom prst="rect">
            <a:avLst/>
          </a:prstGeom>
          <a:noFill/>
          <a:ln w="9525">
            <a:noFill/>
            <a:miter lim="800000"/>
            <a:headEnd/>
            <a:tailEnd/>
          </a:ln>
        </p:spPr>
      </p:pic>
      <p:pic>
        <p:nvPicPr>
          <p:cNvPr id="12291" name="Picture 3"/>
          <p:cNvPicPr>
            <a:picLocks noChangeAspect="1" noChangeArrowheads="1"/>
          </p:cNvPicPr>
          <p:nvPr/>
        </p:nvPicPr>
        <p:blipFill>
          <a:blip r:embed="rId4" cstate="print"/>
          <a:srcRect/>
          <a:stretch>
            <a:fillRect/>
          </a:stretch>
        </p:blipFill>
        <p:spPr bwMode="auto">
          <a:xfrm>
            <a:off x="762000" y="4953000"/>
            <a:ext cx="7315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3" cstate="print"/>
          <a:srcRect/>
          <a:stretch>
            <a:fillRect/>
          </a:stretch>
        </p:blipFill>
        <p:spPr bwMode="auto">
          <a:xfrm>
            <a:off x="914400" y="1676400"/>
            <a:ext cx="7211786"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recipe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starting with zeroed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dirty="0" smtClean="0"/>
              <a:t> </a:t>
            </a:r>
            <a:endParaRPr lang="en-US" dirty="0"/>
          </a:p>
        </p:txBody>
      </p:sp>
      <p:pic>
        <p:nvPicPr>
          <p:cNvPr id="14338" name="Picture 2"/>
          <p:cNvPicPr>
            <a:picLocks noChangeAspect="1" noChangeArrowheads="1"/>
          </p:cNvPicPr>
          <p:nvPr/>
        </p:nvPicPr>
        <p:blipFill>
          <a:blip r:embed="rId3" cstate="print"/>
          <a:srcRect/>
          <a:stretch>
            <a:fillRect/>
          </a:stretch>
        </p:blipFill>
        <p:spPr bwMode="auto">
          <a:xfrm>
            <a:off x="609600" y="1752600"/>
            <a:ext cx="8305800" cy="4743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dirty="0" smtClean="0">
                <a:latin typeface="Times New Roman" pitchFamily="18" charset="0"/>
                <a:cs typeface="Times New Roman" pitchFamily="18" charset="0"/>
              </a:rPr>
              <a:t>three point blur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(applied to each row of pixels)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609600" y="2743200"/>
            <a:ext cx="7795846"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85000" lnSpcReduction="1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damped least </a:t>
            </a:r>
            <a:r>
              <a:rPr lang="en-US" dirty="0" smtClean="0">
                <a:latin typeface="Times New Roman" pitchFamily="18" charset="0"/>
                <a:cs typeface="Times New Roman" pitchFamily="18" charset="0"/>
              </a:rPr>
              <a:t>squares</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p>
          <a:p>
            <a:pPr marL="514350" indent="-514350">
              <a:buNone/>
            </a:pPr>
            <a:r>
              <a:rPr lang="en-US" dirty="0" smtClean="0">
                <a:latin typeface="Times New Roman" pitchFamily="18" charset="0"/>
                <a:ea typeface="Cambria Math" pitchFamily="18" charset="0"/>
                <a:cs typeface="Times New Roman" pitchFamily="18" charset="0"/>
              </a:rPr>
              <a:t>	add damping directly to the diagonal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then </a:t>
            </a:r>
            <a:r>
              <a:rPr lang="en-US" dirty="0" smtClean="0">
                <a:latin typeface="Times New Roman" pitchFamily="18" charset="0"/>
                <a:cs typeface="Times New Roman" pitchFamily="18" charset="0"/>
              </a:rPr>
              <a:t>use least squares</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Times New Roman" pitchFamily="18" charset="0"/>
                <a:cs typeface="Times New Roman" pitchFamily="18" charset="0"/>
              </a:rPr>
              <a:t>bicg</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version of damped least squares</a:t>
            </a:r>
            <a:endParaRPr lang="en-US" sz="3100"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ea typeface="Cambria Math" pitchFamily="18" charset="0"/>
                <a:cs typeface="Times New Roman" pitchFamily="18" charset="0"/>
              </a:rPr>
              <a:t>4. Methods 1 or 2, but use hard constraint instead of damping to implement </a:t>
            </a:r>
            <a:r>
              <a:rPr lang="el-GR" dirty="0" smtClean="0">
                <a:latin typeface="Cambria Math"/>
                <a:ea typeface="Cambria Math"/>
                <a:cs typeface="Times New Roman" pitchFamily="18" charset="0"/>
              </a:rPr>
              <a:t>Σ</a:t>
            </a:r>
            <a:r>
              <a:rPr lang="en-US" baseline="-25000" dirty="0" err="1" smtClean="0">
                <a:latin typeface="Cambria Math"/>
                <a:ea typeface="Cambria Math"/>
                <a:cs typeface="Times New Roman" pitchFamily="18" charset="0"/>
              </a:rPr>
              <a:t>i</a:t>
            </a:r>
            <a:r>
              <a:rPr lang="en-US" dirty="0" smtClean="0">
                <a:latin typeface="Cambria Math"/>
                <a:ea typeface="Cambria Math"/>
                <a:cs typeface="Times New Roman" pitchFamily="18" charset="0"/>
              </a:rPr>
              <a:t> m</a:t>
            </a:r>
            <a:r>
              <a:rPr lang="en-US" baseline="-25000" dirty="0" smtClean="0">
                <a:latin typeface="Cambria Math"/>
                <a:ea typeface="Cambria Math"/>
                <a:cs typeface="Times New Roman" pitchFamily="18" charset="0"/>
              </a:rPr>
              <a:t>i</a:t>
            </a:r>
            <a:r>
              <a:rPr lang="en-US" dirty="0" smtClean="0">
                <a:latin typeface="Cambria Math"/>
                <a:ea typeface="Cambria Math"/>
                <a:cs typeface="Times New Roman" pitchFamily="18" charset="0"/>
              </a:rPr>
              <a:t> = 0</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4" name="Right Arrow 3"/>
          <p:cNvSpPr/>
          <p:nvPr/>
        </p:nvSpPr>
        <p:spPr>
          <a:xfrm rot="10800000">
            <a:off x="4876800" y="41148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019800" y="4038600"/>
            <a:ext cx="1905000" cy="7620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our choice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Content Placeholder 2"/>
          <p:cNvSpPr>
            <a:spLocks noGrp="1"/>
          </p:cNvSpPr>
          <p:nvPr>
            <p:ph idx="1"/>
          </p:nvPr>
        </p:nvSpPr>
        <p:spPr/>
        <p:txBody>
          <a:bodyPr>
            <a:normAutofit fontScale="775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damped least </a:t>
            </a:r>
            <a:r>
              <a:rPr lang="en-US" dirty="0" smtClean="0">
                <a:latin typeface="Times New Roman" pitchFamily="18" charset="0"/>
                <a:cs typeface="Times New Roman" pitchFamily="18" charset="0"/>
              </a:rPr>
              <a:t>squares</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p>
          <a:p>
            <a:pPr marL="514350" indent="-514350">
              <a:buNone/>
            </a:pPr>
            <a:r>
              <a:rPr lang="en-US" dirty="0" smtClean="0">
                <a:latin typeface="Times New Roman" pitchFamily="18" charset="0"/>
                <a:ea typeface="Cambria Math" pitchFamily="18" charset="0"/>
                <a:cs typeface="Times New Roman" pitchFamily="18" charset="0"/>
              </a:rPr>
              <a:t>	add damping directly to the diagonal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then </a:t>
            </a:r>
            <a:r>
              <a:rPr lang="en-US" dirty="0" smtClean="0">
                <a:latin typeface="Times New Roman" pitchFamily="18" charset="0"/>
                <a:cs typeface="Times New Roman" pitchFamily="18" charset="0"/>
              </a:rPr>
              <a:t>use least squares</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Times New Roman" pitchFamily="18" charset="0"/>
                <a:cs typeface="Times New Roman" pitchFamily="18" charset="0"/>
              </a:rPr>
              <a:t>bicg</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version of damped least squares</a:t>
            </a:r>
            <a:endParaRPr lang="en-US" sz="3100"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ea typeface="Cambria Math" pitchFamily="18" charset="0"/>
                <a:cs typeface="Times New Roman" pitchFamily="18" charset="0"/>
              </a:rPr>
              <a:t>4. Methods 1 or 2, but use hard constraint instead of damping to implement </a:t>
            </a:r>
            <a:r>
              <a:rPr lang="el-GR" dirty="0" smtClean="0">
                <a:latin typeface="Cambria Math"/>
                <a:ea typeface="Cambria Math"/>
                <a:cs typeface="Times New Roman" pitchFamily="18" charset="0"/>
              </a:rPr>
              <a:t>Σ</a:t>
            </a:r>
            <a:r>
              <a:rPr lang="en-US" baseline="-25000" dirty="0" err="1" smtClean="0">
                <a:latin typeface="Cambria Math"/>
                <a:ea typeface="Cambria Math"/>
                <a:cs typeface="Times New Roman" pitchFamily="18" charset="0"/>
              </a:rPr>
              <a:t>i</a:t>
            </a:r>
            <a:r>
              <a:rPr lang="en-US" dirty="0" smtClean="0">
                <a:latin typeface="Cambria Math"/>
                <a:ea typeface="Cambria Math"/>
                <a:cs typeface="Times New Roman" pitchFamily="18" charset="0"/>
              </a:rPr>
              <a:t> m</a:t>
            </a:r>
            <a:r>
              <a:rPr lang="en-US" baseline="-25000" dirty="0" smtClean="0">
                <a:latin typeface="Cambria Math"/>
                <a:ea typeface="Cambria Math"/>
                <a:cs typeface="Times New Roman" pitchFamily="18" charset="0"/>
              </a:rPr>
              <a:t>i</a:t>
            </a:r>
            <a:r>
              <a:rPr lang="en-US" dirty="0" smtClean="0">
                <a:latin typeface="Cambria Math"/>
                <a:ea typeface="Cambria Math"/>
                <a:cs typeface="Times New Roman" pitchFamily="18" charset="0"/>
              </a:rPr>
              <a:t> = 0</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a:grpSpLocks noChangeAspect="1"/>
          </p:cNvGrpSpPr>
          <p:nvPr/>
        </p:nvGrpSpPr>
        <p:grpSpPr>
          <a:xfrm>
            <a:off x="457201" y="63863"/>
            <a:ext cx="8295619" cy="6794137"/>
            <a:chOff x="1181102" y="-118648"/>
            <a:chExt cx="6913015" cy="5661781"/>
          </a:xfrm>
        </p:grpSpPr>
        <p:pic>
          <p:nvPicPr>
            <p:cNvPr id="1026" name="Picture 2"/>
            <p:cNvPicPr>
              <a:picLocks noChangeAspect="1" noChangeArrowheads="1"/>
            </p:cNvPicPr>
            <p:nvPr/>
          </p:nvPicPr>
          <p:blipFill>
            <a:blip r:embed="rId3" cstate="print"/>
            <a:srcRect l="9724" t="6723" r="7692" b="7227"/>
            <a:stretch>
              <a:fillRect/>
            </a:stretch>
          </p:blipFill>
          <p:spPr bwMode="auto">
            <a:xfrm>
              <a:off x="1552575" y="288240"/>
              <a:ext cx="5419725" cy="4876800"/>
            </a:xfrm>
            <a:prstGeom prst="rect">
              <a:avLst/>
            </a:prstGeom>
            <a:noFill/>
            <a:ln w="9525">
              <a:noFill/>
              <a:miter lim="800000"/>
              <a:headEnd/>
              <a:tailEnd/>
            </a:ln>
            <a:effectLst/>
          </p:spPr>
        </p:pic>
        <p:sp>
          <p:nvSpPr>
            <p:cNvPr id="7" name="Rectangle 6"/>
            <p:cNvSpPr/>
            <p:nvPr/>
          </p:nvSpPr>
          <p:spPr>
            <a:xfrm>
              <a:off x="1752600" y="2650440"/>
              <a:ext cx="5410200"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TextBox 7"/>
            <p:cNvSpPr txBox="1"/>
            <p:nvPr/>
          </p:nvSpPr>
          <p:spPr>
            <a:xfrm>
              <a:off x="4657725" y="5107116"/>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sp>
          <p:nvSpPr>
            <p:cNvPr id="9" name="TextBox 8"/>
            <p:cNvSpPr txBox="1"/>
            <p:nvPr/>
          </p:nvSpPr>
          <p:spPr>
            <a:xfrm>
              <a:off x="1790700" y="5107116"/>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sp>
          <p:nvSpPr>
            <p:cNvPr id="11" name="TextBox 10"/>
            <p:cNvSpPr txBox="1"/>
            <p:nvPr/>
          </p:nvSpPr>
          <p:spPr>
            <a:xfrm rot="16200000">
              <a:off x="408513" y="3775458"/>
              <a:ext cx="1981197"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2" name="TextBox 11"/>
            <p:cNvSpPr txBox="1"/>
            <p:nvPr/>
          </p:nvSpPr>
          <p:spPr>
            <a:xfrm rot="16200000">
              <a:off x="3385751" y="3775456"/>
              <a:ext cx="196215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408512" y="1060833"/>
              <a:ext cx="1981197"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4" name="TextBox 13"/>
            <p:cNvSpPr txBox="1"/>
            <p:nvPr/>
          </p:nvSpPr>
          <p:spPr>
            <a:xfrm rot="16200000">
              <a:off x="3423852" y="1060832"/>
              <a:ext cx="1981197"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5" name="TextBox 14"/>
            <p:cNvSpPr txBox="1"/>
            <p:nvPr/>
          </p:nvSpPr>
          <p:spPr>
            <a:xfrm>
              <a:off x="1752600" y="-109123"/>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i="1" dirty="0">
                <a:latin typeface="Cambria Math" pitchFamily="18" charset="0"/>
                <a:ea typeface="Cambria Math" pitchFamily="18" charset="0"/>
                <a:cs typeface="Times New Roman" pitchFamily="18" charset="0"/>
              </a:endParaRPr>
            </a:p>
          </p:txBody>
        </p:sp>
        <p:sp>
          <p:nvSpPr>
            <p:cNvPr id="16" name="TextBox 15"/>
            <p:cNvSpPr txBox="1"/>
            <p:nvPr/>
          </p:nvSpPr>
          <p:spPr>
            <a:xfrm>
              <a:off x="4676775" y="-118648"/>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i="1" dirty="0">
                <a:latin typeface="Cambria Math" pitchFamily="18" charset="0"/>
                <a:ea typeface="Cambria Math" pitchFamily="18" charset="0"/>
                <a:cs typeface="Times New Roman" pitchFamily="18" charset="0"/>
              </a:endParaRPr>
            </a:p>
          </p:txBody>
        </p:sp>
        <p:sp>
          <p:nvSpPr>
            <p:cNvPr id="17" name="TextBox 16"/>
            <p:cNvSpPr txBox="1"/>
            <p:nvPr/>
          </p:nvSpPr>
          <p:spPr>
            <a:xfrm>
              <a:off x="4676775" y="2566628"/>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(D)</a:t>
              </a:r>
              <a:endParaRPr lang="en-US" sz="2800" i="1" dirty="0">
                <a:latin typeface="Cambria Math" pitchFamily="18" charset="0"/>
                <a:ea typeface="Cambria Math" pitchFamily="18" charset="0"/>
                <a:cs typeface="Times New Roman" pitchFamily="18" charset="0"/>
              </a:endParaRPr>
            </a:p>
          </p:txBody>
        </p:sp>
        <p:sp>
          <p:nvSpPr>
            <p:cNvPr id="18" name="TextBox 17"/>
            <p:cNvSpPr txBox="1"/>
            <p:nvPr/>
          </p:nvSpPr>
          <p:spPr>
            <a:xfrm>
              <a:off x="1752600" y="2557103"/>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(C)</a:t>
              </a:r>
              <a:endParaRPr lang="en-US" sz="2800" i="1" dirty="0">
                <a:latin typeface="Cambria Math" pitchFamily="18" charset="0"/>
                <a:ea typeface="Cambria Math" pitchFamily="18" charset="0"/>
                <a:cs typeface="Times New Roman" pitchFamily="18" charset="0"/>
              </a:endParaRPr>
            </a:p>
          </p:txBody>
        </p:sp>
        <p:pic>
          <p:nvPicPr>
            <p:cNvPr id="1027" name="Picture 3"/>
            <p:cNvPicPr>
              <a:picLocks noChangeAspect="1" noChangeArrowheads="1"/>
            </p:cNvPicPr>
            <p:nvPr/>
          </p:nvPicPr>
          <p:blipFill>
            <a:blip r:embed="rId4" cstate="print"/>
            <a:srcRect l="80000" t="4206" r="8571" b="8175"/>
            <a:stretch>
              <a:fillRect/>
            </a:stretch>
          </p:blipFill>
          <p:spPr bwMode="auto">
            <a:xfrm>
              <a:off x="7162800" y="1066800"/>
              <a:ext cx="609600" cy="3505200"/>
            </a:xfrm>
            <a:prstGeom prst="rect">
              <a:avLst/>
            </a:prstGeom>
            <a:noFill/>
            <a:ln w="9525">
              <a:noFill/>
              <a:miter lim="800000"/>
              <a:headEnd/>
              <a:tailEnd/>
            </a:ln>
            <a:effectLst/>
          </p:spPr>
        </p:pic>
        <p:sp>
          <p:nvSpPr>
            <p:cNvPr id="21" name="TextBox 20"/>
            <p:cNvSpPr txBox="1"/>
            <p:nvPr/>
          </p:nvSpPr>
          <p:spPr>
            <a:xfrm rot="5400000">
              <a:off x="6297132" y="2575820"/>
              <a:ext cx="3157953"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gravity anomaly, </a:t>
              </a:r>
              <a:r>
                <a:rPr lang="en-US" sz="2800" dirty="0" err="1" smtClean="0">
                  <a:latin typeface="Times New Roman" pitchFamily="18" charset="0"/>
                  <a:cs typeface="Times New Roman" pitchFamily="18" charset="0"/>
                </a:rPr>
                <a:t>mgal</a:t>
              </a:r>
              <a:endParaRPr lang="en-US" sz="2800" i="1" dirty="0">
                <a:latin typeface="Cambria Math" pitchFamily="18" charset="0"/>
                <a:ea typeface="Cambria Math" pitchFamily="18" charset="0"/>
                <a:cs typeface="Times New Roman" pitchFamily="18" charset="0"/>
              </a:endParaRPr>
            </a:p>
          </p:txBody>
        </p:sp>
        <p:sp>
          <p:nvSpPr>
            <p:cNvPr id="20" name="Freeform 19"/>
            <p:cNvSpPr/>
            <p:nvPr/>
          </p:nvSpPr>
          <p:spPr>
            <a:xfrm>
              <a:off x="1762126" y="238134"/>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4648200" y="233363"/>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3" name="Freeform 22"/>
            <p:cNvSpPr/>
            <p:nvPr/>
          </p:nvSpPr>
          <p:spPr>
            <a:xfrm>
              <a:off x="1766873" y="2919398"/>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4" name="Freeform 23"/>
            <p:cNvSpPr/>
            <p:nvPr/>
          </p:nvSpPr>
          <p:spPr>
            <a:xfrm>
              <a:off x="4648192" y="2919415"/>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6" name="TextBox 5"/>
            <p:cNvSpPr txBox="1"/>
            <p:nvPr/>
          </p:nvSpPr>
          <p:spPr>
            <a:xfrm>
              <a:off x="1781175" y="2383740"/>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sp>
          <p:nvSpPr>
            <p:cNvPr id="5" name="TextBox 4"/>
            <p:cNvSpPr txBox="1"/>
            <p:nvPr/>
          </p:nvSpPr>
          <p:spPr>
            <a:xfrm>
              <a:off x="4648200" y="2383740"/>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dirty="0" smtClean="0">
                <a:latin typeface="Times New Roman" pitchFamily="18" charset="0"/>
                <a:cs typeface="Times New Roman" pitchFamily="18" charset="0"/>
              </a:rPr>
              <a:t>null vectors are highly oscillatory</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245165" y="2667000"/>
            <a:ext cx="8746435"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a:stretch>
            <a:fillRect/>
          </a:stretch>
        </p:blipFill>
        <p:spPr bwMode="auto">
          <a:xfrm>
            <a:off x="2286000" y="2971800"/>
            <a:ext cx="4876800" cy="1066800"/>
          </a:xfrm>
          <a:prstGeom prst="rect">
            <a:avLst/>
          </a:prstGeom>
          <a:noFill/>
          <a:ln w="9525">
            <a:noFill/>
            <a:miter lim="800000"/>
            <a:headEnd/>
            <a:tailEnd/>
          </a:ln>
        </p:spPr>
      </p:pic>
      <p:sp>
        <p:nvSpPr>
          <p:cNvPr id="5" name="Title 1"/>
          <p:cNvSpPr>
            <a:spLocks noGrp="1"/>
          </p:cNvSpPr>
          <p:nvPr>
            <p:ph type="title"/>
          </p:nvPr>
        </p:nvSpPr>
        <p:spPr>
          <a:xfrm>
            <a:off x="457200" y="838200"/>
            <a:ext cx="8229600" cy="1143000"/>
          </a:xfrm>
        </p:spPr>
        <p:txBody>
          <a:bodyPr>
            <a:normAutofit/>
          </a:bodyPr>
          <a:lstStyle/>
          <a:p>
            <a:r>
              <a:rPr lang="en-US" dirty="0" smtClean="0">
                <a:latin typeface="Times New Roman" pitchFamily="18" charset="0"/>
                <a:cs typeface="Times New Roman" pitchFamily="18" charset="0"/>
              </a:rPr>
              <a:t>solve with minimum length</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609600"/>
            <a:ext cx="9144000" cy="1143000"/>
          </a:xfrm>
        </p:spPr>
        <p:txBody>
          <a:bodyPr>
            <a:normAutofit/>
          </a:bodyPr>
          <a:lstStyle/>
          <a:p>
            <a:r>
              <a:rPr lang="en-US" dirty="0" smtClean="0">
                <a:latin typeface="Times New Roman" pitchFamily="18" charset="0"/>
                <a:cs typeface="Times New Roman" pitchFamily="18" charset="0"/>
              </a:rPr>
              <a:t>note that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Times New Roman" pitchFamily="18" charset="0"/>
                <a:cs typeface="Times New Roman" pitchFamily="18" charset="0"/>
              </a:rPr>
              <a:t> can deduced analytically</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1219200" y="2133600"/>
            <a:ext cx="6096000" cy="2286000"/>
          </a:xfrm>
          <a:prstGeom prst="rect">
            <a:avLst/>
          </a:prstGeom>
          <a:noFill/>
          <a:ln w="9525">
            <a:noFill/>
            <a:miter lim="800000"/>
            <a:headEnd/>
            <a:tailEnd/>
          </a:ln>
        </p:spPr>
      </p:pic>
      <p:sp>
        <p:nvSpPr>
          <p:cNvPr id="6" name="Title 1"/>
          <p:cNvSpPr txBox="1">
            <a:spLocks/>
          </p:cNvSpPr>
          <p:nvPr/>
        </p:nvSpPr>
        <p:spPr>
          <a:xfrm>
            <a:off x="0" y="4953000"/>
            <a:ext cx="91440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is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Toeplitz</a:t>
            </a: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might lead to a computational advantage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a:t>
            </a:r>
            <a:r>
              <a:rPr lang="en-US" dirty="0" smtClean="0">
                <a:latin typeface="Times New Roman" pitchFamily="18" charset="0"/>
                <a:cs typeface="Times New Roman" pitchFamily="18" charset="0"/>
              </a:rPr>
              <a:t>minimum length</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 of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endParaRPr lang="en-US" b="1" baseline="30000"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dirty="0" smtClean="0">
                <a:latin typeface="Times New Roman" pitchFamily="18" charset="0"/>
                <a:cs typeface="Times New Roman" pitchFamily="18" charset="0"/>
              </a:rPr>
              <a:t>minimum length</a:t>
            </a:r>
          </a:p>
          <a:p>
            <a:pPr marL="514350" indent="-51435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(maybe </a:t>
            </a:r>
            <a:r>
              <a:rPr lang="en-US" dirty="0" smtClean="0">
                <a:latin typeface="Times New Roman" pitchFamily="18" charset="0"/>
                <a:cs typeface="Times New Roman" pitchFamily="18" charset="0"/>
              </a:rPr>
              <a:t>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together with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r>
              <a:rPr lang="en-US" b="1" dirty="0" smtClean="0">
                <a:latin typeface="Cambria Math"/>
                <a:ea typeface="Cambria Math"/>
                <a:cs typeface="Times New Roman" pitchFamily="18" charset="0"/>
              </a:rPr>
              <a:t>=d</a:t>
            </a: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cs typeface="Times New Roman" pitchFamily="18" charset="0"/>
              </a:rPr>
              <a:t>(maybe with a little damping, too)</a:t>
            </a:r>
            <a:endParaRPr lang="en-US" b="1"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and then use </a:t>
            </a:r>
            <a:r>
              <a:rPr lang="en-US" b="1" dirty="0" err="1" smtClean="0">
                <a:latin typeface="Times New Roman" pitchFamily="18" charset="0"/>
                <a:ea typeface="Cambria Math"/>
                <a:cs typeface="Times New Roman" pitchFamily="18" charset="0"/>
              </a:rPr>
              <a:t>m</a:t>
            </a:r>
            <a:r>
              <a:rPr lang="en-US" baseline="30000" dirty="0" err="1" smtClean="0">
                <a:latin typeface="Times New Roman" pitchFamily="18" charset="0"/>
                <a:ea typeface="Cambria Math"/>
                <a:cs typeface="Times New Roman" pitchFamily="18" charset="0"/>
              </a:rPr>
              <a:t>est</a:t>
            </a:r>
            <a:r>
              <a:rPr lang="en-US" dirty="0" smtClean="0">
                <a:latin typeface="Times New Roman" pitchFamily="18" charset="0"/>
                <a:ea typeface="Cambria Math"/>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10539</TotalTime>
  <Words>3957</Words>
  <Application>Microsoft Office PowerPoint</Application>
  <PresentationFormat>On-screen Show (4:3)</PresentationFormat>
  <Paragraphs>587</Paragraphs>
  <Slides>52</Slides>
  <Notes>50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Arial</vt:lpstr>
      <vt:lpstr>Calibri</vt:lpstr>
      <vt:lpstr>Cambria Math</vt:lpstr>
      <vt:lpstr>Courier New</vt:lpstr>
      <vt:lpstr>Symbol</vt:lpstr>
      <vt:lpstr>Times New Roman</vt:lpstr>
      <vt:lpstr>Office Theme</vt:lpstr>
      <vt:lpstr>Lecture 24   Exemplary Inverse Problems including Filter Design</vt:lpstr>
      <vt:lpstr>Syllabus</vt:lpstr>
      <vt:lpstr>Purpose of the Lecture</vt:lpstr>
      <vt:lpstr>Part 1</vt:lpstr>
      <vt:lpstr>three point blur (applied to each row of pixels)</vt:lpstr>
      <vt:lpstr>null vectors are highly oscillatory</vt:lpstr>
      <vt:lpstr>solve with minimum length</vt:lpstr>
      <vt:lpstr>note that GGT can deduced analytically</vt:lpstr>
      <vt:lpstr>Solution Possibilities</vt:lpstr>
      <vt:lpstr>Solution Possibilities</vt:lpstr>
      <vt:lpstr>PowerPoint Presentation</vt:lpstr>
      <vt:lpstr>PowerPoint Presentation</vt:lpstr>
      <vt:lpstr>PowerPoint Presentation</vt:lpstr>
      <vt:lpstr>Part 2</vt:lpstr>
      <vt:lpstr>Convolution</vt:lpstr>
      <vt:lpstr>Convolution</vt:lpstr>
      <vt:lpstr>Convolution</vt:lpstr>
      <vt:lpstr>underlying principle  linear superposition</vt:lpstr>
      <vt:lpstr>PowerPoint Presentation</vt:lpstr>
      <vt:lpstr>PowerPoint Presentation</vt:lpstr>
      <vt:lpstr>convolution d=m*g</vt:lpstr>
      <vt:lpstr>discrete convolution d=m*g</vt:lpstr>
      <vt:lpstr>seismic reflection sounding</vt:lpstr>
      <vt:lpstr>PowerPoint Presentation</vt:lpstr>
      <vt:lpstr>want airgun pulse to be as spiky as possible</vt:lpstr>
      <vt:lpstr>actual airgun pulse is ringy</vt:lpstr>
      <vt:lpstr>so construct a deconvolution filter m(t)  so that </vt:lpstr>
      <vt:lpstr>so construct a deconvolution filter m(t)  so that </vt:lpstr>
      <vt:lpstr>use discrete approximation of convolution</vt:lpstr>
      <vt:lpstr>solve with damped least squares</vt:lpstr>
      <vt:lpstr>PowerPoint Presentation</vt:lpstr>
      <vt:lpstr>PowerPoint Presentation</vt:lpstr>
      <vt:lpstr>PowerPoint Presentation</vt:lpstr>
      <vt:lpstr>PowerPoint Presentation</vt:lpstr>
      <vt:lpstr>PowerPoint Presentation</vt:lpstr>
      <vt:lpstr>Solution Possibilities</vt:lpstr>
      <vt:lpstr>Solution Possibilities</vt:lpstr>
      <vt:lpstr>PowerPoint Presentation</vt:lpstr>
      <vt:lpstr>(A) Original</vt:lpstr>
      <vt:lpstr>Part 3</vt:lpstr>
      <vt:lpstr>PowerPoint Presentation</vt:lpstr>
      <vt:lpstr>general idea</vt:lpstr>
      <vt:lpstr>PowerPoint Presentation</vt:lpstr>
      <vt:lpstr>PowerPoint Presentation</vt:lpstr>
      <vt:lpstr>the matrix G is very sparse</vt:lpstr>
      <vt:lpstr>note that this problem has an inherent non-uniqueness   m is determined only to an overall additive constant  one possibility is to use damped least squares, to choose the smallest m  (you can always add a constant later)</vt:lpstr>
      <vt:lpstr>PowerPoint Presentation</vt:lpstr>
      <vt:lpstr>PowerPoint Presentation</vt:lpstr>
      <vt:lpstr>recipe starting with zeroed GTG and GTd </vt:lpstr>
      <vt:lpstr>Solution Possibilities</vt:lpstr>
      <vt:lpstr>Solution Possibilities</vt:lpstr>
      <vt:lpstr>PowerPoint Presentation</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914</cp:revision>
  <dcterms:created xsi:type="dcterms:W3CDTF">2011-08-18T12:44:59Z</dcterms:created>
  <dcterms:modified xsi:type="dcterms:W3CDTF">2023-05-20T19:24:33Z</dcterms:modified>
</cp:coreProperties>
</file>